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theme/themeOverride4.xml" ContentType="application/vnd.openxmlformats-officedocument.themeOverride+xml"/>
  <Override PartName="/ppt/notesSlides/notesSlide6.xml" ContentType="application/vnd.openxmlformats-officedocument.presentationml.notesSlide+xml"/>
  <Override PartName="/ppt/theme/themeOverride5.xml" ContentType="application/vnd.openxmlformats-officedocument.themeOverride+xml"/>
  <Override PartName="/ppt/notesSlides/notesSlide7.xml" ContentType="application/vnd.openxmlformats-officedocument.presentationml.notesSlide+xml"/>
  <Override PartName="/ppt/theme/themeOverride6.xml" ContentType="application/vnd.openxmlformats-officedocument.themeOverride+xml"/>
  <Override PartName="/ppt/notesSlides/notesSlide8.xml" ContentType="application/vnd.openxmlformats-officedocument.presentationml.notesSlide+xml"/>
  <Override PartName="/ppt/theme/themeOverride7.xml" ContentType="application/vnd.openxmlformats-officedocument.themeOverride+xml"/>
  <Override PartName="/ppt/notesSlides/notesSlide9.xml" ContentType="application/vnd.openxmlformats-officedocument.presentationml.notesSlide+xml"/>
  <Override PartName="/ppt/theme/themeOverride8.xml" ContentType="application/vnd.openxmlformats-officedocument.themeOverride+xml"/>
  <Override PartName="/ppt/notesSlides/notesSlide10.xml" ContentType="application/vnd.openxmlformats-officedocument.presentationml.notesSlide+xml"/>
  <Override PartName="/ppt/theme/themeOverride9.xml" ContentType="application/vnd.openxmlformats-officedocument.themeOverride+xml"/>
  <Override PartName="/ppt/notesSlides/notesSlide11.xml" ContentType="application/vnd.openxmlformats-officedocument.presentationml.notesSlide+xml"/>
  <Override PartName="/ppt/theme/themeOverride10.xml" ContentType="application/vnd.openxmlformats-officedocument.themeOverride+xml"/>
  <Override PartName="/ppt/notesSlides/notesSlide12.xml" ContentType="application/vnd.openxmlformats-officedocument.presentationml.notesSl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1"/>
  </p:notesMasterIdLst>
  <p:sldIdLst>
    <p:sldId id="256" r:id="rId3"/>
    <p:sldId id="297" r:id="rId4"/>
    <p:sldId id="298" r:id="rId5"/>
    <p:sldId id="299" r:id="rId6"/>
    <p:sldId id="421" r:id="rId7"/>
    <p:sldId id="422" r:id="rId8"/>
    <p:sldId id="423" r:id="rId9"/>
    <p:sldId id="424" r:id="rId10"/>
    <p:sldId id="425" r:id="rId11"/>
    <p:sldId id="426" r:id="rId12"/>
    <p:sldId id="427" r:id="rId13"/>
    <p:sldId id="428" r:id="rId14"/>
    <p:sldId id="429" r:id="rId15"/>
    <p:sldId id="430" r:id="rId16"/>
    <p:sldId id="431" r:id="rId17"/>
    <p:sldId id="376" r:id="rId18"/>
    <p:sldId id="378" r:id="rId19"/>
    <p:sldId id="379" r:id="rId20"/>
    <p:sldId id="380" r:id="rId21"/>
    <p:sldId id="381" r:id="rId22"/>
    <p:sldId id="382" r:id="rId23"/>
    <p:sldId id="383" r:id="rId24"/>
    <p:sldId id="384" r:id="rId25"/>
    <p:sldId id="385" r:id="rId26"/>
    <p:sldId id="389" r:id="rId27"/>
    <p:sldId id="401" r:id="rId28"/>
    <p:sldId id="392" r:id="rId29"/>
    <p:sldId id="393" r:id="rId30"/>
    <p:sldId id="394" r:id="rId31"/>
    <p:sldId id="395" r:id="rId32"/>
    <p:sldId id="409" r:id="rId33"/>
    <p:sldId id="432" r:id="rId34"/>
    <p:sldId id="397" r:id="rId35"/>
    <p:sldId id="398" r:id="rId36"/>
    <p:sldId id="399" r:id="rId37"/>
    <p:sldId id="400" r:id="rId38"/>
    <p:sldId id="433" r:id="rId39"/>
    <p:sldId id="43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8000"/>
    <a:srgbClr val="0000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5" autoAdjust="0"/>
    <p:restoredTop sz="91511" autoAdjust="0"/>
  </p:normalViewPr>
  <p:slideViewPr>
    <p:cSldViewPr snapToGrid="0">
      <p:cViewPr varScale="1">
        <p:scale>
          <a:sx n="121" d="100"/>
          <a:sy n="121" d="100"/>
        </p:scale>
        <p:origin x="1314" y="90"/>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image" Target="../media/image24.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image" Target="../media/image24.png"/></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image" Target="../media/image27.png"/></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image" Target="../media/image29.png"/></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image" Target="../media/image32.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028253-D0E6-4D1D-87A5-1F224E8A0EBF}" type="datetimeFigureOut">
              <a:rPr lang="en-US" smtClean="0"/>
              <a:t>7/5/2016</a:t>
            </a:fld>
            <a:endParaRPr lang="en-US"/>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B22A7C-2CA7-45BD-8AFC-1706AA0020DE}" type="slidenum">
              <a:rPr lang="en-US" smtClean="0"/>
              <a:t>‹Nr.›</a:t>
            </a:fld>
            <a:endParaRPr lang="en-US"/>
          </a:p>
        </p:txBody>
      </p:sp>
    </p:spTree>
    <p:extLst>
      <p:ext uri="{BB962C8B-B14F-4D97-AF65-F5344CB8AC3E}">
        <p14:creationId xmlns:p14="http://schemas.microsoft.com/office/powerpoint/2010/main" val="3560923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Some</a:t>
            </a:r>
            <a:r>
              <a:rPr lang="de-DE" dirty="0" smtClean="0"/>
              <a:t> </a:t>
            </a:r>
            <a:r>
              <a:rPr lang="de-DE" dirty="0" err="1" smtClean="0"/>
              <a:t>slides</a:t>
            </a:r>
            <a:r>
              <a:rPr lang="de-DE" dirty="0" smtClean="0"/>
              <a:t> </a:t>
            </a:r>
            <a:r>
              <a:rPr lang="de-DE" dirty="0" err="1" smtClean="0"/>
              <a:t>contain</a:t>
            </a:r>
            <a:r>
              <a:rPr lang="de-DE" dirty="0" smtClean="0"/>
              <a:t> </a:t>
            </a:r>
            <a:r>
              <a:rPr lang="de-DE" dirty="0" err="1" smtClean="0"/>
              <a:t>usefull</a:t>
            </a:r>
            <a:r>
              <a:rPr lang="de-DE" dirty="0" smtClean="0"/>
              <a:t> </a:t>
            </a:r>
            <a:r>
              <a:rPr lang="de-DE" dirty="0" err="1" smtClean="0"/>
              <a:t>information</a:t>
            </a:r>
            <a:r>
              <a:rPr lang="de-DE" dirty="0" smtClean="0"/>
              <a:t> in </a:t>
            </a:r>
            <a:r>
              <a:rPr lang="de-DE" dirty="0" err="1" smtClean="0"/>
              <a:t>this</a:t>
            </a:r>
            <a:r>
              <a:rPr lang="de-DE" dirty="0" smtClean="0"/>
              <a:t> </a:t>
            </a:r>
            <a:r>
              <a:rPr lang="de-DE" dirty="0" err="1" smtClean="0"/>
              <a:t>space</a:t>
            </a:r>
            <a:r>
              <a:rPr lang="de-DE" dirty="0" smtClean="0"/>
              <a:t>. </a:t>
            </a:r>
            <a:endParaRPr lang="en-US" dirty="0"/>
          </a:p>
        </p:txBody>
      </p:sp>
      <p:sp>
        <p:nvSpPr>
          <p:cNvPr id="4" name="Foliennummernplatzhalter 3"/>
          <p:cNvSpPr>
            <a:spLocks noGrp="1"/>
          </p:cNvSpPr>
          <p:nvPr>
            <p:ph type="sldNum" sz="quarter" idx="10"/>
          </p:nvPr>
        </p:nvSpPr>
        <p:spPr/>
        <p:txBody>
          <a:bodyPr/>
          <a:lstStyle/>
          <a:p>
            <a:fld id="{D7B22A7C-2CA7-45BD-8AFC-1706AA0020DE}" type="slidenum">
              <a:rPr lang="en-US" smtClean="0"/>
              <a:t>2</a:t>
            </a:fld>
            <a:endParaRPr lang="en-US"/>
          </a:p>
        </p:txBody>
      </p:sp>
    </p:spTree>
    <p:extLst>
      <p:ext uri="{BB962C8B-B14F-4D97-AF65-F5344CB8AC3E}">
        <p14:creationId xmlns:p14="http://schemas.microsoft.com/office/powerpoint/2010/main" val="2860358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37DAC4-7117-4F81-A371-1BAD7D4E8607}" type="slidenum">
              <a:rPr lang="de-DE" altLang="de-DE"/>
              <a:pPr/>
              <a:t>6</a:t>
            </a:fld>
            <a:endParaRPr lang="de-DE" altLang="de-DE"/>
          </a:p>
        </p:txBody>
      </p:sp>
      <p:sp>
        <p:nvSpPr>
          <p:cNvPr id="882690" name="Rectangle 2"/>
          <p:cNvSpPr>
            <a:spLocks noGrp="1" noRot="1" noChangeAspect="1" noChangeArrowheads="1" noTextEdit="1"/>
          </p:cNvSpPr>
          <p:nvPr>
            <p:ph type="sldImg"/>
          </p:nvPr>
        </p:nvSpPr>
        <p:spPr>
          <a:ln/>
        </p:spPr>
      </p:sp>
      <p:sp>
        <p:nvSpPr>
          <p:cNvPr id="882691" name="Rectangle 3"/>
          <p:cNvSpPr>
            <a:spLocks noGrp="1" noChangeArrowheads="1"/>
          </p:cNvSpPr>
          <p:nvPr>
            <p:ph type="body" idx="1"/>
          </p:nvPr>
        </p:nvSpPr>
        <p:spPr/>
        <p:txBody>
          <a:bodyPr/>
          <a:lstStyle/>
          <a:p>
            <a:endParaRPr lang="en-US" altLang="de-DE" dirty="0"/>
          </a:p>
        </p:txBody>
      </p:sp>
    </p:spTree>
    <p:extLst>
      <p:ext uri="{BB962C8B-B14F-4D97-AF65-F5344CB8AC3E}">
        <p14:creationId xmlns:p14="http://schemas.microsoft.com/office/powerpoint/2010/main" val="2013747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DA1FAF-59A4-4F48-A91D-BA4AA4F2E5CB}" type="slidenum">
              <a:rPr lang="de-DE" altLang="de-DE"/>
              <a:pPr/>
              <a:t>7</a:t>
            </a:fld>
            <a:endParaRPr lang="de-DE" altLang="de-DE"/>
          </a:p>
        </p:txBody>
      </p:sp>
      <p:sp>
        <p:nvSpPr>
          <p:cNvPr id="885762" name="Rectangle 2"/>
          <p:cNvSpPr>
            <a:spLocks noGrp="1" noRot="1" noChangeAspect="1" noChangeArrowheads="1" noTextEdit="1"/>
          </p:cNvSpPr>
          <p:nvPr>
            <p:ph type="sldImg"/>
          </p:nvPr>
        </p:nvSpPr>
        <p:spPr>
          <a:ln/>
        </p:spPr>
      </p:sp>
      <p:sp>
        <p:nvSpPr>
          <p:cNvPr id="8857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110401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F1F91E-9C84-4DDC-B8D8-3472901E6825}" type="slidenum">
              <a:rPr lang="de-DE" altLang="de-DE"/>
              <a:pPr/>
              <a:t>8</a:t>
            </a:fld>
            <a:endParaRPr lang="de-DE" altLang="de-DE"/>
          </a:p>
        </p:txBody>
      </p:sp>
      <p:sp>
        <p:nvSpPr>
          <p:cNvPr id="887810" name="Rectangle 2"/>
          <p:cNvSpPr>
            <a:spLocks noGrp="1" noRot="1" noChangeAspect="1" noChangeArrowheads="1" noTextEdit="1"/>
          </p:cNvSpPr>
          <p:nvPr>
            <p:ph type="sldImg"/>
          </p:nvPr>
        </p:nvSpPr>
        <p:spPr>
          <a:ln/>
        </p:spPr>
      </p:sp>
      <p:sp>
        <p:nvSpPr>
          <p:cNvPr id="8878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953581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4EB16F-B8F0-46C7-83CC-1F87941303AD}" type="slidenum">
              <a:rPr lang="de-DE" altLang="de-DE"/>
              <a:pPr/>
              <a:t>9</a:t>
            </a:fld>
            <a:endParaRPr lang="de-DE" altLang="de-DE"/>
          </a:p>
        </p:txBody>
      </p:sp>
      <p:sp>
        <p:nvSpPr>
          <p:cNvPr id="889858" name="Rectangle 2"/>
          <p:cNvSpPr>
            <a:spLocks noGrp="1" noRot="1" noChangeAspect="1" noChangeArrowheads="1" noTextEdit="1"/>
          </p:cNvSpPr>
          <p:nvPr>
            <p:ph type="sldImg"/>
          </p:nvPr>
        </p:nvSpPr>
        <p:spPr>
          <a:ln/>
        </p:spPr>
      </p:sp>
      <p:sp>
        <p:nvSpPr>
          <p:cNvPr id="8898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797722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14742E-4EBA-485F-8E3F-F329A8C2B469}" type="slidenum">
              <a:rPr lang="de-DE" altLang="de-DE"/>
              <a:pPr/>
              <a:t>10</a:t>
            </a:fld>
            <a:endParaRPr lang="de-DE" altLang="de-DE"/>
          </a:p>
        </p:txBody>
      </p:sp>
      <p:sp>
        <p:nvSpPr>
          <p:cNvPr id="891906" name="Rectangle 2"/>
          <p:cNvSpPr>
            <a:spLocks noGrp="1" noRot="1" noChangeAspect="1" noChangeArrowheads="1" noTextEdit="1"/>
          </p:cNvSpPr>
          <p:nvPr>
            <p:ph type="sldImg"/>
          </p:nvPr>
        </p:nvSpPr>
        <p:spPr>
          <a:ln/>
        </p:spPr>
      </p:sp>
      <p:sp>
        <p:nvSpPr>
          <p:cNvPr id="89190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021499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0D8111-213E-4403-B4DD-BE437607E62E}" type="slidenum">
              <a:rPr lang="de-DE" altLang="de-DE"/>
              <a:pPr/>
              <a:t>11</a:t>
            </a:fld>
            <a:endParaRPr lang="de-DE" altLang="de-DE"/>
          </a:p>
        </p:txBody>
      </p:sp>
      <p:sp>
        <p:nvSpPr>
          <p:cNvPr id="894978" name="Rectangle 2"/>
          <p:cNvSpPr>
            <a:spLocks noGrp="1" noRot="1" noChangeAspect="1" noChangeArrowheads="1" noTextEdit="1"/>
          </p:cNvSpPr>
          <p:nvPr>
            <p:ph type="sldImg"/>
          </p:nvPr>
        </p:nvSpPr>
        <p:spPr>
          <a:ln/>
        </p:spPr>
      </p:sp>
      <p:sp>
        <p:nvSpPr>
          <p:cNvPr id="89497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713060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F91533-4102-4B16-9ECC-D0BE4925D0B1}" type="slidenum">
              <a:rPr lang="de-DE" altLang="de-DE"/>
              <a:pPr/>
              <a:t>12</a:t>
            </a:fld>
            <a:endParaRPr lang="de-DE" altLang="de-DE"/>
          </a:p>
        </p:txBody>
      </p:sp>
      <p:sp>
        <p:nvSpPr>
          <p:cNvPr id="897026" name="Rectangle 2"/>
          <p:cNvSpPr>
            <a:spLocks noGrp="1" noRot="1" noChangeAspect="1" noChangeArrowheads="1" noTextEdit="1"/>
          </p:cNvSpPr>
          <p:nvPr>
            <p:ph type="sldImg"/>
          </p:nvPr>
        </p:nvSpPr>
        <p:spPr>
          <a:ln/>
        </p:spPr>
      </p:sp>
      <p:sp>
        <p:nvSpPr>
          <p:cNvPr id="89702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319572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C765AB-68F2-4481-AD3D-80E1FFBEB66F}" type="slidenum">
              <a:rPr lang="de-DE" altLang="de-DE"/>
              <a:pPr/>
              <a:t>13</a:t>
            </a:fld>
            <a:endParaRPr lang="de-DE" altLang="de-DE"/>
          </a:p>
        </p:txBody>
      </p:sp>
      <p:sp>
        <p:nvSpPr>
          <p:cNvPr id="899074" name="Rectangle 2"/>
          <p:cNvSpPr>
            <a:spLocks noGrp="1" noRot="1" noChangeAspect="1" noChangeArrowheads="1" noTextEdit="1"/>
          </p:cNvSpPr>
          <p:nvPr>
            <p:ph type="sldImg"/>
          </p:nvPr>
        </p:nvSpPr>
        <p:spPr>
          <a:ln/>
        </p:spPr>
      </p:sp>
      <p:sp>
        <p:nvSpPr>
          <p:cNvPr id="89907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611129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320FAC-4472-49CC-BDB2-5147C5D862DB}" type="slidenum">
              <a:rPr lang="de-DE" altLang="de-DE"/>
              <a:pPr/>
              <a:t>14</a:t>
            </a:fld>
            <a:endParaRPr lang="de-DE" altLang="de-DE"/>
          </a:p>
        </p:txBody>
      </p:sp>
      <p:sp>
        <p:nvSpPr>
          <p:cNvPr id="901122" name="Rectangle 2"/>
          <p:cNvSpPr>
            <a:spLocks noGrp="1" noRot="1" noChangeAspect="1" noChangeArrowheads="1" noTextEdit="1"/>
          </p:cNvSpPr>
          <p:nvPr>
            <p:ph type="sldImg"/>
          </p:nvPr>
        </p:nvSpPr>
        <p:spPr>
          <a:ln/>
        </p:spPr>
      </p:sp>
      <p:sp>
        <p:nvSpPr>
          <p:cNvPr id="90112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211761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649EED-34DB-4BB7-B6AE-FEF02FDC6ECC}" type="slidenum">
              <a:rPr lang="de-DE" altLang="de-DE"/>
              <a:pPr/>
              <a:t>15</a:t>
            </a:fld>
            <a:endParaRPr lang="de-DE" altLang="de-DE"/>
          </a:p>
        </p:txBody>
      </p:sp>
      <p:sp>
        <p:nvSpPr>
          <p:cNvPr id="903170" name="Rectangle 2"/>
          <p:cNvSpPr>
            <a:spLocks noGrp="1" noRot="1" noChangeAspect="1" noChangeArrowheads="1" noTextEdit="1"/>
          </p:cNvSpPr>
          <p:nvPr>
            <p:ph type="sldImg"/>
          </p:nvPr>
        </p:nvSpPr>
        <p:spPr>
          <a:ln/>
        </p:spPr>
      </p:sp>
      <p:sp>
        <p:nvSpPr>
          <p:cNvPr id="90317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995418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519C82-60D0-4932-A195-4E036659A9D4}" type="slidenum">
              <a:rPr lang="de-DE" altLang="de-DE"/>
              <a:pPr/>
              <a:t>17</a:t>
            </a:fld>
            <a:endParaRPr lang="de-DE" altLang="de-DE"/>
          </a:p>
        </p:txBody>
      </p:sp>
      <p:sp>
        <p:nvSpPr>
          <p:cNvPr id="1333250" name="Rectangle 2"/>
          <p:cNvSpPr>
            <a:spLocks noGrp="1" noRot="1" noChangeAspect="1" noChangeArrowheads="1" noTextEdit="1"/>
          </p:cNvSpPr>
          <p:nvPr>
            <p:ph type="sldImg"/>
          </p:nvPr>
        </p:nvSpPr>
        <p:spPr>
          <a:ln/>
        </p:spPr>
      </p:sp>
      <p:sp>
        <p:nvSpPr>
          <p:cNvPr id="1333251" name="Rectangle 3"/>
          <p:cNvSpPr>
            <a:spLocks noGrp="1" noChangeArrowheads="1"/>
          </p:cNvSpPr>
          <p:nvPr>
            <p:ph type="body" idx="1"/>
          </p:nvPr>
        </p:nvSpPr>
        <p:spPr>
          <a:xfrm>
            <a:off x="914400" y="4343400"/>
            <a:ext cx="5029200" cy="4114800"/>
          </a:xfrm>
        </p:spPr>
        <p:txBody>
          <a:bodyPr/>
          <a:lstStyle/>
          <a:p>
            <a:r>
              <a:rPr lang="de-DE" altLang="de-DE" dirty="0" smtClean="0"/>
              <a:t>This</a:t>
            </a:r>
            <a:r>
              <a:rPr lang="de-DE" altLang="de-DE" baseline="0" dirty="0" smtClean="0"/>
              <a:t> </a:t>
            </a:r>
            <a:r>
              <a:rPr lang="de-DE" altLang="de-DE" baseline="0" dirty="0" err="1" smtClean="0"/>
              <a:t>example</a:t>
            </a:r>
            <a:r>
              <a:rPr lang="de-DE" altLang="de-DE" baseline="0" dirty="0" smtClean="0"/>
              <a:t> </a:t>
            </a:r>
            <a:r>
              <a:rPr lang="de-DE" altLang="de-DE" baseline="0" dirty="0" err="1" smtClean="0"/>
              <a:t>image</a:t>
            </a:r>
            <a:r>
              <a:rPr lang="de-DE" altLang="de-DE" baseline="0" dirty="0" smtClean="0"/>
              <a:t> </a:t>
            </a:r>
            <a:r>
              <a:rPr lang="de-DE" altLang="de-DE" baseline="0" dirty="0" err="1" smtClean="0"/>
              <a:t>is</a:t>
            </a:r>
            <a:r>
              <a:rPr lang="de-DE" altLang="de-DE" baseline="0" dirty="0" smtClean="0"/>
              <a:t> a </a:t>
            </a:r>
            <a:r>
              <a:rPr lang="de-DE" altLang="de-DE" baseline="0" dirty="0" err="1" smtClean="0"/>
              <a:t>cell</a:t>
            </a:r>
            <a:r>
              <a:rPr lang="de-DE" altLang="de-DE" baseline="0" dirty="0" smtClean="0"/>
              <a:t> </a:t>
            </a:r>
            <a:r>
              <a:rPr lang="de-DE" altLang="de-DE" baseline="0" dirty="0" err="1" smtClean="0"/>
              <a:t>nucleus</a:t>
            </a:r>
            <a:r>
              <a:rPr lang="de-DE" altLang="de-DE" baseline="0" dirty="0" smtClean="0"/>
              <a:t> after </a:t>
            </a:r>
            <a:r>
              <a:rPr lang="de-DE" altLang="de-DE" baseline="0" dirty="0" err="1" smtClean="0"/>
              <a:t>fluorescence</a:t>
            </a:r>
            <a:r>
              <a:rPr lang="de-DE" altLang="de-DE" baseline="0" dirty="0" smtClean="0"/>
              <a:t> in situ </a:t>
            </a:r>
            <a:r>
              <a:rPr lang="de-DE" altLang="de-DE" baseline="0" dirty="0" err="1" smtClean="0"/>
              <a:t>hybridization</a:t>
            </a:r>
            <a:r>
              <a:rPr lang="de-DE" altLang="de-DE" baseline="0" dirty="0" smtClean="0"/>
              <a:t> </a:t>
            </a:r>
            <a:r>
              <a:rPr lang="de-DE" altLang="de-DE" baseline="0" dirty="0" err="1" smtClean="0"/>
              <a:t>and</a:t>
            </a:r>
            <a:r>
              <a:rPr lang="de-DE" altLang="de-DE" baseline="0" dirty="0" smtClean="0"/>
              <a:t> confocal </a:t>
            </a:r>
            <a:r>
              <a:rPr lang="de-DE" altLang="de-DE" baseline="0" dirty="0" err="1" smtClean="0"/>
              <a:t>microscopy</a:t>
            </a:r>
            <a:r>
              <a:rPr lang="de-DE" altLang="de-DE" baseline="0" dirty="0" smtClean="0"/>
              <a:t> </a:t>
            </a:r>
            <a:r>
              <a:rPr lang="de-DE" altLang="de-DE" baseline="0" dirty="0" err="1" smtClean="0"/>
              <a:t>with</a:t>
            </a:r>
            <a:r>
              <a:rPr lang="de-DE" altLang="de-DE" baseline="0" dirty="0" smtClean="0"/>
              <a:t> a </a:t>
            </a:r>
            <a:r>
              <a:rPr lang="de-DE" altLang="de-DE" baseline="0" dirty="0" err="1" smtClean="0"/>
              <a:t>painted</a:t>
            </a:r>
            <a:r>
              <a:rPr lang="de-DE" altLang="de-DE" baseline="0" dirty="0" smtClean="0"/>
              <a:t> </a:t>
            </a:r>
            <a:r>
              <a:rPr lang="de-DE" altLang="de-DE" baseline="0" dirty="0" err="1" smtClean="0"/>
              <a:t>chromosome</a:t>
            </a:r>
            <a:r>
              <a:rPr lang="de-DE" altLang="de-DE" baseline="0" dirty="0" smtClean="0"/>
              <a:t> </a:t>
            </a:r>
            <a:r>
              <a:rPr lang="de-DE" altLang="de-DE" baseline="0" dirty="0" err="1" smtClean="0"/>
              <a:t>territory</a:t>
            </a:r>
            <a:r>
              <a:rPr lang="de-DE" altLang="de-DE" baseline="0" dirty="0" smtClean="0"/>
              <a:t> (</a:t>
            </a:r>
            <a:r>
              <a:rPr lang="de-DE" altLang="de-DE" baseline="0" dirty="0" err="1" smtClean="0"/>
              <a:t>left</a:t>
            </a:r>
            <a:r>
              <a:rPr lang="de-DE" altLang="de-DE" baseline="0" dirty="0" smtClean="0"/>
              <a:t>), </a:t>
            </a:r>
            <a:r>
              <a:rPr lang="de-DE" altLang="de-DE" baseline="0" dirty="0" err="1" smtClean="0"/>
              <a:t>signals</a:t>
            </a:r>
            <a:r>
              <a:rPr lang="de-DE" altLang="de-DE" baseline="0" dirty="0" smtClean="0"/>
              <a:t> </a:t>
            </a:r>
            <a:r>
              <a:rPr lang="de-DE" altLang="de-DE" baseline="0" dirty="0" err="1" smtClean="0"/>
              <a:t>from</a:t>
            </a:r>
            <a:r>
              <a:rPr lang="de-DE" altLang="de-DE" baseline="0" dirty="0" smtClean="0"/>
              <a:t> a BAC </a:t>
            </a:r>
            <a:r>
              <a:rPr lang="de-DE" altLang="de-DE" baseline="0" dirty="0" err="1" smtClean="0"/>
              <a:t>clone</a:t>
            </a:r>
            <a:r>
              <a:rPr lang="de-DE" altLang="de-DE" baseline="0" dirty="0" smtClean="0"/>
              <a:t> (</a:t>
            </a:r>
            <a:r>
              <a:rPr lang="de-DE" altLang="de-DE" baseline="0" dirty="0" err="1" smtClean="0"/>
              <a:t>center</a:t>
            </a:r>
            <a:r>
              <a:rPr lang="de-DE" altLang="de-DE" baseline="0" dirty="0" smtClean="0"/>
              <a:t>) </a:t>
            </a:r>
            <a:r>
              <a:rPr lang="de-DE" altLang="de-DE" baseline="0" dirty="0" err="1" smtClean="0"/>
              <a:t>and</a:t>
            </a:r>
            <a:r>
              <a:rPr lang="de-DE" altLang="de-DE" baseline="0" dirty="0" smtClean="0"/>
              <a:t> DNA </a:t>
            </a:r>
            <a:r>
              <a:rPr lang="de-DE" altLang="de-DE" baseline="0" dirty="0" err="1" smtClean="0"/>
              <a:t>counterstain</a:t>
            </a:r>
            <a:r>
              <a:rPr lang="de-DE" altLang="de-DE" baseline="0" dirty="0" smtClean="0"/>
              <a:t> (</a:t>
            </a:r>
            <a:r>
              <a:rPr lang="de-DE" altLang="de-DE" baseline="0" dirty="0" err="1" smtClean="0"/>
              <a:t>right</a:t>
            </a:r>
            <a:r>
              <a:rPr lang="de-DE" altLang="de-DE" baseline="0" dirty="0" smtClean="0"/>
              <a:t>). </a:t>
            </a:r>
            <a:endParaRPr lang="de-DE" altLang="de-DE" dirty="0"/>
          </a:p>
        </p:txBody>
      </p:sp>
    </p:spTree>
    <p:extLst>
      <p:ext uri="{BB962C8B-B14F-4D97-AF65-F5344CB8AC3E}">
        <p14:creationId xmlns:p14="http://schemas.microsoft.com/office/powerpoint/2010/main" val="404590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e-DE" smtClean="0"/>
              <a:t>Titelmasterformat durch Klicken bearbeiten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332303771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587243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88504388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03FAD0FF-D7DE-4006-BD20-6616457CC8A7}" type="datetimeFigureOut">
              <a:rPr lang="en-US" smtClean="0"/>
              <a:t>7/5/2016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324565056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629842" y="2505075"/>
            <a:ext cx="3868340"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4629150" y="2505075"/>
            <a:ext cx="3887391"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03FAD0FF-D7DE-4006-BD20-6616457CC8A7}" type="datetimeFigureOut">
              <a:rPr lang="en-US" smtClean="0"/>
              <a:t>7/5/2016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3517543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03FAD0FF-D7DE-4006-BD20-6616457CC8A7}" type="datetimeFigureOut">
              <a:rPr lang="en-US" smtClean="0"/>
              <a:t>7/5/2016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FE1479-65A8-459B-9C5C-A6F935CFBA16}" type="slidenum">
              <a:rPr lang="en-US" smtClean="0"/>
              <a:t>‹Nr.›</a:t>
            </a:fld>
            <a:endParaRPr lang="en-US" dirty="0"/>
          </a:p>
        </p:txBody>
      </p:sp>
    </p:spTree>
    <p:extLst>
      <p:ext uri="{BB962C8B-B14F-4D97-AF65-F5344CB8AC3E}">
        <p14:creationId xmlns:p14="http://schemas.microsoft.com/office/powerpoint/2010/main" val="254093587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AD0FF-D7DE-4006-BD20-6616457CC8A7}" type="datetimeFigureOut">
              <a:rPr lang="en-US" smtClean="0"/>
              <a:t>7/5/2016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027269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smtClean="0"/>
              <a:t>Titelmasterformat durch Klicken bearbeiten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03FAD0FF-D7DE-4006-BD20-6616457CC8A7}" type="datetimeFigureOut">
              <a:rPr lang="en-US" smtClean="0"/>
              <a:t>7/5/2016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625967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03FAD0FF-D7DE-4006-BD20-6616457CC8A7}" type="datetimeFigureOut">
              <a:rPr lang="en-US" smtClean="0"/>
              <a:t>7/5/2016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6185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982933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1823443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6000"/>
            </a:lvl1pPr>
          </a:lstStyle>
          <a:p>
            <a:r>
              <a:rPr lang="de-DE" smtClean="0"/>
              <a:t>Titelmasterformat durch Klicken bearbeiten</a:t>
            </a:r>
            <a:endParaRPr lang="en-US"/>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2648003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02691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de-DE" smtClean="0"/>
              <a:t>Titelmasterformat durch Klicken bearbeiten</a:t>
            </a:r>
            <a:endParaRPr lang="en-US"/>
          </a:p>
        </p:txBody>
      </p:sp>
      <p:sp>
        <p:nvSpPr>
          <p:cNvPr id="3" name="Textplatzhalt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301453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628650" y="1825625"/>
            <a:ext cx="386715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648200" y="1825625"/>
            <a:ext cx="386715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4"/>
          <p:cNvSpPr>
            <a:spLocks noGrp="1"/>
          </p:cNvSpPr>
          <p:nvPr>
            <p:ph type="dt" sz="half" idx="10"/>
          </p:nvPr>
        </p:nvSpPr>
        <p:spPr/>
        <p:txBody>
          <a:bodyPr/>
          <a:lstStyle/>
          <a:p>
            <a:fld id="{D0F32232-9766-44F7-B9D9-D586D6396705}" type="datetimeFigureOut">
              <a:rPr lang="en-US" smtClean="0"/>
              <a:t>7/5/2016</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320091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en-US"/>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6"/>
          <p:cNvSpPr>
            <a:spLocks noGrp="1"/>
          </p:cNvSpPr>
          <p:nvPr>
            <p:ph type="dt" sz="half" idx="10"/>
          </p:nvPr>
        </p:nvSpPr>
        <p:spPr/>
        <p:txBody>
          <a:bodyPr/>
          <a:lstStyle/>
          <a:p>
            <a:fld id="{D0F32232-9766-44F7-B9D9-D586D6396705}" type="datetimeFigureOut">
              <a:rPr lang="en-US" smtClean="0"/>
              <a:t>7/5/2016</a:t>
            </a:fld>
            <a:endParaRPr lang="en-US"/>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5498943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2"/>
          <p:cNvSpPr>
            <a:spLocks noGrp="1"/>
          </p:cNvSpPr>
          <p:nvPr>
            <p:ph type="dt" sz="half" idx="10"/>
          </p:nvPr>
        </p:nvSpPr>
        <p:spPr/>
        <p:txBody>
          <a:bodyPr/>
          <a:lstStyle/>
          <a:p>
            <a:fld id="{D0F32232-9766-44F7-B9D9-D586D6396705}" type="datetimeFigureOut">
              <a:rPr lang="en-US" smtClean="0"/>
              <a:t>7/5/2016</a:t>
            </a:fld>
            <a:endParaRPr lang="en-US"/>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38447135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0F32232-9766-44F7-B9D9-D586D6396705}" type="datetimeFigureOut">
              <a:rPr lang="en-US" smtClean="0"/>
              <a:t>7/5/2016</a:t>
            </a:fld>
            <a:endParaRPr lang="en-US"/>
          </a:p>
        </p:txBody>
      </p:sp>
      <p:sp>
        <p:nvSpPr>
          <p:cNvPr id="3" name="Fußzeilenplatzhalter 2"/>
          <p:cNvSpPr>
            <a:spLocks noGrp="1"/>
          </p:cNvSpPr>
          <p:nvPr>
            <p:ph type="ftr" sz="quarter" idx="11"/>
          </p:nvPr>
        </p:nvSpPr>
        <p:spPr/>
        <p:txBody>
          <a:bodyPr/>
          <a:lstStyle/>
          <a:p>
            <a:endParaRPr lang="en-US"/>
          </a:p>
        </p:txBody>
      </p:sp>
      <p:sp>
        <p:nvSpPr>
          <p:cNvPr id="4" name="Foliennummernplatzhalter 3"/>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810139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en-US"/>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D0F32232-9766-44F7-B9D9-D586D6396705}" type="datetimeFigureOut">
              <a:rPr lang="en-US" smtClean="0"/>
              <a:t>7/5/2016</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40064258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en-US"/>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D0F32232-9766-44F7-B9D9-D586D6396705}" type="datetimeFigureOut">
              <a:rPr lang="en-US" smtClean="0"/>
              <a:t>7/5/2016</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2515730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546678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628650" y="365125"/>
            <a:ext cx="5762625"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940130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creativecommons.org/licenses/by/4.0"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FAD0FF-D7DE-4006-BD20-6616457CC8A7}" type="datetimeFigureOut">
              <a:rPr lang="en-US" smtClean="0"/>
              <a:t>7/5/2016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E1479-65A8-459B-9C5C-A6F935CFBA16}" type="slidenum">
              <a:rPr lang="en-US" smtClean="0"/>
              <a:t>‹Nr.›</a:t>
            </a:fld>
            <a:endParaRPr lang="en-US"/>
          </a:p>
        </p:txBody>
      </p:sp>
      <p:sp>
        <p:nvSpPr>
          <p:cNvPr id="7" name="Rechteck 6"/>
          <p:cNvSpPr/>
          <p:nvPr userDrawn="1"/>
        </p:nvSpPr>
        <p:spPr>
          <a:xfrm>
            <a:off x="3028950" y="6658463"/>
            <a:ext cx="5700522" cy="400110"/>
          </a:xfrm>
          <a:prstGeom prst="rect">
            <a:avLst/>
          </a:prstGeom>
        </p:spPr>
        <p:txBody>
          <a:bodyPr wrap="square">
            <a:spAutoFit/>
          </a:bodyPr>
          <a:lstStyle/>
          <a:p>
            <a:pPr algn="r"/>
            <a:r>
              <a:rPr lang="en-US" sz="1000" dirty="0" smtClean="0">
                <a:solidFill>
                  <a:schemeClr val="bg1">
                    <a:lumMod val="65000"/>
                  </a:schemeClr>
                </a:solidFill>
              </a:rPr>
              <a:t>©Steffen Dietzel 2014-16. License: Creative </a:t>
            </a:r>
            <a:r>
              <a:rPr lang="en-US" sz="1000" baseline="0" dirty="0" smtClean="0">
                <a:solidFill>
                  <a:schemeClr val="bg1">
                    <a:lumMod val="65000"/>
                  </a:schemeClr>
                </a:solidFill>
              </a:rPr>
              <a:t> Commons</a:t>
            </a:r>
            <a:r>
              <a:rPr lang="en-US" sz="1000" dirty="0" smtClean="0">
                <a:solidFill>
                  <a:schemeClr val="bg1">
                    <a:lumMod val="65000"/>
                  </a:schemeClr>
                </a:solidFill>
              </a:rPr>
              <a:t> Attribution </a:t>
            </a:r>
            <a:r>
              <a:rPr lang="en-US" sz="1000" dirty="0" err="1" smtClean="0">
                <a:solidFill>
                  <a:schemeClr val="bg1">
                    <a:lumMod val="65000"/>
                  </a:schemeClr>
                </a:solidFill>
              </a:rPr>
              <a:t>ShareAlike</a:t>
            </a:r>
            <a:r>
              <a:rPr lang="en-US" sz="1000" dirty="0" smtClean="0">
                <a:solidFill>
                  <a:schemeClr val="bg1">
                    <a:lumMod val="65000"/>
                  </a:schemeClr>
                </a:solidFill>
              </a:rPr>
              <a:t>.</a:t>
            </a:r>
            <a:r>
              <a:rPr lang="en-US" sz="1000" baseline="0" dirty="0" smtClean="0">
                <a:solidFill>
                  <a:schemeClr val="bg1">
                    <a:lumMod val="65000"/>
                  </a:schemeClr>
                </a:solidFill>
              </a:rPr>
              <a:t> </a:t>
            </a:r>
          </a:p>
          <a:p>
            <a:pPr algn="r"/>
            <a:r>
              <a:rPr lang="en-US" sz="1000" dirty="0" smtClean="0">
                <a:solidFill>
                  <a:schemeClr val="bg1">
                    <a:lumMod val="65000"/>
                  </a:schemeClr>
                </a:solidFill>
                <a:hlinkClick r:id="rId13"/>
              </a:rPr>
              <a:t>https://creativecommons.org/licenses/by-sa/4.0</a:t>
            </a:r>
            <a:r>
              <a:rPr lang="en-US" sz="1000" dirty="0" smtClean="0">
                <a:solidFill>
                  <a:schemeClr val="bg1">
                    <a:lumMod val="65000"/>
                  </a:schemeClr>
                </a:solidFill>
              </a:rPr>
              <a:t> </a:t>
            </a:r>
            <a:endParaRPr lang="en-US" sz="1000" dirty="0">
              <a:solidFill>
                <a:schemeClr val="bg1">
                  <a:lumMod val="65000"/>
                </a:schemeClr>
              </a:solidFill>
            </a:endParaRPr>
          </a:p>
        </p:txBody>
      </p:sp>
      <p:pic>
        <p:nvPicPr>
          <p:cNvPr id="8" name="Grafik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729473" y="6333380"/>
            <a:ext cx="396544" cy="524620"/>
          </a:xfrm>
          <a:prstGeom prst="rect">
            <a:avLst/>
          </a:prstGeom>
        </p:spPr>
      </p:pic>
      <p:pic>
        <p:nvPicPr>
          <p:cNvPr id="9" name="Picture 1"/>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8570686" y="0"/>
            <a:ext cx="562531" cy="310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89980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platzhalt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F32232-9766-44F7-B9D9-D586D6396705}" type="datetimeFigureOut">
              <a:rPr lang="en-US" smtClean="0"/>
              <a:t>7/5/2016</a:t>
            </a:fld>
            <a:endParaRPr lang="en-US"/>
          </a:p>
        </p:txBody>
      </p:sp>
      <p:sp>
        <p:nvSpPr>
          <p:cNvPr id="5" name="Fußzeilenplatzhalt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AF1507-D36D-4D07-851C-57E01DA1256D}" type="slidenum">
              <a:rPr lang="en-US" smtClean="0"/>
              <a:t>‹Nr.›</a:t>
            </a:fld>
            <a:endParaRPr lang="en-US"/>
          </a:p>
        </p:txBody>
      </p:sp>
    </p:spTree>
    <p:extLst>
      <p:ext uri="{BB962C8B-B14F-4D97-AF65-F5344CB8AC3E}">
        <p14:creationId xmlns:p14="http://schemas.microsoft.com/office/powerpoint/2010/main" val="31514349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germanbioimaging.org/wiki/index.php/Workgroup5" TargetMode="External"/><Relationship Id="rId2" Type="http://schemas.openxmlformats.org/officeDocument/2006/relationships/hyperlink" Target="http://www.germanbioimaging.org/" TargetMode="External"/><Relationship Id="rId1" Type="http://schemas.openxmlformats.org/officeDocument/2006/relationships/slideLayout" Target="../slideLayouts/slideLayout2.xml"/><Relationship Id="rId4" Type="http://schemas.openxmlformats.org/officeDocument/2006/relationships/hyperlink" Target="http://www.bioimaging.bmc.med.lmu.de/learning-teachin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creativecommons.org/licenses/by-sa/4.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mlDrawing" Target="../drawings/vmlDrawing1.vml"/><Relationship Id="rId1" Type="http://schemas.openxmlformats.org/officeDocument/2006/relationships/themeOverride" Target="../theme/themeOverride1.xml"/><Relationship Id="rId6" Type="http://schemas.openxmlformats.org/officeDocument/2006/relationships/image" Target="../media/image6.png"/><Relationship Id="rId5" Type="http://schemas.openxmlformats.org/officeDocument/2006/relationships/oleObject" Target="../embeddings/oleObject1.bin"/><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vmlDrawing" Target="../drawings/vmlDrawing2.vml"/><Relationship Id="rId1" Type="http://schemas.openxmlformats.org/officeDocument/2006/relationships/themeOverride" Target="../theme/themeOverride2.xml"/><Relationship Id="rId6" Type="http://schemas.openxmlformats.org/officeDocument/2006/relationships/image" Target="../media/image7.png"/><Relationship Id="rId5" Type="http://schemas.openxmlformats.org/officeDocument/2006/relationships/oleObject" Target="../embeddings/oleObject2.bin"/><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hemeOverride" Target="../theme/themeOverride3.xml"/><Relationship Id="rId5" Type="http://schemas.openxmlformats.org/officeDocument/2006/relationships/image" Target="../media/image8.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hemeOverride" Target="../theme/themeOverride4.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7.xml"/><Relationship Id="rId7" Type="http://schemas.openxmlformats.org/officeDocument/2006/relationships/oleObject" Target="../embeddings/oleObject4.bin"/><Relationship Id="rId2" Type="http://schemas.openxmlformats.org/officeDocument/2006/relationships/vmlDrawing" Target="../drawings/vmlDrawing3.vml"/><Relationship Id="rId1" Type="http://schemas.openxmlformats.org/officeDocument/2006/relationships/themeOverride" Target="../theme/themeOverride5.xml"/><Relationship Id="rId6" Type="http://schemas.openxmlformats.org/officeDocument/2006/relationships/image" Target="../media/image11.png"/><Relationship Id="rId5" Type="http://schemas.openxmlformats.org/officeDocument/2006/relationships/oleObject" Target="../embeddings/oleObject3.bin"/><Relationship Id="rId10" Type="http://schemas.openxmlformats.org/officeDocument/2006/relationships/image" Target="../media/image13.png"/><Relationship Id="rId4" Type="http://schemas.openxmlformats.org/officeDocument/2006/relationships/notesSlide" Target="../notesSlides/notesSlide7.xml"/><Relationship Id="rId9"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hemeOverride" Target="../theme/themeOverride8.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22.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23.w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25.png"/><Relationship Id="rId5" Type="http://schemas.openxmlformats.org/officeDocument/2006/relationships/oleObject" Target="../embeddings/oleObject14.bin"/><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25.png"/><Relationship Id="rId5" Type="http://schemas.openxmlformats.org/officeDocument/2006/relationships/oleObject" Target="../embeddings/oleObject17.bin"/><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8.png"/><Relationship Id="rId2" Type="http://schemas.openxmlformats.org/officeDocument/2006/relationships/vmlDrawing" Target="../drawings/vmlDrawing14.vml"/><Relationship Id="rId1" Type="http://schemas.openxmlformats.org/officeDocument/2006/relationships/themeOverride" Target="../theme/themeOverride12.xml"/><Relationship Id="rId6" Type="http://schemas.openxmlformats.org/officeDocument/2006/relationships/oleObject" Target="../embeddings/oleObject19.bin"/><Relationship Id="rId5" Type="http://schemas.openxmlformats.org/officeDocument/2006/relationships/image" Target="../media/image27.png"/><Relationship Id="rId4" Type="http://schemas.openxmlformats.org/officeDocument/2006/relationships/oleObject" Target="../embeddings/oleObject18.bin"/></Relationships>
</file>

<file path=ppt/slides/_rels/slide3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7.xml"/><Relationship Id="rId7" Type="http://schemas.openxmlformats.org/officeDocument/2006/relationships/image" Target="../media/image30.png"/><Relationship Id="rId2" Type="http://schemas.openxmlformats.org/officeDocument/2006/relationships/vmlDrawing" Target="../drawings/vmlDrawing15.vml"/><Relationship Id="rId1" Type="http://schemas.openxmlformats.org/officeDocument/2006/relationships/themeOverride" Target="../theme/themeOverride13.xml"/><Relationship Id="rId6" Type="http://schemas.openxmlformats.org/officeDocument/2006/relationships/oleObject" Target="../embeddings/oleObject21.bin"/><Relationship Id="rId5" Type="http://schemas.openxmlformats.org/officeDocument/2006/relationships/image" Target="../media/image29.png"/><Relationship Id="rId4" Type="http://schemas.openxmlformats.org/officeDocument/2006/relationships/oleObject" Target="../embeddings/oleObject20.bin"/></Relationships>
</file>

<file path=ppt/slides/_rels/slide3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7.xml"/><Relationship Id="rId7" Type="http://schemas.openxmlformats.org/officeDocument/2006/relationships/image" Target="../media/image33.png"/><Relationship Id="rId2" Type="http://schemas.openxmlformats.org/officeDocument/2006/relationships/vmlDrawing" Target="../drawings/vmlDrawing16.vml"/><Relationship Id="rId1" Type="http://schemas.openxmlformats.org/officeDocument/2006/relationships/themeOverride" Target="../theme/themeOverride14.xml"/><Relationship Id="rId6" Type="http://schemas.openxmlformats.org/officeDocument/2006/relationships/oleObject" Target="../embeddings/oleObject23.bin"/><Relationship Id="rId5" Type="http://schemas.openxmlformats.org/officeDocument/2006/relationships/image" Target="../media/image32.png"/><Relationship Id="rId4" Type="http://schemas.openxmlformats.org/officeDocument/2006/relationships/oleObject" Target="../embeddings/oleObject22.bin"/></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mlDrawing" Target="../drawings/vmlDrawing17.vml"/><Relationship Id="rId1" Type="http://schemas.openxmlformats.org/officeDocument/2006/relationships/themeOverride" Target="../theme/themeOverride15.xml"/><Relationship Id="rId5" Type="http://schemas.openxmlformats.org/officeDocument/2006/relationships/image" Target="../media/image32.png"/><Relationship Id="rId4" Type="http://schemas.openxmlformats.org/officeDocument/2006/relationships/oleObject" Target="../embeddings/oleObject24.bin"/></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r>
              <a:rPr lang="en-US" sz="4800" b="1" dirty="0" smtClean="0"/>
              <a:t>Image processing and presentation</a:t>
            </a:r>
            <a:br>
              <a:rPr lang="en-US" sz="4800" b="1" dirty="0" smtClean="0"/>
            </a:br>
            <a:r>
              <a:rPr lang="en-US" sz="4800" b="1" dirty="0" smtClean="0"/>
              <a:t>(IPP) </a:t>
            </a:r>
            <a:endParaRPr lang="en-US" sz="4800" b="1" dirty="0"/>
          </a:p>
        </p:txBody>
      </p:sp>
      <p:sp>
        <p:nvSpPr>
          <p:cNvPr id="3" name="Untertitel 2"/>
          <p:cNvSpPr>
            <a:spLocks noGrp="1"/>
          </p:cNvSpPr>
          <p:nvPr>
            <p:ph type="subTitle" idx="1"/>
          </p:nvPr>
        </p:nvSpPr>
        <p:spPr>
          <a:xfrm>
            <a:off x="0" y="3602038"/>
            <a:ext cx="9144000" cy="1655762"/>
          </a:xfrm>
        </p:spPr>
        <p:txBody>
          <a:bodyPr>
            <a:normAutofit/>
          </a:bodyPr>
          <a:lstStyle/>
          <a:p>
            <a:r>
              <a:rPr lang="en-US" dirty="0"/>
              <a:t>Steffen Dietzel</a:t>
            </a:r>
          </a:p>
          <a:p>
            <a:r>
              <a:rPr lang="en-US" dirty="0" smtClean="0"/>
              <a:t>Ludwig-</a:t>
            </a:r>
            <a:r>
              <a:rPr lang="en-US" dirty="0" err="1" smtClean="0"/>
              <a:t>Maximilians</a:t>
            </a:r>
            <a:r>
              <a:rPr lang="en-US" dirty="0" smtClean="0"/>
              <a:t>-</a:t>
            </a:r>
            <a:r>
              <a:rPr lang="en-US" dirty="0" err="1" smtClean="0"/>
              <a:t>Universität</a:t>
            </a:r>
            <a:r>
              <a:rPr lang="en-US" dirty="0" smtClean="0"/>
              <a:t> </a:t>
            </a:r>
            <a:r>
              <a:rPr lang="en-US" dirty="0"/>
              <a:t>München</a:t>
            </a:r>
            <a:br>
              <a:rPr lang="en-US" dirty="0"/>
            </a:br>
            <a:r>
              <a:rPr lang="en-US" dirty="0"/>
              <a:t>Walter-Brendel-</a:t>
            </a:r>
            <a:r>
              <a:rPr lang="en-US" dirty="0" err="1"/>
              <a:t>Zentrum</a:t>
            </a:r>
            <a:r>
              <a:rPr lang="en-US" dirty="0"/>
              <a:t> für </a:t>
            </a:r>
            <a:r>
              <a:rPr lang="en-US" dirty="0" err="1"/>
              <a:t>experimentelle</a:t>
            </a:r>
            <a:r>
              <a:rPr lang="en-US" dirty="0"/>
              <a:t> </a:t>
            </a:r>
            <a:r>
              <a:rPr lang="en-US" dirty="0" err="1"/>
              <a:t>Medizin</a:t>
            </a:r>
            <a:r>
              <a:rPr lang="en-US" dirty="0"/>
              <a:t> (</a:t>
            </a:r>
            <a:r>
              <a:rPr lang="en-US" dirty="0" err="1"/>
              <a:t>Wbex</a:t>
            </a:r>
            <a:r>
              <a:rPr lang="en-US" dirty="0"/>
              <a:t>) and </a:t>
            </a:r>
            <a:br>
              <a:rPr lang="en-US" dirty="0"/>
            </a:br>
            <a:r>
              <a:rPr lang="en-US" dirty="0"/>
              <a:t>Core Facility Bioimaging at the Biomedical Center</a:t>
            </a:r>
          </a:p>
        </p:txBody>
      </p:sp>
      <p:pic>
        <p:nvPicPr>
          <p:cNvPr id="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3231" y="5257800"/>
            <a:ext cx="2474954" cy="1249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4129" y="5047982"/>
            <a:ext cx="1130045" cy="1495029"/>
          </a:xfrm>
          <a:prstGeom prst="rect">
            <a:avLst/>
          </a:prstGeom>
        </p:spPr>
      </p:pic>
    </p:spTree>
    <p:extLst>
      <p:ext uri="{BB962C8B-B14F-4D97-AF65-F5344CB8AC3E}">
        <p14:creationId xmlns:p14="http://schemas.microsoft.com/office/powerpoint/2010/main" val="25838367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1538" name="Rectangle 2"/>
          <p:cNvSpPr>
            <a:spLocks noGrp="1" noChangeArrowheads="1"/>
          </p:cNvSpPr>
          <p:nvPr>
            <p:ph type="title"/>
          </p:nvPr>
        </p:nvSpPr>
        <p:spPr/>
        <p:txBody>
          <a:bodyPr/>
          <a:lstStyle/>
          <a:p>
            <a:r>
              <a:rPr lang="en-US" altLang="en-US"/>
              <a:t>Note 1</a:t>
            </a:r>
          </a:p>
        </p:txBody>
      </p:sp>
      <p:sp>
        <p:nvSpPr>
          <p:cNvPr id="961539" name="Rectangle 3"/>
          <p:cNvSpPr>
            <a:spLocks noGrp="1" noChangeArrowheads="1"/>
          </p:cNvSpPr>
          <p:nvPr>
            <p:ph type="body" idx="1"/>
          </p:nvPr>
        </p:nvSpPr>
        <p:spPr/>
        <p:txBody>
          <a:bodyPr>
            <a:normAutofit/>
          </a:bodyPr>
          <a:lstStyle/>
          <a:p>
            <a:r>
              <a:rPr lang="en-US" altLang="en-US" sz="2400" dirty="0"/>
              <a:t>This presentation contains material for a lecture on Basics of Digital </a:t>
            </a:r>
            <a:r>
              <a:rPr lang="en-US" altLang="en-US" sz="2400" dirty="0" smtClean="0"/>
              <a:t>Imaging. </a:t>
            </a:r>
            <a:r>
              <a:rPr lang="en-US" altLang="en-US" sz="2400" dirty="0"/>
              <a:t>It </a:t>
            </a:r>
            <a:r>
              <a:rPr lang="en-US" altLang="en-US" sz="2400" dirty="0" smtClean="0"/>
              <a:t>is not a complete lecture (copyrighted material was removed), nor is it suggested that all slides should be shown in a lecture – there is some redundancy. Some slides - like this one -  are ‘hidden’ (won’t show in presentation mode).</a:t>
            </a:r>
          </a:p>
          <a:p>
            <a:r>
              <a:rPr lang="en-US" altLang="en-US" sz="2400" dirty="0" smtClean="0"/>
              <a:t>The </a:t>
            </a:r>
            <a:r>
              <a:rPr lang="en-US" altLang="en-US" sz="2400" dirty="0"/>
              <a:t>‘notes’ </a:t>
            </a:r>
            <a:r>
              <a:rPr lang="en-US" altLang="en-US" sz="2400" dirty="0" smtClean="0"/>
              <a:t>below each </a:t>
            </a:r>
            <a:r>
              <a:rPr lang="en-US" altLang="en-US" sz="2400" dirty="0"/>
              <a:t>slide may contain links to </a:t>
            </a:r>
            <a:r>
              <a:rPr lang="en-US" altLang="en-US" sz="2400" dirty="0" smtClean="0"/>
              <a:t>download sources, </a:t>
            </a:r>
            <a:r>
              <a:rPr lang="en-US" altLang="en-US" sz="2400" dirty="0"/>
              <a:t>e.g. for </a:t>
            </a:r>
            <a:r>
              <a:rPr lang="en-US" altLang="en-US" sz="2400" dirty="0" smtClean="0"/>
              <a:t>historic portraits, or other information.</a:t>
            </a:r>
            <a:endParaRPr lang="en-US" altLang="en-US" sz="2400" dirty="0"/>
          </a:p>
          <a:p>
            <a:endParaRPr lang="de-DE" altLang="en-US" sz="2400" dirty="0"/>
          </a:p>
          <a:p>
            <a:r>
              <a:rPr lang="de-DE" altLang="en-US" sz="2400" dirty="0" smtClean="0"/>
              <a:t>File </a:t>
            </a:r>
            <a:r>
              <a:rPr lang="de-DE" altLang="en-US" sz="2400" dirty="0" err="1" smtClean="0"/>
              <a:t>version</a:t>
            </a:r>
            <a:r>
              <a:rPr lang="de-DE" altLang="en-US" sz="2400"/>
              <a:t> </a:t>
            </a:r>
            <a:r>
              <a:rPr lang="de-DE" altLang="en-US" sz="2400" smtClean="0"/>
              <a:t>2016-July</a:t>
            </a:r>
            <a:endParaRPr lang="en-US" altLang="en-US" sz="2400" dirty="0"/>
          </a:p>
        </p:txBody>
      </p:sp>
    </p:spTree>
    <p:extLst>
      <p:ext uri="{BB962C8B-B14F-4D97-AF65-F5344CB8AC3E}">
        <p14:creationId xmlns:p14="http://schemas.microsoft.com/office/powerpoint/2010/main" val="239167730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22" name="Rectangle 2"/>
          <p:cNvSpPr>
            <a:spLocks noGrp="1" noChangeArrowheads="1"/>
          </p:cNvSpPr>
          <p:nvPr>
            <p:ph type="title"/>
          </p:nvPr>
        </p:nvSpPr>
        <p:spPr/>
        <p:txBody>
          <a:bodyPr/>
          <a:lstStyle/>
          <a:p>
            <a:r>
              <a:rPr lang="en-US" altLang="en-US"/>
              <a:t>Note 2</a:t>
            </a:r>
          </a:p>
        </p:txBody>
      </p:sp>
      <p:sp>
        <p:nvSpPr>
          <p:cNvPr id="1003523" name="Rectangle 3"/>
          <p:cNvSpPr>
            <a:spLocks noGrp="1" noChangeArrowheads="1"/>
          </p:cNvSpPr>
          <p:nvPr>
            <p:ph type="body" idx="1"/>
          </p:nvPr>
        </p:nvSpPr>
        <p:spPr/>
        <p:txBody>
          <a:bodyPr/>
          <a:lstStyle/>
          <a:p>
            <a:r>
              <a:rPr lang="en-US" altLang="en-US" sz="2400" dirty="0"/>
              <a:t>This presentation was published on the German </a:t>
            </a:r>
            <a:r>
              <a:rPr lang="en-US" altLang="en-US" sz="2400" dirty="0" err="1"/>
              <a:t>BioImaging</a:t>
            </a:r>
            <a:r>
              <a:rPr lang="en-US" altLang="en-US" sz="2400" dirty="0"/>
              <a:t> Website. </a:t>
            </a:r>
            <a:br>
              <a:rPr lang="en-US" altLang="en-US" sz="2400" dirty="0"/>
            </a:br>
            <a:r>
              <a:rPr lang="en-US" altLang="en-US" sz="2400" dirty="0">
                <a:hlinkClick r:id="rId2"/>
              </a:rPr>
              <a:t>http://www.germanbioimaging.org</a:t>
            </a:r>
            <a:r>
              <a:rPr lang="en-US" altLang="en-US" sz="2400" dirty="0"/>
              <a:t/>
            </a:r>
            <a:br>
              <a:rPr lang="en-US" altLang="en-US" sz="2400" dirty="0"/>
            </a:br>
            <a:r>
              <a:rPr lang="en-US" altLang="en-US" sz="2400" dirty="0"/>
              <a:t>under</a:t>
            </a:r>
            <a:br>
              <a:rPr lang="en-US" altLang="en-US" sz="2400" dirty="0"/>
            </a:br>
            <a:r>
              <a:rPr lang="en-US" altLang="en-US" sz="2400" dirty="0">
                <a:hlinkClick r:id="rId3" tooltip="Workgroup5"/>
              </a:rPr>
              <a:t>Workgroup 5 Training of facility users</a:t>
            </a:r>
            <a:r>
              <a:rPr lang="en-US" altLang="en-US" sz="2400" b="1" dirty="0"/>
              <a:t/>
            </a:r>
            <a:br>
              <a:rPr lang="en-US" altLang="en-US" sz="2400" b="1" dirty="0"/>
            </a:br>
            <a:r>
              <a:rPr lang="en-US" altLang="en-US" sz="2400" b="1" dirty="0"/>
              <a:t/>
            </a:r>
            <a:br>
              <a:rPr lang="en-US" altLang="en-US" sz="2400" b="1" dirty="0"/>
            </a:br>
            <a:r>
              <a:rPr lang="en-US" altLang="en-US" sz="2400" dirty="0"/>
              <a:t>German </a:t>
            </a:r>
            <a:r>
              <a:rPr lang="en-US" altLang="en-US" sz="2400" dirty="0" err="1"/>
              <a:t>BioImaging</a:t>
            </a:r>
            <a:r>
              <a:rPr lang="en-US" altLang="en-US" sz="2400" dirty="0"/>
              <a:t> is a network of German microscopists and imaging specialists. </a:t>
            </a:r>
            <a:endParaRPr lang="en-US" altLang="en-US" sz="2400" dirty="0" smtClean="0"/>
          </a:p>
          <a:p>
            <a:r>
              <a:rPr lang="en-US" altLang="en-US" sz="2400" dirty="0"/>
              <a:t>And on the website of the Core Facility Bioimaging at the Biomedical Center (BMC) of the Ludwig-</a:t>
            </a:r>
            <a:r>
              <a:rPr lang="en-US" altLang="en-US" sz="2400" dirty="0" err="1"/>
              <a:t>Maximilians</a:t>
            </a:r>
            <a:r>
              <a:rPr lang="en-US" altLang="en-US" sz="2400" dirty="0"/>
              <a:t>-</a:t>
            </a:r>
            <a:r>
              <a:rPr lang="en-US" altLang="en-US" sz="2400" dirty="0" err="1"/>
              <a:t>Universität</a:t>
            </a:r>
            <a:r>
              <a:rPr lang="en-US" altLang="en-US" sz="2400" dirty="0"/>
              <a:t> München</a:t>
            </a:r>
            <a:br>
              <a:rPr lang="en-US" altLang="en-US" sz="2400" dirty="0"/>
            </a:br>
            <a:r>
              <a:rPr lang="en-US" altLang="en-US" sz="2400" dirty="0">
                <a:hlinkClick r:id="rId4"/>
              </a:rPr>
              <a:t>http://www.bioimaging.bmc.med.lmu.de/learning-teaching</a:t>
            </a:r>
            <a:endParaRPr lang="en-US" altLang="en-US" sz="2400" dirty="0"/>
          </a:p>
          <a:p>
            <a:pPr marL="0" indent="0">
              <a:buNone/>
            </a:pPr>
            <a:endParaRPr lang="en-US" altLang="en-US" sz="2400" dirty="0"/>
          </a:p>
        </p:txBody>
      </p:sp>
    </p:spTree>
    <p:extLst>
      <p:ext uri="{BB962C8B-B14F-4D97-AF65-F5344CB8AC3E}">
        <p14:creationId xmlns:p14="http://schemas.microsoft.com/office/powerpoint/2010/main" val="376014720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0514" name="Rectangle 2"/>
          <p:cNvSpPr>
            <a:spLocks noGrp="1" noChangeArrowheads="1"/>
          </p:cNvSpPr>
          <p:nvPr>
            <p:ph type="title"/>
          </p:nvPr>
        </p:nvSpPr>
        <p:spPr/>
        <p:txBody>
          <a:bodyPr/>
          <a:lstStyle/>
          <a:p>
            <a:r>
              <a:rPr lang="en-US" altLang="en-US"/>
              <a:t>Copyright notice</a:t>
            </a:r>
          </a:p>
        </p:txBody>
      </p:sp>
      <p:sp>
        <p:nvSpPr>
          <p:cNvPr id="960515" name="Rectangle 3"/>
          <p:cNvSpPr>
            <a:spLocks noGrp="1" noChangeArrowheads="1"/>
          </p:cNvSpPr>
          <p:nvPr>
            <p:ph type="body" idx="1"/>
          </p:nvPr>
        </p:nvSpPr>
        <p:spPr/>
        <p:txBody>
          <a:bodyPr>
            <a:normAutofit fontScale="92500" lnSpcReduction="20000"/>
          </a:bodyPr>
          <a:lstStyle/>
          <a:p>
            <a:r>
              <a:rPr lang="en-US" altLang="en-US" sz="2000" dirty="0"/>
              <a:t>E</a:t>
            </a:r>
            <a:r>
              <a:rPr lang="en-US" altLang="en-US" sz="2000" dirty="0" smtClean="0"/>
              <a:t>xcept for the logos or if otherwise noted or where obviously from other sources</a:t>
            </a:r>
            <a:r>
              <a:rPr lang="en-US" altLang="en-US" sz="2000" dirty="0"/>
              <a:t>, </a:t>
            </a:r>
            <a:r>
              <a:rPr lang="en-US" altLang="en-US" sz="2000" dirty="0" smtClean="0"/>
              <a:t>material </a:t>
            </a:r>
            <a:r>
              <a:rPr lang="en-US" altLang="en-US" sz="2000" dirty="0"/>
              <a:t>in this presentation was created by Steffen Dietzel.</a:t>
            </a:r>
            <a:endParaRPr lang="en-US" altLang="en-US" sz="2000" dirty="0" smtClean="0"/>
          </a:p>
          <a:p>
            <a:endParaRPr lang="en-US" altLang="en-US" sz="2000" dirty="0" smtClean="0"/>
          </a:p>
          <a:p>
            <a:r>
              <a:rPr lang="en-US" altLang="en-US" sz="2000" dirty="0" smtClean="0"/>
              <a:t>Material from Steffen Dietzel is distributed under the license </a:t>
            </a:r>
            <a:r>
              <a:rPr lang="en-US" altLang="en-US" sz="2000" u="sng" dirty="0" smtClean="0"/>
              <a:t>‘Creative Commons Attribution </a:t>
            </a:r>
            <a:r>
              <a:rPr lang="en-US" altLang="en-US" sz="2000" u="sng" dirty="0" err="1" smtClean="0"/>
              <a:t>Sharealike</a:t>
            </a:r>
            <a:r>
              <a:rPr lang="en-US" altLang="en-US" sz="2000" u="sng" dirty="0" smtClean="0"/>
              <a:t>‘</a:t>
            </a:r>
            <a:r>
              <a:rPr lang="en-US" altLang="en-US" sz="2000" dirty="0" smtClean="0"/>
              <a:t>. This license includes permission to use, alter and redistribute this material (not limited to but including to students and colleagues), provided you give appropriate credit to the creator (e.g. by leaving the copyright notice at the right lower edge of the slide) and you distribute any derivative work under the same license. For license details see </a:t>
            </a:r>
            <a:r>
              <a:rPr lang="en-US" altLang="en-US" sz="2000" dirty="0" smtClean="0">
                <a:hlinkClick r:id="rId2"/>
              </a:rPr>
              <a:t>http://creativecommons.org/licenses/by-sa/4.0</a:t>
            </a:r>
            <a:r>
              <a:rPr lang="en-US" altLang="en-US" sz="2000" dirty="0" smtClean="0"/>
              <a:t> </a:t>
            </a:r>
          </a:p>
          <a:p>
            <a:endParaRPr lang="en-US" altLang="en-US" sz="2000" dirty="0" smtClean="0"/>
          </a:p>
          <a:p>
            <a:r>
              <a:rPr lang="en-US" altLang="en-US" sz="2000" dirty="0" smtClean="0"/>
              <a:t>The </a:t>
            </a:r>
            <a:r>
              <a:rPr lang="en-US" altLang="en-US" sz="2000" u="sng" dirty="0"/>
              <a:t>logos</a:t>
            </a:r>
            <a:r>
              <a:rPr lang="en-US" altLang="en-US" sz="2000" dirty="0"/>
              <a:t> </a:t>
            </a:r>
            <a:r>
              <a:rPr lang="en-US" altLang="en-US" sz="2000" dirty="0" smtClean="0"/>
              <a:t>(</a:t>
            </a:r>
            <a:r>
              <a:rPr lang="en-US" altLang="en-US" sz="2000" dirty="0"/>
              <a:t>lower and upper right </a:t>
            </a:r>
            <a:r>
              <a:rPr lang="en-US" altLang="en-US" sz="2000" dirty="0" smtClean="0"/>
              <a:t>corners </a:t>
            </a:r>
            <a:r>
              <a:rPr lang="en-US" altLang="en-US" sz="2000" dirty="0"/>
              <a:t>of the slides, title </a:t>
            </a:r>
            <a:r>
              <a:rPr lang="en-US" altLang="en-US" sz="2000" dirty="0" smtClean="0"/>
              <a:t>slide) are </a:t>
            </a:r>
            <a:r>
              <a:rPr lang="en-US" altLang="en-US" sz="2000" u="sng" dirty="0" smtClean="0"/>
              <a:t>not covered by this license. </a:t>
            </a:r>
            <a:r>
              <a:rPr lang="en-US" altLang="en-US" sz="2000" dirty="0" smtClean="0"/>
              <a:t>They </a:t>
            </a:r>
            <a:r>
              <a:rPr lang="en-US" altLang="en-US" sz="2000" dirty="0"/>
              <a:t>may </a:t>
            </a:r>
            <a:r>
              <a:rPr lang="en-US" altLang="en-US" sz="2000" dirty="0" smtClean="0"/>
              <a:t>be redistributed with the slides provided in this presentation, but not in a different context.</a:t>
            </a:r>
          </a:p>
          <a:p>
            <a:endParaRPr lang="en-US" altLang="en-US" sz="2000" dirty="0" smtClean="0"/>
          </a:p>
          <a:p>
            <a:r>
              <a:rPr lang="en-US" altLang="en-US" sz="2000" dirty="0" smtClean="0"/>
              <a:t>If you should need a different license for your purpose, please contact me at dietzel@lmu.de</a:t>
            </a:r>
            <a:endParaRPr lang="en-US" altLang="en-US" sz="2000" dirty="0"/>
          </a:p>
        </p:txBody>
      </p:sp>
      <p:pic>
        <p:nvPicPr>
          <p:cNvPr id="1026" name="Picture 2" descr="Creative Commons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2108" y="375959"/>
            <a:ext cx="2957994" cy="1042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17661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normAutofit/>
          </a:bodyPr>
          <a:lstStyle/>
          <a:p>
            <a:r>
              <a:rPr lang="en-US" sz="4800" dirty="0" smtClean="0"/>
              <a:t>How many gray values? </a:t>
            </a:r>
            <a:endParaRPr lang="en-US" sz="4800" dirty="0"/>
          </a:p>
        </p:txBody>
      </p:sp>
      <p:sp>
        <p:nvSpPr>
          <p:cNvPr id="5" name="Untertitel 4"/>
          <p:cNvSpPr>
            <a:spLocks noGrp="1"/>
          </p:cNvSpPr>
          <p:nvPr>
            <p:ph type="subTitle" idx="1"/>
          </p:nvPr>
        </p:nvSpPr>
        <p:spPr/>
        <p:txBody>
          <a:bodyPr/>
          <a:lstStyle/>
          <a:p>
            <a:r>
              <a:rPr lang="en-US" dirty="0"/>
              <a:t>dynamic range, saturation and bit depth </a:t>
            </a:r>
          </a:p>
        </p:txBody>
      </p:sp>
    </p:spTree>
    <p:extLst>
      <p:ext uri="{BB962C8B-B14F-4D97-AF65-F5344CB8AC3E}">
        <p14:creationId xmlns:p14="http://schemas.microsoft.com/office/powerpoint/2010/main" val="42699088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a:xfrm>
            <a:off x="1066800" y="304800"/>
            <a:ext cx="7543800" cy="1158875"/>
          </a:xfrm>
        </p:spPr>
        <p:txBody>
          <a:bodyPr/>
          <a:lstStyle/>
          <a:p>
            <a:r>
              <a:rPr lang="de-DE" altLang="de-DE" sz="3600" dirty="0">
                <a:solidFill>
                  <a:schemeClr val="tx1"/>
                </a:solidFill>
              </a:rPr>
              <a:t>Bit </a:t>
            </a:r>
            <a:r>
              <a:rPr lang="de-DE" altLang="de-DE" sz="3600" dirty="0" err="1">
                <a:solidFill>
                  <a:schemeClr val="tx1"/>
                </a:solidFill>
              </a:rPr>
              <a:t>depth</a:t>
            </a:r>
            <a:r>
              <a:rPr lang="de-DE" altLang="de-DE" sz="3600" dirty="0">
                <a:solidFill>
                  <a:schemeClr val="tx1"/>
                </a:solidFill>
              </a:rPr>
              <a:t> </a:t>
            </a:r>
            <a:r>
              <a:rPr lang="de-DE" altLang="de-DE" sz="3600" dirty="0" err="1">
                <a:solidFill>
                  <a:schemeClr val="tx1"/>
                </a:solidFill>
              </a:rPr>
              <a:t>of</a:t>
            </a:r>
            <a:r>
              <a:rPr lang="de-DE" altLang="de-DE" sz="3600" dirty="0">
                <a:solidFill>
                  <a:schemeClr val="tx1"/>
                </a:solidFill>
              </a:rPr>
              <a:t> </a:t>
            </a:r>
            <a:r>
              <a:rPr lang="de-DE" altLang="de-DE" sz="3600" dirty="0" err="1">
                <a:solidFill>
                  <a:schemeClr val="tx1"/>
                </a:solidFill>
              </a:rPr>
              <a:t>images</a:t>
            </a:r>
            <a:endParaRPr lang="de-DE" altLang="de-DE" sz="3600" dirty="0">
              <a:solidFill>
                <a:schemeClr val="tx1"/>
              </a:solidFill>
            </a:endParaRPr>
          </a:p>
        </p:txBody>
      </p:sp>
      <p:sp>
        <p:nvSpPr>
          <p:cNvPr id="881667" name="Rectangle 3"/>
          <p:cNvSpPr>
            <a:spLocks noChangeArrowheads="1"/>
          </p:cNvSpPr>
          <p:nvPr/>
        </p:nvSpPr>
        <p:spPr bwMode="auto">
          <a:xfrm>
            <a:off x="827088" y="1760538"/>
            <a:ext cx="5732462" cy="4016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Clr>
                <a:schemeClr val="folHlink"/>
              </a:buClr>
              <a:buSzPct val="75000"/>
            </a:pPr>
            <a:r>
              <a:rPr lang="en-US" altLang="de-DE" sz="2400" dirty="0" smtClean="0">
                <a:latin typeface="Verdana" panose="020B0604030504040204" pitchFamily="34" charset="0"/>
                <a:cs typeface="Arial" panose="020B0604020202020204" pitchFamily="34" charset="0"/>
              </a:rPr>
              <a:t>   1 bit	        2 (b/w)</a:t>
            </a:r>
          </a:p>
          <a:p>
            <a:pPr>
              <a:spcBef>
                <a:spcPct val="50000"/>
              </a:spcBef>
              <a:buClr>
                <a:schemeClr val="folHlink"/>
              </a:buClr>
              <a:buSzPct val="75000"/>
            </a:pPr>
            <a:endParaRPr lang="en-US" altLang="de-DE" sz="1000" dirty="0" smtClean="0">
              <a:latin typeface="Verdana" panose="020B0604030504040204" pitchFamily="34" charset="0"/>
              <a:cs typeface="Arial" panose="020B0604020202020204" pitchFamily="34" charset="0"/>
            </a:endParaRPr>
          </a:p>
          <a:p>
            <a:pPr>
              <a:spcBef>
                <a:spcPct val="50000"/>
              </a:spcBef>
              <a:buClr>
                <a:schemeClr val="folHlink"/>
              </a:buClr>
              <a:buSzPct val="75000"/>
            </a:pPr>
            <a:r>
              <a:rPr lang="en-US" altLang="de-DE" sz="2400" dirty="0" smtClean="0">
                <a:latin typeface="Verdana" panose="020B0604030504040204" pitchFamily="34" charset="0"/>
                <a:cs typeface="Arial" panose="020B0604020202020204" pitchFamily="34" charset="0"/>
              </a:rPr>
              <a:t>   8 bit = 1 byte	256 </a:t>
            </a:r>
          </a:p>
          <a:p>
            <a:pPr>
              <a:spcBef>
                <a:spcPct val="50000"/>
              </a:spcBef>
              <a:buClr>
                <a:schemeClr val="folHlink"/>
              </a:buClr>
              <a:buSzPct val="75000"/>
            </a:pPr>
            <a:r>
              <a:rPr lang="en-US" altLang="de-DE" sz="2400" dirty="0" smtClean="0">
                <a:latin typeface="Verdana" panose="020B0604030504040204" pitchFamily="34" charset="0"/>
                <a:cs typeface="Arial" panose="020B0604020202020204" pitchFamily="34" charset="0"/>
              </a:rPr>
              <a:t> 10 bit 		1024</a:t>
            </a:r>
          </a:p>
          <a:p>
            <a:pPr>
              <a:spcBef>
                <a:spcPct val="50000"/>
              </a:spcBef>
              <a:buClr>
                <a:schemeClr val="folHlink"/>
              </a:buClr>
              <a:buSzPct val="75000"/>
            </a:pPr>
            <a:r>
              <a:rPr lang="en-US" altLang="de-DE" sz="2400" dirty="0" smtClean="0">
                <a:latin typeface="Verdana" panose="020B0604030504040204" pitchFamily="34" charset="0"/>
                <a:cs typeface="Arial" panose="020B0604020202020204" pitchFamily="34" charset="0"/>
              </a:rPr>
              <a:t> 12 bit		4096</a:t>
            </a:r>
          </a:p>
          <a:p>
            <a:pPr>
              <a:spcBef>
                <a:spcPct val="50000"/>
              </a:spcBef>
              <a:buClr>
                <a:schemeClr val="folHlink"/>
              </a:buClr>
              <a:buSzPct val="75000"/>
            </a:pPr>
            <a:r>
              <a:rPr lang="en-US" altLang="de-DE" sz="2400" dirty="0" smtClean="0">
                <a:latin typeface="Verdana" panose="020B0604030504040204" pitchFamily="34" charset="0"/>
                <a:cs typeface="Arial" panose="020B0604020202020204" pitchFamily="34" charset="0"/>
              </a:rPr>
              <a:t> 13 bit		8192</a:t>
            </a:r>
          </a:p>
          <a:p>
            <a:pPr>
              <a:spcBef>
                <a:spcPct val="50000"/>
              </a:spcBef>
              <a:buClr>
                <a:schemeClr val="folHlink"/>
              </a:buClr>
              <a:buSzPct val="75000"/>
            </a:pPr>
            <a:r>
              <a:rPr lang="en-US" altLang="de-DE" sz="2400" dirty="0" smtClean="0">
                <a:latin typeface="Verdana" panose="020B0604030504040204" pitchFamily="34" charset="0"/>
                <a:cs typeface="Arial" panose="020B0604020202020204" pitchFamily="34" charset="0"/>
              </a:rPr>
              <a:t> 14 bit		16384  </a:t>
            </a:r>
          </a:p>
          <a:p>
            <a:pPr>
              <a:spcBef>
                <a:spcPct val="50000"/>
              </a:spcBef>
              <a:buClr>
                <a:schemeClr val="folHlink"/>
              </a:buClr>
              <a:buSzPct val="75000"/>
            </a:pPr>
            <a:r>
              <a:rPr lang="en-US" altLang="de-DE" sz="2400" dirty="0" smtClean="0">
                <a:latin typeface="Verdana" panose="020B0604030504040204" pitchFamily="34" charset="0"/>
                <a:cs typeface="Arial" panose="020B0604020202020204" pitchFamily="34" charset="0"/>
              </a:rPr>
              <a:t> 16 bit = 2 byte 	65 600 </a:t>
            </a:r>
            <a:endParaRPr lang="en-US" altLang="de-DE" sz="2400" dirty="0">
              <a:latin typeface="Verdana" panose="020B0604030504040204" pitchFamily="34" charset="0"/>
              <a:cs typeface="Arial" panose="020B0604020202020204" pitchFamily="34" charset="0"/>
            </a:endParaRPr>
          </a:p>
        </p:txBody>
      </p:sp>
      <p:sp>
        <p:nvSpPr>
          <p:cNvPr id="881668" name="Text Box 4"/>
          <p:cNvSpPr txBox="1">
            <a:spLocks noChangeArrowheads="1"/>
          </p:cNvSpPr>
          <p:nvPr/>
        </p:nvSpPr>
        <p:spPr bwMode="auto">
          <a:xfrm>
            <a:off x="5597525" y="2454275"/>
            <a:ext cx="2033185" cy="10156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6000" dirty="0" smtClean="0">
                <a:solidFill>
                  <a:srgbClr val="FF0000"/>
                </a:solidFill>
                <a:cs typeface="Arial" panose="020B0604020202020204" pitchFamily="34" charset="0"/>
              </a:rPr>
              <a:t>PMTs </a:t>
            </a:r>
            <a:endParaRPr lang="de-DE" altLang="de-DE" sz="6000" dirty="0">
              <a:solidFill>
                <a:srgbClr val="FF0000"/>
              </a:solidFill>
              <a:cs typeface="Arial" panose="020B0604020202020204" pitchFamily="34" charset="0"/>
            </a:endParaRPr>
          </a:p>
        </p:txBody>
      </p:sp>
      <p:sp>
        <p:nvSpPr>
          <p:cNvPr id="881669" name="Text Box 5"/>
          <p:cNvSpPr txBox="1">
            <a:spLocks noChangeArrowheads="1"/>
          </p:cNvSpPr>
          <p:nvPr/>
        </p:nvSpPr>
        <p:spPr bwMode="auto">
          <a:xfrm>
            <a:off x="5764213" y="4672012"/>
            <a:ext cx="1779654" cy="10156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6000">
                <a:solidFill>
                  <a:srgbClr val="0070C0"/>
                </a:solidFill>
                <a:cs typeface="Arial" panose="020B0604020202020204" pitchFamily="34" charset="0"/>
              </a:rPr>
              <a:t>CCDs</a:t>
            </a:r>
          </a:p>
        </p:txBody>
      </p:sp>
      <p:sp>
        <p:nvSpPr>
          <p:cNvPr id="881670" name="Line 6"/>
          <p:cNvSpPr>
            <a:spLocks noChangeShapeType="1"/>
          </p:cNvSpPr>
          <p:nvPr/>
        </p:nvSpPr>
        <p:spPr bwMode="auto">
          <a:xfrm>
            <a:off x="5403850" y="2625725"/>
            <a:ext cx="0" cy="2549525"/>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881671" name="Line 7"/>
          <p:cNvSpPr>
            <a:spLocks noChangeShapeType="1"/>
          </p:cNvSpPr>
          <p:nvPr/>
        </p:nvSpPr>
        <p:spPr bwMode="auto">
          <a:xfrm>
            <a:off x="5635625" y="3624262"/>
            <a:ext cx="0" cy="2074863"/>
          </a:xfrm>
          <a:prstGeom prst="line">
            <a:avLst/>
          </a:prstGeom>
          <a:noFill/>
          <a:ln w="7620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solidFill>
                <a:srgbClr val="0070C0"/>
              </a:solidFill>
            </a:endParaRPr>
          </a:p>
        </p:txBody>
      </p:sp>
    </p:spTree>
    <p:extLst>
      <p:ext uri="{BB962C8B-B14F-4D97-AF65-F5344CB8AC3E}">
        <p14:creationId xmlns:p14="http://schemas.microsoft.com/office/powerpoint/2010/main" val="4229471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884738" name="Rectangle 2"/>
          <p:cNvSpPr>
            <a:spLocks noGrp="1" noChangeArrowheads="1"/>
          </p:cNvSpPr>
          <p:nvPr>
            <p:ph type="title" idx="4294967295"/>
          </p:nvPr>
        </p:nvSpPr>
        <p:spPr>
          <a:xfrm>
            <a:off x="0" y="0"/>
            <a:ext cx="8229600" cy="1143000"/>
          </a:xfrm>
        </p:spPr>
        <p:txBody>
          <a:bodyPr/>
          <a:lstStyle/>
          <a:p>
            <a:r>
              <a:rPr lang="en-US" altLang="de-DE" sz="4000" dirty="0" smtClean="0">
                <a:solidFill>
                  <a:schemeClr val="bg1"/>
                </a:solidFill>
              </a:rPr>
              <a:t>256 gray values</a:t>
            </a:r>
            <a:endParaRPr lang="en-US" altLang="de-DE" sz="4000" dirty="0">
              <a:solidFill>
                <a:schemeClr val="bg1"/>
              </a:solidFill>
            </a:endParaRPr>
          </a:p>
        </p:txBody>
      </p:sp>
      <p:graphicFrame>
        <p:nvGraphicFramePr>
          <p:cNvPr id="884739" name="Object 3"/>
          <p:cNvGraphicFramePr>
            <a:graphicFrameLocks noChangeAspect="1"/>
          </p:cNvGraphicFramePr>
          <p:nvPr/>
        </p:nvGraphicFramePr>
        <p:xfrm>
          <a:off x="1547813" y="1052513"/>
          <a:ext cx="6096000" cy="5486400"/>
        </p:xfrm>
        <a:graphic>
          <a:graphicData uri="http://schemas.openxmlformats.org/presentationml/2006/ole">
            <mc:AlternateContent xmlns:mc="http://schemas.openxmlformats.org/markup-compatibility/2006">
              <mc:Choice xmlns:v="urn:schemas-microsoft-com:vml" Requires="v">
                <p:oleObj spid="_x0000_s23556" name="Image" r:id="rId5" imgW="6095238" imgH="5485714" progId="Photoshop.Image.7">
                  <p:embed/>
                </p:oleObj>
              </mc:Choice>
              <mc:Fallback>
                <p:oleObj name="Image" r:id="rId5" imgW="6095238" imgH="5485714" progId="Photoshop.Image.7">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813" y="1052513"/>
                        <a:ext cx="60960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47738429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solidFill>
          <a:schemeClr val="tx1">
            <a:lumMod val="50000"/>
            <a:lumOff val="50000"/>
          </a:schemeClr>
        </a:solidFill>
        <a:effectLst/>
      </p:bgPr>
    </p:bg>
    <p:spTree>
      <p:nvGrpSpPr>
        <p:cNvPr id="1" name=""/>
        <p:cNvGrpSpPr/>
        <p:nvPr/>
      </p:nvGrpSpPr>
      <p:grpSpPr>
        <a:xfrm>
          <a:off x="0" y="0"/>
          <a:ext cx="0" cy="0"/>
          <a:chOff x="0" y="0"/>
          <a:chExt cx="0" cy="0"/>
        </a:xfrm>
      </p:grpSpPr>
      <p:graphicFrame>
        <p:nvGraphicFramePr>
          <p:cNvPr id="886786" name="Object 2"/>
          <p:cNvGraphicFramePr>
            <a:graphicFrameLocks noChangeAspect="1"/>
          </p:cNvGraphicFramePr>
          <p:nvPr/>
        </p:nvGraphicFramePr>
        <p:xfrm>
          <a:off x="23813" y="2085975"/>
          <a:ext cx="9096375" cy="2686050"/>
        </p:xfrm>
        <a:graphic>
          <a:graphicData uri="http://schemas.openxmlformats.org/presentationml/2006/ole">
            <mc:AlternateContent xmlns:mc="http://schemas.openxmlformats.org/markup-compatibility/2006">
              <mc:Choice xmlns:v="urn:schemas-microsoft-com:vml" Requires="v">
                <p:oleObj spid="_x0000_s24580" name="Image" r:id="rId5" imgW="12126984" imgH="3580952" progId="Photoshop.Image.7">
                  <p:embed/>
                </p:oleObj>
              </mc:Choice>
              <mc:Fallback>
                <p:oleObj name="Image" r:id="rId5" imgW="12126984" imgH="3580952" progId="Photoshop.Image.7">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13" y="2085975"/>
                        <a:ext cx="9096375"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86787" name="Rectangle 3"/>
          <p:cNvSpPr>
            <a:spLocks noChangeArrowheads="1"/>
          </p:cNvSpPr>
          <p:nvPr/>
        </p:nvSpPr>
        <p:spPr bwMode="auto">
          <a:xfrm>
            <a:off x="-131763" y="4703763"/>
            <a:ext cx="9391651" cy="1960562"/>
          </a:xfrm>
          <a:prstGeom prst="rect">
            <a:avLst/>
          </a:prstGeom>
          <a:solidFill>
            <a:schemeClr val="bg2"/>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886788" name="Rectangle 4"/>
          <p:cNvSpPr>
            <a:spLocks noChangeArrowheads="1"/>
          </p:cNvSpPr>
          <p:nvPr/>
        </p:nvSpPr>
        <p:spPr bwMode="auto">
          <a:xfrm>
            <a:off x="2843213" y="2205038"/>
            <a:ext cx="3097212" cy="2376487"/>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pic>
        <p:nvPicPr>
          <p:cNvPr id="886789" name="Picture 5" descr="LUT-cropped-indexe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413" y="4781550"/>
            <a:ext cx="8894762" cy="1798638"/>
          </a:xfrm>
          <a:prstGeom prst="rect">
            <a:avLst/>
          </a:prstGeom>
          <a:noFill/>
          <a:extLst>
            <a:ext uri="{909E8E84-426E-40DD-AFC4-6F175D3DCCD1}">
              <a14:hiddenFill xmlns:a14="http://schemas.microsoft.com/office/drawing/2010/main">
                <a:solidFill>
                  <a:srgbClr val="FFFFFF"/>
                </a:solidFill>
              </a14:hiddenFill>
            </a:ext>
          </a:extLst>
        </p:spPr>
      </p:pic>
      <p:sp>
        <p:nvSpPr>
          <p:cNvPr id="2" name="Rechteck 1"/>
          <p:cNvSpPr/>
          <p:nvPr/>
        </p:nvSpPr>
        <p:spPr>
          <a:xfrm>
            <a:off x="2949261" y="2334789"/>
            <a:ext cx="2884869" cy="338554"/>
          </a:xfrm>
          <a:prstGeom prst="rect">
            <a:avLst/>
          </a:prstGeom>
          <a:solidFill>
            <a:srgbClr val="0000CC"/>
          </a:solidFill>
        </p:spPr>
        <p:txBody>
          <a:bodyPr wrap="square">
            <a:spAutoFit/>
          </a:bodyPr>
          <a:lstStyle/>
          <a:p>
            <a:pPr algn="ctr"/>
            <a:r>
              <a:rPr lang="en-US" sz="1600" b="1" dirty="0">
                <a:solidFill>
                  <a:schemeClr val="accent4"/>
                </a:solidFill>
              </a:rPr>
              <a:t>256 gray values</a:t>
            </a:r>
          </a:p>
        </p:txBody>
      </p:sp>
      <p:sp>
        <p:nvSpPr>
          <p:cNvPr id="7" name="Rechteck 6"/>
          <p:cNvSpPr/>
          <p:nvPr/>
        </p:nvSpPr>
        <p:spPr>
          <a:xfrm>
            <a:off x="2949260" y="4891088"/>
            <a:ext cx="2884869" cy="338554"/>
          </a:xfrm>
          <a:prstGeom prst="rect">
            <a:avLst/>
          </a:prstGeom>
          <a:solidFill>
            <a:srgbClr val="0000CC"/>
          </a:solidFill>
        </p:spPr>
        <p:txBody>
          <a:bodyPr wrap="square">
            <a:spAutoFit/>
          </a:bodyPr>
          <a:lstStyle/>
          <a:p>
            <a:pPr algn="ctr"/>
            <a:r>
              <a:rPr lang="en-US" sz="1600" b="1" dirty="0">
                <a:solidFill>
                  <a:schemeClr val="accent4"/>
                </a:solidFill>
              </a:rPr>
              <a:t>256 </a:t>
            </a:r>
            <a:r>
              <a:rPr lang="en-US" sz="1600" b="1" dirty="0" err="1" smtClean="0">
                <a:solidFill>
                  <a:schemeClr val="accent4"/>
                </a:solidFill>
              </a:rPr>
              <a:t>glowscale</a:t>
            </a:r>
            <a:r>
              <a:rPr lang="en-US" sz="1600" b="1" dirty="0" smtClean="0">
                <a:solidFill>
                  <a:schemeClr val="accent4"/>
                </a:solidFill>
              </a:rPr>
              <a:t> values</a:t>
            </a:r>
            <a:endParaRPr lang="en-US" sz="1600" b="1" dirty="0">
              <a:solidFill>
                <a:schemeClr val="accent4"/>
              </a:solidFill>
            </a:endParaRPr>
          </a:p>
        </p:txBody>
      </p:sp>
    </p:spTree>
    <p:extLst>
      <p:ext uri="{BB962C8B-B14F-4D97-AF65-F5344CB8AC3E}">
        <p14:creationId xmlns:p14="http://schemas.microsoft.com/office/powerpoint/2010/main" val="251317235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solidFill>
          <a:schemeClr val="tx1">
            <a:lumMod val="50000"/>
            <a:lumOff val="50000"/>
          </a:schemeClr>
        </a:solidFill>
        <a:effectLst/>
      </p:bgPr>
    </p:bg>
    <p:spTree>
      <p:nvGrpSpPr>
        <p:cNvPr id="1" name=""/>
        <p:cNvGrpSpPr/>
        <p:nvPr/>
      </p:nvGrpSpPr>
      <p:grpSpPr>
        <a:xfrm>
          <a:off x="0" y="0"/>
          <a:ext cx="0" cy="0"/>
          <a:chOff x="0" y="0"/>
          <a:chExt cx="0" cy="0"/>
        </a:xfrm>
      </p:grpSpPr>
      <p:pic>
        <p:nvPicPr>
          <p:cNvPr id="888834" name="Picture 2" descr="8b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08050"/>
            <a:ext cx="9144000" cy="2876550"/>
          </a:xfrm>
          <a:prstGeom prst="rect">
            <a:avLst/>
          </a:prstGeom>
          <a:noFill/>
          <a:extLst>
            <a:ext uri="{909E8E84-426E-40DD-AFC4-6F175D3DCCD1}">
              <a14:hiddenFill xmlns:a14="http://schemas.microsoft.com/office/drawing/2010/main">
                <a:solidFill>
                  <a:srgbClr val="FFFFFF"/>
                </a:solidFill>
              </a14:hiddenFill>
            </a:ext>
          </a:extLst>
        </p:spPr>
      </p:pic>
      <p:pic>
        <p:nvPicPr>
          <p:cNvPr id="888835" name="Picture 3" descr="8b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45475" y="3933825"/>
            <a:ext cx="26714450" cy="2876550"/>
          </a:xfrm>
          <a:prstGeom prst="rect">
            <a:avLst/>
          </a:prstGeom>
          <a:noFill/>
          <a:extLst>
            <a:ext uri="{909E8E84-426E-40DD-AFC4-6F175D3DCCD1}">
              <a14:hiddenFill xmlns:a14="http://schemas.microsoft.com/office/drawing/2010/main">
                <a:solidFill>
                  <a:srgbClr val="FFFFFF"/>
                </a:solidFill>
              </a14:hiddenFill>
            </a:ext>
          </a:extLst>
        </p:spPr>
      </p:pic>
      <p:pic>
        <p:nvPicPr>
          <p:cNvPr id="888837" name="Picture 5" descr="LUT-cropped-index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5638" y="5895975"/>
            <a:ext cx="26696988" cy="1798638"/>
          </a:xfrm>
          <a:prstGeom prst="rect">
            <a:avLst/>
          </a:prstGeom>
          <a:noFill/>
          <a:extLst>
            <a:ext uri="{909E8E84-426E-40DD-AFC4-6F175D3DCCD1}">
              <a14:hiddenFill xmlns:a14="http://schemas.microsoft.com/office/drawing/2010/main">
                <a:solidFill>
                  <a:srgbClr val="FFFFFF"/>
                </a:solidFill>
              </a14:hiddenFill>
            </a:ext>
          </a:extLst>
        </p:spPr>
      </p:pic>
      <p:sp>
        <p:nvSpPr>
          <p:cNvPr id="888836" name="Rectangle 4"/>
          <p:cNvSpPr>
            <a:spLocks noGrp="1" noChangeArrowheads="1"/>
          </p:cNvSpPr>
          <p:nvPr>
            <p:ph type="title"/>
          </p:nvPr>
        </p:nvSpPr>
        <p:spPr>
          <a:xfrm>
            <a:off x="2267089" y="5628209"/>
            <a:ext cx="4893156" cy="535531"/>
          </a:xfrm>
          <a:solidFill>
            <a:srgbClr val="0000CC"/>
          </a:solidFill>
        </p:spPr>
        <p:txBody>
          <a:bodyPr wrap="square">
            <a:spAutoFit/>
          </a:bodyPr>
          <a:lstStyle/>
          <a:p>
            <a:pPr algn="ctr"/>
            <a:r>
              <a:rPr lang="en-US" altLang="de-DE" sz="3200" b="1" dirty="0">
                <a:solidFill>
                  <a:schemeClr val="accent4"/>
                </a:solidFill>
                <a:latin typeface="+mn-lt"/>
                <a:ea typeface="+mn-ea"/>
                <a:cs typeface="+mn-cs"/>
              </a:rPr>
              <a:t>Middle of 256 levels</a:t>
            </a:r>
          </a:p>
        </p:txBody>
      </p:sp>
      <p:sp>
        <p:nvSpPr>
          <p:cNvPr id="6" name="Rechteck 5"/>
          <p:cNvSpPr/>
          <p:nvPr/>
        </p:nvSpPr>
        <p:spPr>
          <a:xfrm>
            <a:off x="3271233" y="1021144"/>
            <a:ext cx="2884869" cy="584775"/>
          </a:xfrm>
          <a:prstGeom prst="rect">
            <a:avLst/>
          </a:prstGeom>
          <a:solidFill>
            <a:srgbClr val="0000CC"/>
          </a:solidFill>
        </p:spPr>
        <p:txBody>
          <a:bodyPr wrap="square">
            <a:spAutoFit/>
          </a:bodyPr>
          <a:lstStyle/>
          <a:p>
            <a:pPr algn="ctr"/>
            <a:r>
              <a:rPr lang="en-US" sz="3200" b="1" dirty="0">
                <a:solidFill>
                  <a:schemeClr val="accent4"/>
                </a:solidFill>
              </a:rPr>
              <a:t>256 gray </a:t>
            </a:r>
            <a:r>
              <a:rPr lang="en-US" sz="3200" b="1" dirty="0" smtClean="0">
                <a:solidFill>
                  <a:schemeClr val="accent4"/>
                </a:solidFill>
              </a:rPr>
              <a:t>levels</a:t>
            </a:r>
            <a:endParaRPr lang="en-US" sz="3200" b="1" dirty="0">
              <a:solidFill>
                <a:schemeClr val="accent4"/>
              </a:solidFill>
            </a:endParaRPr>
          </a:p>
        </p:txBody>
      </p:sp>
    </p:spTree>
    <p:extLst>
      <p:ext uri="{BB962C8B-B14F-4D97-AF65-F5344CB8AC3E}">
        <p14:creationId xmlns:p14="http://schemas.microsoft.com/office/powerpoint/2010/main" val="5132239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890882" name="Rectangle 2"/>
          <p:cNvSpPr>
            <a:spLocks noGrp="1" noChangeArrowheads="1"/>
          </p:cNvSpPr>
          <p:nvPr>
            <p:ph type="title"/>
          </p:nvPr>
        </p:nvSpPr>
        <p:spPr>
          <a:xfrm>
            <a:off x="1547813" y="0"/>
            <a:ext cx="5688012" cy="1143000"/>
          </a:xfrm>
        </p:spPr>
        <p:txBody>
          <a:bodyPr/>
          <a:lstStyle/>
          <a:p>
            <a:r>
              <a:rPr lang="de-DE" altLang="de-DE" sz="4000">
                <a:solidFill>
                  <a:schemeClr val="bg1"/>
                </a:solidFill>
              </a:rPr>
              <a:t>100 Gray levels</a:t>
            </a:r>
          </a:p>
        </p:txBody>
      </p:sp>
      <p:pic>
        <p:nvPicPr>
          <p:cNvPr id="890883" name="Picture 3" descr="6_5bit_klei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36613"/>
            <a:ext cx="9144000" cy="2876550"/>
          </a:xfrm>
          <a:prstGeom prst="rect">
            <a:avLst/>
          </a:prstGeom>
          <a:noFill/>
          <a:extLst>
            <a:ext uri="{909E8E84-426E-40DD-AFC4-6F175D3DCCD1}">
              <a14:hiddenFill xmlns:a14="http://schemas.microsoft.com/office/drawing/2010/main">
                <a:solidFill>
                  <a:srgbClr val="FFFFFF"/>
                </a:solidFill>
              </a14:hiddenFill>
            </a:ext>
          </a:extLst>
        </p:spPr>
      </p:pic>
      <p:pic>
        <p:nvPicPr>
          <p:cNvPr id="890884" name="Picture 4" descr="6_5bit_klei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9575" y="3789363"/>
            <a:ext cx="25347613" cy="2876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69816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893954" name="Rectangle 2"/>
          <p:cNvSpPr>
            <a:spLocks noGrp="1" noChangeArrowheads="1"/>
          </p:cNvSpPr>
          <p:nvPr>
            <p:ph type="title" idx="4294967295"/>
          </p:nvPr>
        </p:nvSpPr>
        <p:spPr>
          <a:xfrm>
            <a:off x="0" y="-242888"/>
            <a:ext cx="9144000" cy="1143001"/>
          </a:xfrm>
        </p:spPr>
        <p:txBody>
          <a:bodyPr/>
          <a:lstStyle/>
          <a:p>
            <a:r>
              <a:rPr lang="de-DE" altLang="de-DE" sz="4000">
                <a:solidFill>
                  <a:schemeClr val="bg1"/>
                </a:solidFill>
              </a:rPr>
              <a:t>100 color values</a:t>
            </a:r>
          </a:p>
        </p:txBody>
      </p:sp>
      <p:graphicFrame>
        <p:nvGraphicFramePr>
          <p:cNvPr id="893955" name="Object 3"/>
          <p:cNvGraphicFramePr>
            <a:graphicFrameLocks noGrp="1" noChangeAspect="1"/>
          </p:cNvGraphicFramePr>
          <p:nvPr>
            <p:ph idx="4294967295"/>
          </p:nvPr>
        </p:nvGraphicFramePr>
        <p:xfrm>
          <a:off x="0" y="2781300"/>
          <a:ext cx="9144000" cy="1871663"/>
        </p:xfrm>
        <a:graphic>
          <a:graphicData uri="http://schemas.openxmlformats.org/presentationml/2006/ole">
            <mc:AlternateContent xmlns:mc="http://schemas.openxmlformats.org/markup-compatibility/2006">
              <mc:Choice xmlns:v="urn:schemas-microsoft-com:vml" Requires="v">
                <p:oleObj spid="_x0000_s25608" name="Image" r:id="rId5" imgW="12000000" imgH="5993651" progId="Photoshop.Image.7">
                  <p:embed/>
                </p:oleObj>
              </mc:Choice>
              <mc:Fallback>
                <p:oleObj name="Image" r:id="rId5" imgW="12000000" imgH="5993651" progId="Photoshop.Image.7">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781300"/>
                        <a:ext cx="9144000" cy="187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93956" name="Object 4"/>
          <p:cNvGraphicFramePr>
            <a:graphicFrameLocks noChangeAspect="1"/>
          </p:cNvGraphicFramePr>
          <p:nvPr/>
        </p:nvGraphicFramePr>
        <p:xfrm>
          <a:off x="0" y="765175"/>
          <a:ext cx="9144000" cy="1871663"/>
        </p:xfrm>
        <a:graphic>
          <a:graphicData uri="http://schemas.openxmlformats.org/presentationml/2006/ole">
            <mc:AlternateContent xmlns:mc="http://schemas.openxmlformats.org/markup-compatibility/2006">
              <mc:Choice xmlns:v="urn:schemas-microsoft-com:vml" Requires="v">
                <p:oleObj spid="_x0000_s25609" name="Image" r:id="rId7" imgW="12000000" imgH="5993651" progId="Photoshop.Image.7">
                  <p:embed/>
                </p:oleObj>
              </mc:Choice>
              <mc:Fallback>
                <p:oleObj name="Image" r:id="rId7" imgW="12000000" imgH="5993651" progId="Photoshop.Image.7">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765175"/>
                        <a:ext cx="9144000" cy="187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93957" name="Object 5"/>
          <p:cNvGraphicFramePr>
            <a:graphicFrameLocks noChangeAspect="1"/>
          </p:cNvGraphicFramePr>
          <p:nvPr/>
        </p:nvGraphicFramePr>
        <p:xfrm>
          <a:off x="0" y="4797425"/>
          <a:ext cx="9144000" cy="1871663"/>
        </p:xfrm>
        <a:graphic>
          <a:graphicData uri="http://schemas.openxmlformats.org/presentationml/2006/ole">
            <mc:AlternateContent xmlns:mc="http://schemas.openxmlformats.org/markup-compatibility/2006">
              <mc:Choice xmlns:v="urn:schemas-microsoft-com:vml" Requires="v">
                <p:oleObj spid="_x0000_s25610" name="Image" r:id="rId9" imgW="12000000" imgH="5993651" progId="Photoshop.Image.7">
                  <p:embed/>
                </p:oleObj>
              </mc:Choice>
              <mc:Fallback>
                <p:oleObj name="Image" r:id="rId9" imgW="12000000" imgH="5993651" progId="Photoshop.Image.7">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4797425"/>
                        <a:ext cx="9144000" cy="187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1312911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896002" name="Rectangle 2"/>
          <p:cNvSpPr>
            <a:spLocks noGrp="1" noChangeArrowheads="1"/>
          </p:cNvSpPr>
          <p:nvPr>
            <p:ph type="title"/>
          </p:nvPr>
        </p:nvSpPr>
        <p:spPr/>
        <p:txBody>
          <a:bodyPr/>
          <a:lstStyle/>
          <a:p>
            <a:r>
              <a:rPr lang="de-DE" altLang="de-DE" sz="3600">
                <a:solidFill>
                  <a:schemeClr val="bg1"/>
                </a:solidFill>
              </a:rPr>
              <a:t>How many gray levels make sense?</a:t>
            </a:r>
          </a:p>
        </p:txBody>
      </p:sp>
      <p:sp>
        <p:nvSpPr>
          <p:cNvPr id="896003" name="Rectangle 3"/>
          <p:cNvSpPr>
            <a:spLocks noGrp="1" noChangeArrowheads="1"/>
          </p:cNvSpPr>
          <p:nvPr>
            <p:ph idx="1"/>
          </p:nvPr>
        </p:nvSpPr>
        <p:spPr>
          <a:xfrm>
            <a:off x="457200" y="1600200"/>
            <a:ext cx="8362950" cy="5059363"/>
          </a:xfrm>
        </p:spPr>
        <p:txBody>
          <a:bodyPr/>
          <a:lstStyle/>
          <a:p>
            <a:pPr>
              <a:lnSpc>
                <a:spcPct val="90000"/>
              </a:lnSpc>
            </a:pPr>
            <a:r>
              <a:rPr lang="de-DE" altLang="de-DE">
                <a:solidFill>
                  <a:schemeClr val="bg1"/>
                </a:solidFill>
              </a:rPr>
              <a:t>For images to look at (no image analysis), 256 gray levels are more than enough. </a:t>
            </a:r>
            <a:br>
              <a:rPr lang="de-DE" altLang="de-DE">
                <a:solidFill>
                  <a:schemeClr val="bg1"/>
                </a:solidFill>
              </a:rPr>
            </a:br>
            <a:r>
              <a:rPr lang="de-DE" altLang="de-DE">
                <a:solidFill>
                  <a:schemeClr val="bg1"/>
                </a:solidFill>
              </a:rPr>
              <a:t>However, in an 8 bit image they are reached only if the dynamic range is fully used, i.e. the brightest pixel is near 255 and the darkest near 0.</a:t>
            </a:r>
          </a:p>
          <a:p>
            <a:pPr>
              <a:lnSpc>
                <a:spcPct val="90000"/>
              </a:lnSpc>
            </a:pPr>
            <a:endParaRPr lang="de-DE" altLang="de-DE">
              <a:solidFill>
                <a:schemeClr val="bg1"/>
              </a:solidFill>
            </a:endParaRPr>
          </a:p>
          <a:p>
            <a:pPr>
              <a:lnSpc>
                <a:spcPct val="90000"/>
              </a:lnSpc>
            </a:pPr>
            <a:r>
              <a:rPr lang="de-DE" altLang="de-DE">
                <a:solidFill>
                  <a:schemeClr val="bg1"/>
                </a:solidFill>
              </a:rPr>
              <a:t>The dynamic range must not be exceeded in original images, i.e. the darkest and brightest gray value must not occur.</a:t>
            </a:r>
          </a:p>
          <a:p>
            <a:pPr>
              <a:lnSpc>
                <a:spcPct val="90000"/>
              </a:lnSpc>
            </a:pPr>
            <a:endParaRPr lang="de-DE" altLang="de-DE">
              <a:solidFill>
                <a:schemeClr val="bg1"/>
              </a:solidFill>
            </a:endParaRPr>
          </a:p>
          <a:p>
            <a:pPr>
              <a:lnSpc>
                <a:spcPct val="90000"/>
              </a:lnSpc>
            </a:pPr>
            <a:endParaRPr lang="de-DE" altLang="de-DE">
              <a:solidFill>
                <a:schemeClr val="bg1"/>
              </a:solidFill>
            </a:endParaRPr>
          </a:p>
        </p:txBody>
      </p:sp>
    </p:spTree>
    <p:extLst>
      <p:ext uri="{BB962C8B-B14F-4D97-AF65-F5344CB8AC3E}">
        <p14:creationId xmlns:p14="http://schemas.microsoft.com/office/powerpoint/2010/main" val="397976163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898050" name="Rectangle 2"/>
          <p:cNvSpPr>
            <a:spLocks noGrp="1" noChangeArrowheads="1"/>
          </p:cNvSpPr>
          <p:nvPr>
            <p:ph type="title"/>
          </p:nvPr>
        </p:nvSpPr>
        <p:spPr>
          <a:xfrm>
            <a:off x="468313" y="260350"/>
            <a:ext cx="8229600" cy="1143000"/>
          </a:xfrm>
        </p:spPr>
        <p:txBody>
          <a:bodyPr/>
          <a:lstStyle/>
          <a:p>
            <a:r>
              <a:rPr lang="de-DE" altLang="de-DE" sz="3600">
                <a:solidFill>
                  <a:schemeClr val="bg1"/>
                </a:solidFill>
              </a:rPr>
              <a:t>How many gray levels make sense?</a:t>
            </a:r>
          </a:p>
        </p:txBody>
      </p:sp>
      <p:sp>
        <p:nvSpPr>
          <p:cNvPr id="898051" name="Rectangle 3"/>
          <p:cNvSpPr>
            <a:spLocks noGrp="1" noChangeArrowheads="1"/>
          </p:cNvSpPr>
          <p:nvPr>
            <p:ph idx="1"/>
          </p:nvPr>
        </p:nvSpPr>
        <p:spPr>
          <a:xfrm>
            <a:off x="457200" y="1600200"/>
            <a:ext cx="8229600" cy="5059363"/>
          </a:xfrm>
        </p:spPr>
        <p:txBody>
          <a:bodyPr/>
          <a:lstStyle/>
          <a:p>
            <a:r>
              <a:rPr lang="de-DE" altLang="de-DE">
                <a:solidFill>
                  <a:schemeClr val="bg1"/>
                </a:solidFill>
              </a:rPr>
              <a:t>For images that contain very bright </a:t>
            </a:r>
            <a:r>
              <a:rPr lang="de-DE" altLang="de-DE" u="sng">
                <a:solidFill>
                  <a:schemeClr val="bg1"/>
                </a:solidFill>
              </a:rPr>
              <a:t>and</a:t>
            </a:r>
            <a:r>
              <a:rPr lang="de-DE" altLang="de-DE">
                <a:solidFill>
                  <a:schemeClr val="bg1"/>
                </a:solidFill>
              </a:rPr>
              <a:t> rather dark structures, 10 bits or more are advantegous. However, these structures cannot be visualized simultaneously very well. </a:t>
            </a:r>
          </a:p>
        </p:txBody>
      </p:sp>
    </p:spTree>
    <p:extLst>
      <p:ext uri="{BB962C8B-B14F-4D97-AF65-F5344CB8AC3E}">
        <p14:creationId xmlns:p14="http://schemas.microsoft.com/office/powerpoint/2010/main" val="281971902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900098" name="Rectangle 2"/>
          <p:cNvSpPr>
            <a:spLocks noGrp="1" noChangeArrowheads="1"/>
          </p:cNvSpPr>
          <p:nvPr>
            <p:ph type="title"/>
          </p:nvPr>
        </p:nvSpPr>
        <p:spPr/>
        <p:txBody>
          <a:bodyPr/>
          <a:lstStyle/>
          <a:p>
            <a:r>
              <a:rPr lang="de-DE" altLang="de-DE" sz="3200">
                <a:solidFill>
                  <a:schemeClr val="bg1"/>
                </a:solidFill>
              </a:rPr>
              <a:t>C2C12 myoblast with mycoplasma infection, DAPI staining</a:t>
            </a:r>
          </a:p>
        </p:txBody>
      </p:sp>
      <p:pic>
        <p:nvPicPr>
          <p:cNvPr id="900099" name="Picture 3" descr="8b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74800"/>
            <a:ext cx="5080000" cy="5283200"/>
          </a:xfrm>
          <a:prstGeom prst="rect">
            <a:avLst/>
          </a:prstGeom>
          <a:noFill/>
          <a:extLst>
            <a:ext uri="{909E8E84-426E-40DD-AFC4-6F175D3DCCD1}">
              <a14:hiddenFill xmlns:a14="http://schemas.microsoft.com/office/drawing/2010/main">
                <a:solidFill>
                  <a:srgbClr val="FFFFFF"/>
                </a:solidFill>
              </a14:hiddenFill>
            </a:ext>
          </a:extLst>
        </p:spPr>
      </p:pic>
      <p:pic>
        <p:nvPicPr>
          <p:cNvPr id="900100" name="Picture 4" descr="16bit-adjust-8b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4000" y="1574800"/>
            <a:ext cx="5080000" cy="528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52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00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902146" name="Rectangle 2"/>
          <p:cNvSpPr>
            <a:spLocks noGrp="1" noChangeArrowheads="1"/>
          </p:cNvSpPr>
          <p:nvPr>
            <p:ph type="title"/>
          </p:nvPr>
        </p:nvSpPr>
        <p:spPr>
          <a:xfrm>
            <a:off x="468313" y="260350"/>
            <a:ext cx="8229600" cy="1143000"/>
          </a:xfrm>
        </p:spPr>
        <p:txBody>
          <a:bodyPr/>
          <a:lstStyle/>
          <a:p>
            <a:r>
              <a:rPr lang="de-DE" altLang="de-DE" sz="3600">
                <a:solidFill>
                  <a:schemeClr val="bg1"/>
                </a:solidFill>
              </a:rPr>
              <a:t>How many gray levels make sense?</a:t>
            </a:r>
          </a:p>
        </p:txBody>
      </p:sp>
      <p:sp>
        <p:nvSpPr>
          <p:cNvPr id="902147" name="Rectangle 3"/>
          <p:cNvSpPr>
            <a:spLocks noGrp="1" noChangeArrowheads="1"/>
          </p:cNvSpPr>
          <p:nvPr>
            <p:ph idx="1"/>
          </p:nvPr>
        </p:nvSpPr>
        <p:spPr>
          <a:xfrm>
            <a:off x="457200" y="1600200"/>
            <a:ext cx="8229600" cy="5059363"/>
          </a:xfrm>
        </p:spPr>
        <p:txBody>
          <a:bodyPr/>
          <a:lstStyle/>
          <a:p>
            <a:r>
              <a:rPr lang="de-DE" altLang="de-DE">
                <a:solidFill>
                  <a:schemeClr val="bg1"/>
                </a:solidFill>
              </a:rPr>
              <a:t>In automatic recording or time laps recordings, 10 bits or more are advantegous because they allow a safety margin:</a:t>
            </a:r>
          </a:p>
          <a:p>
            <a:r>
              <a:rPr lang="de-DE" altLang="de-DE">
                <a:solidFill>
                  <a:schemeClr val="bg1"/>
                </a:solidFill>
              </a:rPr>
              <a:t>Example: when 4096 gray levels are available, set brightest pixel to 2-3000.</a:t>
            </a:r>
          </a:p>
        </p:txBody>
      </p:sp>
    </p:spTree>
    <p:extLst>
      <p:ext uri="{BB962C8B-B14F-4D97-AF65-F5344CB8AC3E}">
        <p14:creationId xmlns:p14="http://schemas.microsoft.com/office/powerpoint/2010/main" val="312777234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en-US" dirty="0" smtClean="0"/>
              <a:t>Image manipulation: what is allowed, what isn‘t?</a:t>
            </a:r>
            <a:endParaRPr lang="en-US" dirty="0"/>
          </a:p>
        </p:txBody>
      </p:sp>
      <p:sp>
        <p:nvSpPr>
          <p:cNvPr id="3" name="Inhaltsplatzhalter 2"/>
          <p:cNvSpPr>
            <a:spLocks noGrp="1"/>
          </p:cNvSpPr>
          <p:nvPr>
            <p:ph type="subTitle" idx="1"/>
          </p:nvPr>
        </p:nvSpPr>
        <p:spPr/>
        <p:txBody>
          <a:bodyPr/>
          <a:lstStyle/>
          <a:p>
            <a:r>
              <a:rPr lang="en-US" dirty="0" smtClean="0"/>
              <a:t>Contrast stretching, gamma value, cut and paste, color channels, resizing without recalculating, presentation tricks</a:t>
            </a:r>
            <a:endParaRPr lang="en-US" dirty="0"/>
          </a:p>
        </p:txBody>
      </p:sp>
    </p:spTree>
    <p:extLst>
      <p:ext uri="{BB962C8B-B14F-4D97-AF65-F5344CB8AC3E}">
        <p14:creationId xmlns:p14="http://schemas.microsoft.com/office/powerpoint/2010/main" val="2525950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332227" name="Text Box 3"/>
          <p:cNvSpPr txBox="1">
            <a:spLocks noChangeArrowheads="1"/>
          </p:cNvSpPr>
          <p:nvPr/>
        </p:nvSpPr>
        <p:spPr bwMode="auto">
          <a:xfrm>
            <a:off x="1179513" y="4718050"/>
            <a:ext cx="4267200" cy="36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de-DE" altLang="de-DE" sz="1800" b="1">
                <a:solidFill>
                  <a:srgbClr val="006C31"/>
                </a:solidFill>
                <a:latin typeface="LMU CompatilFact" pitchFamily="2" charset="0"/>
                <a:ea typeface="MS PGothic" panose="020B0600070205080204" pitchFamily="34" charset="-128"/>
                <a:cs typeface="Arial" panose="020B0604020202020204" pitchFamily="34" charset="0"/>
              </a:rPr>
              <a:t> </a:t>
            </a:r>
            <a:endParaRPr lang="de-DE" altLang="de-DE" sz="1600">
              <a:solidFill>
                <a:srgbClr val="006C31"/>
              </a:solidFill>
              <a:latin typeface="LMU CompatilFact" pitchFamily="2" charset="0"/>
              <a:ea typeface="MS PGothic" panose="020B0600070205080204" pitchFamily="34" charset="-128"/>
              <a:cs typeface="Arial" panose="020B0604020202020204" pitchFamily="34" charset="0"/>
            </a:endParaRPr>
          </a:p>
        </p:txBody>
      </p:sp>
      <p:sp>
        <p:nvSpPr>
          <p:cNvPr id="1332229" name="Rectangle 5"/>
          <p:cNvSpPr>
            <a:spLocks noGrp="1" noChangeArrowheads="1"/>
          </p:cNvSpPr>
          <p:nvPr>
            <p:ph type="ctrTitle"/>
          </p:nvPr>
        </p:nvSpPr>
        <p:spPr bwMode="auto">
          <a:xfrm>
            <a:off x="685800" y="1492250"/>
            <a:ext cx="7772400" cy="147002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de-DE" sz="4400" b="1">
                <a:solidFill>
                  <a:srgbClr val="006C31"/>
                </a:solidFill>
              </a:rPr>
              <a:t>Image Processing and </a:t>
            </a:r>
            <a:br>
              <a:rPr lang="en-US" altLang="de-DE" sz="4400" b="1">
                <a:solidFill>
                  <a:srgbClr val="006C31"/>
                </a:solidFill>
              </a:rPr>
            </a:br>
            <a:r>
              <a:rPr lang="en-US" altLang="de-DE" sz="4400" b="1">
                <a:solidFill>
                  <a:srgbClr val="006C31"/>
                </a:solidFill>
              </a:rPr>
              <a:t>image presentation</a:t>
            </a:r>
            <a:endParaRPr lang="de-DE" altLang="de-DE" sz="4400" b="1">
              <a:solidFill>
                <a:srgbClr val="006C31"/>
              </a:solidFill>
            </a:endParaRPr>
          </a:p>
        </p:txBody>
      </p:sp>
      <p:sp>
        <p:nvSpPr>
          <p:cNvPr id="1332230" name="Rectangle 6"/>
          <p:cNvSpPr>
            <a:spLocks noGrp="1" noChangeArrowheads="1"/>
          </p:cNvSpPr>
          <p:nvPr>
            <p:ph type="subTitle" idx="1"/>
          </p:nvPr>
        </p:nvSpPr>
        <p:spPr bwMode="auto">
          <a:xfrm>
            <a:off x="1371600" y="3886200"/>
            <a:ext cx="6400800" cy="17526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de-DE" altLang="de-DE" sz="3200"/>
          </a:p>
        </p:txBody>
      </p:sp>
      <p:pic>
        <p:nvPicPr>
          <p:cNvPr id="1332231" name="Picture 7" descr="z06_globi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6125" y="3141663"/>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332232" name="Picture 8" descr="z06_ker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4413" y="3141663"/>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332233" name="Picture 9" descr="z06_territor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313" y="3141663"/>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7243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334274" name="Object 2"/>
          <p:cNvGraphicFramePr>
            <a:graphicFrameLocks noChangeAspect="1"/>
          </p:cNvGraphicFramePr>
          <p:nvPr/>
        </p:nvGraphicFramePr>
        <p:xfrm>
          <a:off x="2987675" y="1844675"/>
          <a:ext cx="3395663" cy="3395663"/>
        </p:xfrm>
        <a:graphic>
          <a:graphicData uri="http://schemas.openxmlformats.org/presentationml/2006/ole">
            <mc:AlternateContent xmlns:mc="http://schemas.openxmlformats.org/markup-compatibility/2006">
              <mc:Choice xmlns:v="urn:schemas-microsoft-com:vml" Requires="v">
                <p:oleObj spid="_x0000_s5139" name="Image" r:id="rId3" imgW="6501587" imgH="6501587" progId="Photoshop.Image.7">
                  <p:embed/>
                </p:oleObj>
              </mc:Choice>
              <mc:Fallback>
                <p:oleObj name="Image" r:id="rId3" imgW="6501587" imgH="6501587"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1844675"/>
                        <a:ext cx="3395663" cy="33956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 Box 3"/>
          <p:cNvSpPr txBox="1">
            <a:spLocks noChangeArrowheads="1"/>
          </p:cNvSpPr>
          <p:nvPr/>
        </p:nvSpPr>
        <p:spPr bwMode="auto">
          <a:xfrm>
            <a:off x="0" y="5364522"/>
            <a:ext cx="9144000" cy="3667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de-DE" sz="1800" dirty="0" smtClean="0">
                <a:solidFill>
                  <a:srgbClr val="66FF66"/>
                </a:solidFill>
              </a:rPr>
              <a:t>Who </a:t>
            </a:r>
            <a:r>
              <a:rPr lang="de-DE" altLang="de-DE" sz="1800" dirty="0" err="1" smtClean="0">
                <a:solidFill>
                  <a:srgbClr val="66FF66"/>
                </a:solidFill>
              </a:rPr>
              <a:t>cares</a:t>
            </a:r>
            <a:r>
              <a:rPr lang="de-DE" altLang="de-DE" sz="1800" dirty="0" smtClean="0">
                <a:solidFill>
                  <a:srgbClr val="66FF66"/>
                </a:solidFill>
              </a:rPr>
              <a:t> </a:t>
            </a:r>
            <a:r>
              <a:rPr lang="de-DE" altLang="de-DE" sz="1800" dirty="0" err="1" smtClean="0">
                <a:solidFill>
                  <a:srgbClr val="66FF66"/>
                </a:solidFill>
              </a:rPr>
              <a:t>about</a:t>
            </a:r>
            <a:r>
              <a:rPr lang="de-DE" altLang="de-DE" sz="1800" dirty="0" smtClean="0">
                <a:solidFill>
                  <a:srgbClr val="66FF66"/>
                </a:solidFill>
              </a:rPr>
              <a:t> </a:t>
            </a:r>
            <a:r>
              <a:rPr lang="de-DE" altLang="de-DE" sz="1800" dirty="0" err="1" smtClean="0">
                <a:solidFill>
                  <a:srgbClr val="66FF66"/>
                </a:solidFill>
              </a:rPr>
              <a:t>the</a:t>
            </a:r>
            <a:r>
              <a:rPr lang="de-DE" altLang="de-DE" sz="1800" dirty="0" smtClean="0">
                <a:solidFill>
                  <a:srgbClr val="66FF66"/>
                </a:solidFill>
              </a:rPr>
              <a:t> </a:t>
            </a:r>
            <a:r>
              <a:rPr lang="de-DE" altLang="de-DE" sz="1800" dirty="0" err="1" smtClean="0">
                <a:solidFill>
                  <a:srgbClr val="66FF66"/>
                </a:solidFill>
              </a:rPr>
              <a:t>black</a:t>
            </a:r>
            <a:r>
              <a:rPr lang="de-DE" altLang="de-DE" sz="1800" dirty="0" smtClean="0">
                <a:solidFill>
                  <a:srgbClr val="66FF66"/>
                </a:solidFill>
              </a:rPr>
              <a:t> </a:t>
            </a:r>
            <a:r>
              <a:rPr lang="de-DE" altLang="de-DE" sz="1800" dirty="0" err="1" smtClean="0">
                <a:solidFill>
                  <a:srgbClr val="66FF66"/>
                </a:solidFill>
              </a:rPr>
              <a:t>space</a:t>
            </a:r>
            <a:r>
              <a:rPr lang="de-DE" altLang="de-DE" sz="1800" dirty="0" smtClean="0">
                <a:solidFill>
                  <a:srgbClr val="66FF66"/>
                </a:solidFill>
              </a:rPr>
              <a:t> </a:t>
            </a:r>
            <a:r>
              <a:rPr lang="de-DE" altLang="de-DE" sz="1800" dirty="0" err="1" smtClean="0">
                <a:solidFill>
                  <a:srgbClr val="66FF66"/>
                </a:solidFill>
              </a:rPr>
              <a:t>around</a:t>
            </a:r>
            <a:r>
              <a:rPr lang="de-DE" altLang="de-DE" sz="1800" dirty="0" smtClean="0">
                <a:solidFill>
                  <a:srgbClr val="66FF66"/>
                </a:solidFill>
              </a:rPr>
              <a:t> </a:t>
            </a:r>
            <a:r>
              <a:rPr lang="de-DE" altLang="de-DE" sz="1800" dirty="0" err="1" smtClean="0">
                <a:solidFill>
                  <a:srgbClr val="66FF66"/>
                </a:solidFill>
              </a:rPr>
              <a:t>the</a:t>
            </a:r>
            <a:r>
              <a:rPr lang="de-DE" altLang="de-DE" sz="1800" dirty="0" smtClean="0">
                <a:solidFill>
                  <a:srgbClr val="66FF66"/>
                </a:solidFill>
              </a:rPr>
              <a:t> </a:t>
            </a:r>
            <a:r>
              <a:rPr lang="de-DE" altLang="de-DE" sz="1800" dirty="0" err="1" smtClean="0">
                <a:solidFill>
                  <a:srgbClr val="66FF66"/>
                </a:solidFill>
              </a:rPr>
              <a:t>nucleus</a:t>
            </a:r>
            <a:r>
              <a:rPr lang="de-DE" altLang="de-DE" sz="1800" dirty="0" smtClean="0">
                <a:solidFill>
                  <a:srgbClr val="66FF66"/>
                </a:solidFill>
              </a:rPr>
              <a:t>?</a:t>
            </a:r>
            <a:endParaRPr lang="de-DE" altLang="de-DE" sz="1800" dirty="0">
              <a:solidFill>
                <a:srgbClr val="66FF66"/>
              </a:solidFill>
            </a:endParaRPr>
          </a:p>
        </p:txBody>
      </p:sp>
    </p:spTree>
    <p:extLst>
      <p:ext uri="{BB962C8B-B14F-4D97-AF65-F5344CB8AC3E}">
        <p14:creationId xmlns:p14="http://schemas.microsoft.com/office/powerpoint/2010/main" val="38728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335298" name="Object 2"/>
          <p:cNvGraphicFramePr>
            <a:graphicFrameLocks noChangeAspect="1"/>
          </p:cNvGraphicFramePr>
          <p:nvPr/>
        </p:nvGraphicFramePr>
        <p:xfrm>
          <a:off x="3492500" y="2306638"/>
          <a:ext cx="2374900" cy="2209800"/>
        </p:xfrm>
        <a:graphic>
          <a:graphicData uri="http://schemas.openxmlformats.org/presentationml/2006/ole">
            <mc:AlternateContent xmlns:mc="http://schemas.openxmlformats.org/markup-compatibility/2006">
              <mc:Choice xmlns:v="urn:schemas-microsoft-com:vml" Requires="v">
                <p:oleObj spid="_x0000_s6163" name="Image" r:id="rId3" imgW="2374603" imgH="2209524" progId="Photoshop.Image.7">
                  <p:embed/>
                </p:oleObj>
              </mc:Choice>
              <mc:Fallback>
                <p:oleObj name="Image" r:id="rId3" imgW="2374603" imgH="2209524"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00" y="2306638"/>
                        <a:ext cx="2374900" cy="2209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5299" name="Text Box 3"/>
          <p:cNvSpPr txBox="1">
            <a:spLocks noChangeArrowheads="1"/>
          </p:cNvSpPr>
          <p:nvPr/>
        </p:nvSpPr>
        <p:spPr bwMode="auto">
          <a:xfrm>
            <a:off x="0" y="5157788"/>
            <a:ext cx="9144000" cy="3667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de-DE" sz="1800" dirty="0" err="1">
                <a:solidFill>
                  <a:srgbClr val="66FF66"/>
                </a:solidFill>
              </a:rPr>
              <a:t>Don‘t</a:t>
            </a:r>
            <a:r>
              <a:rPr lang="de-DE" altLang="de-DE" sz="1800" dirty="0">
                <a:solidFill>
                  <a:srgbClr val="66FF66"/>
                </a:solidFill>
              </a:rPr>
              <a:t> </a:t>
            </a:r>
            <a:r>
              <a:rPr lang="de-DE" altLang="de-DE" sz="1800" dirty="0" err="1">
                <a:solidFill>
                  <a:srgbClr val="66FF66"/>
                </a:solidFill>
              </a:rPr>
              <a:t>use</a:t>
            </a:r>
            <a:r>
              <a:rPr lang="de-DE" altLang="de-DE" sz="1800" dirty="0">
                <a:solidFill>
                  <a:srgbClr val="66FF66"/>
                </a:solidFill>
              </a:rPr>
              <a:t> </a:t>
            </a:r>
            <a:r>
              <a:rPr lang="de-DE" altLang="de-DE" sz="1800" dirty="0" err="1">
                <a:solidFill>
                  <a:srgbClr val="66FF66"/>
                </a:solidFill>
              </a:rPr>
              <a:t>huge</a:t>
            </a:r>
            <a:r>
              <a:rPr lang="de-DE" altLang="de-DE" sz="1800" dirty="0">
                <a:solidFill>
                  <a:srgbClr val="66FF66"/>
                </a:solidFill>
              </a:rPr>
              <a:t> </a:t>
            </a:r>
            <a:r>
              <a:rPr lang="de-DE" altLang="de-DE" sz="1800" dirty="0" err="1">
                <a:solidFill>
                  <a:srgbClr val="66FF66"/>
                </a:solidFill>
              </a:rPr>
              <a:t>bright</a:t>
            </a:r>
            <a:r>
              <a:rPr lang="de-DE" altLang="de-DE" sz="1800" dirty="0">
                <a:solidFill>
                  <a:srgbClr val="66FF66"/>
                </a:solidFill>
              </a:rPr>
              <a:t> </a:t>
            </a:r>
            <a:r>
              <a:rPr lang="de-DE" altLang="de-DE" sz="1800" dirty="0" err="1">
                <a:solidFill>
                  <a:srgbClr val="66FF66"/>
                </a:solidFill>
              </a:rPr>
              <a:t>background</a:t>
            </a:r>
            <a:r>
              <a:rPr lang="de-DE" altLang="de-DE" sz="1800" dirty="0">
                <a:solidFill>
                  <a:srgbClr val="66FF66"/>
                </a:solidFill>
              </a:rPr>
              <a:t> </a:t>
            </a:r>
            <a:r>
              <a:rPr lang="de-DE" altLang="de-DE" sz="1800" dirty="0" err="1">
                <a:solidFill>
                  <a:srgbClr val="66FF66"/>
                </a:solidFill>
              </a:rPr>
              <a:t>with</a:t>
            </a:r>
            <a:r>
              <a:rPr lang="de-DE" altLang="de-DE" sz="1800" dirty="0">
                <a:solidFill>
                  <a:srgbClr val="66FF66"/>
                </a:solidFill>
              </a:rPr>
              <a:t> </a:t>
            </a:r>
            <a:r>
              <a:rPr lang="de-DE" altLang="de-DE" sz="1800" dirty="0" err="1">
                <a:solidFill>
                  <a:srgbClr val="66FF66"/>
                </a:solidFill>
              </a:rPr>
              <a:t>fluorescence</a:t>
            </a:r>
            <a:r>
              <a:rPr lang="de-DE" altLang="de-DE" sz="1800" dirty="0">
                <a:solidFill>
                  <a:srgbClr val="66FF66"/>
                </a:solidFill>
              </a:rPr>
              <a:t> </a:t>
            </a:r>
            <a:r>
              <a:rPr lang="de-DE" altLang="de-DE" sz="1800" dirty="0" err="1">
                <a:solidFill>
                  <a:srgbClr val="66FF66"/>
                </a:solidFill>
              </a:rPr>
              <a:t>images</a:t>
            </a:r>
            <a:endParaRPr lang="de-DE" altLang="de-DE" sz="1800" dirty="0">
              <a:solidFill>
                <a:srgbClr val="66FF66"/>
              </a:solidFill>
            </a:endParaRPr>
          </a:p>
        </p:txBody>
      </p:sp>
    </p:spTree>
    <p:extLst>
      <p:ext uri="{BB962C8B-B14F-4D97-AF65-F5344CB8AC3E}">
        <p14:creationId xmlns:p14="http://schemas.microsoft.com/office/powerpoint/2010/main" val="29205877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graphicFrame>
        <p:nvGraphicFramePr>
          <p:cNvPr id="1336322" name="Object 2"/>
          <p:cNvGraphicFramePr>
            <a:graphicFrameLocks noChangeAspect="1"/>
          </p:cNvGraphicFramePr>
          <p:nvPr/>
        </p:nvGraphicFramePr>
        <p:xfrm>
          <a:off x="3492500" y="2306638"/>
          <a:ext cx="2374900" cy="2209800"/>
        </p:xfrm>
        <a:graphic>
          <a:graphicData uri="http://schemas.openxmlformats.org/presentationml/2006/ole">
            <mc:AlternateContent xmlns:mc="http://schemas.openxmlformats.org/markup-compatibility/2006">
              <mc:Choice xmlns:v="urn:schemas-microsoft-com:vml" Requires="v">
                <p:oleObj spid="_x0000_s7187" name="Image" r:id="rId3" imgW="2374603" imgH="2209524" progId="Photoshop.Image.7">
                  <p:embed/>
                </p:oleObj>
              </mc:Choice>
              <mc:Fallback>
                <p:oleObj name="Image" r:id="rId3" imgW="2374603" imgH="2209524"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00" y="2306638"/>
                        <a:ext cx="2374900" cy="2209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6323" name="Text Box 3"/>
          <p:cNvSpPr txBox="1">
            <a:spLocks noChangeArrowheads="1"/>
          </p:cNvSpPr>
          <p:nvPr/>
        </p:nvSpPr>
        <p:spPr bwMode="auto">
          <a:xfrm>
            <a:off x="0" y="5157788"/>
            <a:ext cx="9144000" cy="3667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de-DE" sz="1800">
                <a:solidFill>
                  <a:srgbClr val="66FF66"/>
                </a:solidFill>
              </a:rPr>
              <a:t>Don‘t use huge bright background with fluorescence images</a:t>
            </a:r>
          </a:p>
        </p:txBody>
      </p:sp>
    </p:spTree>
    <p:extLst>
      <p:ext uri="{BB962C8B-B14F-4D97-AF65-F5344CB8AC3E}">
        <p14:creationId xmlns:p14="http://schemas.microsoft.com/office/powerpoint/2010/main" val="1444078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graphicFrame>
        <p:nvGraphicFramePr>
          <p:cNvPr id="1337346" name="Object 2"/>
          <p:cNvGraphicFramePr>
            <a:graphicFrameLocks noChangeAspect="1"/>
          </p:cNvGraphicFramePr>
          <p:nvPr/>
        </p:nvGraphicFramePr>
        <p:xfrm>
          <a:off x="900113" y="12700"/>
          <a:ext cx="7343775" cy="6832600"/>
        </p:xfrm>
        <a:graphic>
          <a:graphicData uri="http://schemas.openxmlformats.org/presentationml/2006/ole">
            <mc:AlternateContent xmlns:mc="http://schemas.openxmlformats.org/markup-compatibility/2006">
              <mc:Choice xmlns:v="urn:schemas-microsoft-com:vml" Requires="v">
                <p:oleObj spid="_x0000_s8211" name="Image" r:id="rId3" imgW="2374603" imgH="2209524" progId="Photoshop.Image.7">
                  <p:embed/>
                </p:oleObj>
              </mc:Choice>
              <mc:Fallback>
                <p:oleObj name="Image" r:id="rId3" imgW="2374603" imgH="2209524"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12700"/>
                        <a:ext cx="7343775" cy="6832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7347" name="Rectangle 3"/>
          <p:cNvSpPr>
            <a:spLocks noGrp="1" noChangeArrowheads="1"/>
          </p:cNvSpPr>
          <p:nvPr>
            <p:ph type="title"/>
          </p:nvPr>
        </p:nvSpPr>
        <p:spPr/>
        <p:txBody>
          <a:bodyPr/>
          <a:lstStyle/>
          <a:p>
            <a:r>
              <a:rPr lang="de-DE" altLang="de-DE">
                <a:solidFill>
                  <a:srgbClr val="FFFF00"/>
                </a:solidFill>
              </a:rPr>
              <a:t>Size does matter!</a:t>
            </a:r>
          </a:p>
        </p:txBody>
      </p:sp>
    </p:spTree>
    <p:extLst>
      <p:ext uri="{BB962C8B-B14F-4D97-AF65-F5344CB8AC3E}">
        <p14:creationId xmlns:p14="http://schemas.microsoft.com/office/powerpoint/2010/main" val="35179409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graphicFrame>
        <p:nvGraphicFramePr>
          <p:cNvPr id="1338370" name="Object 2"/>
          <p:cNvGraphicFramePr>
            <a:graphicFrameLocks noChangeAspect="1"/>
          </p:cNvGraphicFramePr>
          <p:nvPr/>
        </p:nvGraphicFramePr>
        <p:xfrm>
          <a:off x="900113" y="12700"/>
          <a:ext cx="7416800" cy="6900863"/>
        </p:xfrm>
        <a:graphic>
          <a:graphicData uri="http://schemas.openxmlformats.org/presentationml/2006/ole">
            <mc:AlternateContent xmlns:mc="http://schemas.openxmlformats.org/markup-compatibility/2006">
              <mc:Choice xmlns:v="urn:schemas-microsoft-com:vml" Requires="v">
                <p:oleObj spid="_x0000_s9235" name="Image" r:id="rId3" imgW="2374603" imgH="2209524" progId="Photoshop.Image.7">
                  <p:embed/>
                </p:oleObj>
              </mc:Choice>
              <mc:Fallback>
                <p:oleObj name="Image" r:id="rId3" imgW="2374603" imgH="2209524"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12700"/>
                        <a:ext cx="7416800" cy="6900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4292410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2" name="Objekt 1"/>
          <p:cNvGraphicFramePr>
            <a:graphicFrameLocks noChangeAspect="1"/>
          </p:cNvGraphicFramePr>
          <p:nvPr>
            <p:extLst/>
          </p:nvPr>
        </p:nvGraphicFramePr>
        <p:xfrm>
          <a:off x="0" y="763324"/>
          <a:ext cx="9144000" cy="4962525"/>
        </p:xfrm>
        <a:graphic>
          <a:graphicData uri="http://schemas.openxmlformats.org/presentationml/2006/ole">
            <mc:AlternateContent xmlns:mc="http://schemas.openxmlformats.org/markup-compatibility/2006">
              <mc:Choice xmlns:v="urn:schemas-microsoft-com:vml" Requires="v">
                <p:oleObj spid="_x0000_s10259" r:id="rId3" imgW="18387000" imgH="9980640" progId="">
                  <p:embed/>
                </p:oleObj>
              </mc:Choice>
              <mc:Fallback>
                <p:oleObj r:id="rId3" imgW="18387000" imgH="9980640" progId="">
                  <p:embed/>
                  <p:pic>
                    <p:nvPicPr>
                      <p:cNvPr id="0" name=""/>
                      <p:cNvPicPr/>
                      <p:nvPr/>
                    </p:nvPicPr>
                    <p:blipFill>
                      <a:blip r:embed="rId4"/>
                      <a:stretch>
                        <a:fillRect/>
                      </a:stretch>
                    </p:blipFill>
                    <p:spPr>
                      <a:xfrm>
                        <a:off x="0" y="763324"/>
                        <a:ext cx="9144000" cy="4962525"/>
                      </a:xfrm>
                      <a:prstGeom prst="rect">
                        <a:avLst/>
                      </a:prstGeom>
                    </p:spPr>
                  </p:pic>
                </p:oleObj>
              </mc:Fallback>
            </mc:AlternateContent>
          </a:graphicData>
        </a:graphic>
      </p:graphicFrame>
      <p:sp>
        <p:nvSpPr>
          <p:cNvPr id="6" name="Rechteck 5"/>
          <p:cNvSpPr/>
          <p:nvPr/>
        </p:nvSpPr>
        <p:spPr bwMode="auto">
          <a:xfrm>
            <a:off x="7164124" y="1288111"/>
            <a:ext cx="1979875" cy="159026"/>
          </a:xfrm>
          <a:prstGeom prst="rect">
            <a:avLst/>
          </a:prstGeom>
          <a:noFill/>
          <a:ln w="2857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anose="020B0604020202020204" pitchFamily="34" charset="0"/>
            </a:endParaRPr>
          </a:p>
        </p:txBody>
      </p:sp>
      <p:sp>
        <p:nvSpPr>
          <p:cNvPr id="7" name="Rechteck 6"/>
          <p:cNvSpPr/>
          <p:nvPr/>
        </p:nvSpPr>
        <p:spPr bwMode="auto">
          <a:xfrm>
            <a:off x="7164125" y="1606163"/>
            <a:ext cx="1979875" cy="159026"/>
          </a:xfrm>
          <a:prstGeom prst="rect">
            <a:avLst/>
          </a:prstGeom>
          <a:noFill/>
          <a:ln w="2857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231002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3" name="Objekt 2"/>
          <p:cNvGraphicFramePr>
            <a:graphicFrameLocks noChangeAspect="1"/>
          </p:cNvGraphicFramePr>
          <p:nvPr>
            <p:extLst/>
          </p:nvPr>
        </p:nvGraphicFramePr>
        <p:xfrm>
          <a:off x="-11484" y="850789"/>
          <a:ext cx="9159902" cy="5152445"/>
        </p:xfrm>
        <a:graphic>
          <a:graphicData uri="http://schemas.openxmlformats.org/presentationml/2006/ole">
            <mc:AlternateContent xmlns:mc="http://schemas.openxmlformats.org/markup-compatibility/2006">
              <mc:Choice xmlns:v="urn:schemas-microsoft-com:vml" Requires="v">
                <p:oleObj spid="_x0000_s11283" r:id="rId3" imgW="17650440" imgH="9929880" progId="">
                  <p:embed/>
                </p:oleObj>
              </mc:Choice>
              <mc:Fallback>
                <p:oleObj r:id="rId3" imgW="17650440" imgH="9929880" progId="">
                  <p:embed/>
                  <p:pic>
                    <p:nvPicPr>
                      <p:cNvPr id="0" name=""/>
                      <p:cNvPicPr/>
                      <p:nvPr/>
                    </p:nvPicPr>
                    <p:blipFill>
                      <a:blip r:embed="rId4"/>
                      <a:stretch>
                        <a:fillRect/>
                      </a:stretch>
                    </p:blipFill>
                    <p:spPr>
                      <a:xfrm>
                        <a:off x="-11484" y="850789"/>
                        <a:ext cx="9159902" cy="5152445"/>
                      </a:xfrm>
                      <a:prstGeom prst="rect">
                        <a:avLst/>
                      </a:prstGeom>
                    </p:spPr>
                  </p:pic>
                </p:oleObj>
              </mc:Fallback>
            </mc:AlternateContent>
          </a:graphicData>
        </a:graphic>
      </p:graphicFrame>
      <p:sp>
        <p:nvSpPr>
          <p:cNvPr id="4" name="Ellipse 3"/>
          <p:cNvSpPr/>
          <p:nvPr/>
        </p:nvSpPr>
        <p:spPr bwMode="auto">
          <a:xfrm>
            <a:off x="5995283" y="2536467"/>
            <a:ext cx="1041621" cy="636104"/>
          </a:xfrm>
          <a:prstGeom prst="ellips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anose="020B0604020202020204" pitchFamily="34" charset="0"/>
            </a:endParaRPr>
          </a:p>
        </p:txBody>
      </p:sp>
      <p:sp>
        <p:nvSpPr>
          <p:cNvPr id="6" name="Ellipse 5"/>
          <p:cNvSpPr/>
          <p:nvPr/>
        </p:nvSpPr>
        <p:spPr bwMode="auto">
          <a:xfrm>
            <a:off x="5995282" y="3395206"/>
            <a:ext cx="874645" cy="238539"/>
          </a:xfrm>
          <a:prstGeom prst="ellips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875840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graphicFrame>
        <p:nvGraphicFramePr>
          <p:cNvPr id="1341442" name="Object 2"/>
          <p:cNvGraphicFramePr>
            <a:graphicFrameLocks noChangeAspect="1"/>
          </p:cNvGraphicFramePr>
          <p:nvPr/>
        </p:nvGraphicFramePr>
        <p:xfrm>
          <a:off x="900113" y="12700"/>
          <a:ext cx="7343775" cy="6834188"/>
        </p:xfrm>
        <a:graphic>
          <a:graphicData uri="http://schemas.openxmlformats.org/presentationml/2006/ole">
            <mc:AlternateContent xmlns:mc="http://schemas.openxmlformats.org/markup-compatibility/2006">
              <mc:Choice xmlns:v="urn:schemas-microsoft-com:vml" Requires="v">
                <p:oleObj spid="_x0000_s15396" name="Image" r:id="rId3" imgW="2374603" imgH="2209524" progId="Photoshop.Image.7">
                  <p:embed/>
                </p:oleObj>
              </mc:Choice>
              <mc:Fallback>
                <p:oleObj name="Image" r:id="rId3" imgW="2374603" imgH="2209524"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12700"/>
                        <a:ext cx="7343775" cy="68341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1443" name="Object 3"/>
          <p:cNvGraphicFramePr>
            <a:graphicFrameLocks noChangeAspect="1"/>
          </p:cNvGraphicFramePr>
          <p:nvPr/>
        </p:nvGraphicFramePr>
        <p:xfrm>
          <a:off x="900113" y="12700"/>
          <a:ext cx="7343775" cy="6832600"/>
        </p:xfrm>
        <a:graphic>
          <a:graphicData uri="http://schemas.openxmlformats.org/presentationml/2006/ole">
            <mc:AlternateContent xmlns:mc="http://schemas.openxmlformats.org/markup-compatibility/2006">
              <mc:Choice xmlns:v="urn:schemas-microsoft-com:vml" Requires="v">
                <p:oleObj spid="_x0000_s15397" name="Image" r:id="rId5" imgW="2374603" imgH="2209524" progId="Photoshop.Image.7">
                  <p:embed/>
                </p:oleObj>
              </mc:Choice>
              <mc:Fallback>
                <p:oleObj name="Image" r:id="rId5" imgW="2374603" imgH="2209524" progId="Photoshop.Image.7">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0113" y="12700"/>
                        <a:ext cx="7343775" cy="6832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41444" name="Text Box 4"/>
          <p:cNvSpPr txBox="1">
            <a:spLocks noChangeArrowheads="1"/>
          </p:cNvSpPr>
          <p:nvPr/>
        </p:nvSpPr>
        <p:spPr bwMode="auto">
          <a:xfrm>
            <a:off x="6227763" y="6165850"/>
            <a:ext cx="709612" cy="3667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1800" b="1" dirty="0">
                <a:solidFill>
                  <a:schemeClr val="bg1"/>
                </a:solidFill>
              </a:rPr>
              <a:t>2 µm</a:t>
            </a:r>
          </a:p>
        </p:txBody>
      </p:sp>
    </p:spTree>
    <p:extLst>
      <p:ext uri="{BB962C8B-B14F-4D97-AF65-F5344CB8AC3E}">
        <p14:creationId xmlns:p14="http://schemas.microsoft.com/office/powerpoint/2010/main" val="15354262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JCB author guide lines</a:t>
            </a:r>
            <a:endParaRPr lang="en-US" dirty="0"/>
          </a:p>
        </p:txBody>
      </p:sp>
      <p:sp>
        <p:nvSpPr>
          <p:cNvPr id="3" name="Inhaltsplatzhalter 2"/>
          <p:cNvSpPr>
            <a:spLocks noGrp="1"/>
          </p:cNvSpPr>
          <p:nvPr>
            <p:ph idx="1"/>
          </p:nvPr>
        </p:nvSpPr>
        <p:spPr/>
        <p:txBody>
          <a:bodyPr/>
          <a:lstStyle/>
          <a:p>
            <a:r>
              <a:rPr lang="en-US" dirty="0" smtClean="0"/>
              <a:t>The Journal of Cell Biology was one of the first to include imaging guide lines in the ‚Instructions to authors‘. </a:t>
            </a:r>
          </a:p>
          <a:p>
            <a:r>
              <a:rPr lang="en-US" dirty="0" smtClean="0"/>
              <a:t>Suggestion: copy their current version and paste it here, to illustrate what is considered good practice and what not. </a:t>
            </a:r>
            <a:r>
              <a:rPr lang="en-US" dirty="0"/>
              <a:t>http://jcb.rupress.org/site/misc/print.xhtml#digim </a:t>
            </a:r>
          </a:p>
        </p:txBody>
      </p:sp>
    </p:spTree>
    <p:extLst>
      <p:ext uri="{BB962C8B-B14F-4D97-AF65-F5344CB8AC3E}">
        <p14:creationId xmlns:p14="http://schemas.microsoft.com/office/powerpoint/2010/main" val="2061050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graphicFrame>
        <p:nvGraphicFramePr>
          <p:cNvPr id="1343490" name="Object 2"/>
          <p:cNvGraphicFramePr>
            <a:graphicFrameLocks noChangeAspect="1"/>
          </p:cNvGraphicFramePr>
          <p:nvPr/>
        </p:nvGraphicFramePr>
        <p:xfrm>
          <a:off x="900113" y="12700"/>
          <a:ext cx="7416800" cy="6900863"/>
        </p:xfrm>
        <a:graphic>
          <a:graphicData uri="http://schemas.openxmlformats.org/presentationml/2006/ole">
            <mc:AlternateContent xmlns:mc="http://schemas.openxmlformats.org/markup-compatibility/2006">
              <mc:Choice xmlns:v="urn:schemas-microsoft-com:vml" Requires="v">
                <p:oleObj spid="_x0000_s16403" name="Image" r:id="rId3" imgW="2374603" imgH="2209524" progId="Photoshop.Image.7">
                  <p:embed/>
                </p:oleObj>
              </mc:Choice>
              <mc:Fallback>
                <p:oleObj name="Image" r:id="rId3" imgW="2374603" imgH="2209524"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12700"/>
                        <a:ext cx="7416800" cy="6900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43491" name="Text Box 3"/>
          <p:cNvSpPr txBox="1">
            <a:spLocks noChangeArrowheads="1"/>
          </p:cNvSpPr>
          <p:nvPr/>
        </p:nvSpPr>
        <p:spPr bwMode="auto">
          <a:xfrm>
            <a:off x="2700338" y="6165850"/>
            <a:ext cx="3181350" cy="5794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b="1">
                <a:solidFill>
                  <a:srgbClr val="FFFF66"/>
                </a:solidFill>
              </a:rPr>
              <a:t>Don‘t overdo it!</a:t>
            </a:r>
          </a:p>
        </p:txBody>
      </p:sp>
      <p:sp>
        <p:nvSpPr>
          <p:cNvPr id="1343492" name="Line 4"/>
          <p:cNvSpPr>
            <a:spLocks noChangeShapeType="1"/>
          </p:cNvSpPr>
          <p:nvPr/>
        </p:nvSpPr>
        <p:spPr bwMode="auto">
          <a:xfrm>
            <a:off x="1692275" y="549275"/>
            <a:ext cx="6119813" cy="509905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p>
        </p:txBody>
      </p:sp>
      <p:sp>
        <p:nvSpPr>
          <p:cNvPr id="1343493" name="Line 5"/>
          <p:cNvSpPr>
            <a:spLocks noChangeShapeType="1"/>
          </p:cNvSpPr>
          <p:nvPr/>
        </p:nvSpPr>
        <p:spPr bwMode="auto">
          <a:xfrm flipH="1">
            <a:off x="1763713" y="549275"/>
            <a:ext cx="5257800" cy="525780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p>
        </p:txBody>
      </p:sp>
    </p:spTree>
    <p:extLst>
      <p:ext uri="{BB962C8B-B14F-4D97-AF65-F5344CB8AC3E}">
        <p14:creationId xmlns:p14="http://schemas.microsoft.com/office/powerpoint/2010/main" val="3248314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graphicFrame>
        <p:nvGraphicFramePr>
          <p:cNvPr id="1344514" name="Object 2"/>
          <p:cNvGraphicFramePr>
            <a:graphicFrameLocks noChangeAspect="1"/>
          </p:cNvGraphicFramePr>
          <p:nvPr/>
        </p:nvGraphicFramePr>
        <p:xfrm>
          <a:off x="900113" y="12700"/>
          <a:ext cx="7343775" cy="6834188"/>
        </p:xfrm>
        <a:graphic>
          <a:graphicData uri="http://schemas.openxmlformats.org/presentationml/2006/ole">
            <mc:AlternateContent xmlns:mc="http://schemas.openxmlformats.org/markup-compatibility/2006">
              <mc:Choice xmlns:v="urn:schemas-microsoft-com:vml" Requires="v">
                <p:oleObj spid="_x0000_s17444" name="Image" r:id="rId3" imgW="2374603" imgH="2209524" progId="Photoshop.Image.7">
                  <p:embed/>
                </p:oleObj>
              </mc:Choice>
              <mc:Fallback>
                <p:oleObj name="Image" r:id="rId3" imgW="2374603" imgH="2209524"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12700"/>
                        <a:ext cx="7343775" cy="68341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4515" name="Object 3"/>
          <p:cNvGraphicFramePr>
            <a:graphicFrameLocks noChangeAspect="1"/>
          </p:cNvGraphicFramePr>
          <p:nvPr/>
        </p:nvGraphicFramePr>
        <p:xfrm>
          <a:off x="900113" y="12700"/>
          <a:ext cx="7343775" cy="6832600"/>
        </p:xfrm>
        <a:graphic>
          <a:graphicData uri="http://schemas.openxmlformats.org/presentationml/2006/ole">
            <mc:AlternateContent xmlns:mc="http://schemas.openxmlformats.org/markup-compatibility/2006">
              <mc:Choice xmlns:v="urn:schemas-microsoft-com:vml" Requires="v">
                <p:oleObj spid="_x0000_s17445" name="Image" r:id="rId5" imgW="2374603" imgH="2209524" progId="Photoshop.Image.7">
                  <p:embed/>
                </p:oleObj>
              </mc:Choice>
              <mc:Fallback>
                <p:oleObj name="Image" r:id="rId5" imgW="2374603" imgH="2209524" progId="Photoshop.Image.7">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0113" y="12700"/>
                        <a:ext cx="7343775" cy="6832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44516" name="Text Box 4"/>
          <p:cNvSpPr txBox="1">
            <a:spLocks noChangeArrowheads="1"/>
          </p:cNvSpPr>
          <p:nvPr/>
        </p:nvSpPr>
        <p:spPr bwMode="auto">
          <a:xfrm>
            <a:off x="6227763" y="6165850"/>
            <a:ext cx="709612" cy="3667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1800" b="1">
                <a:solidFill>
                  <a:schemeClr val="bg1"/>
                </a:solidFill>
              </a:rPr>
              <a:t>2 µm</a:t>
            </a:r>
          </a:p>
        </p:txBody>
      </p:sp>
      <p:sp>
        <p:nvSpPr>
          <p:cNvPr id="1344517" name="Text Box 5"/>
          <p:cNvSpPr txBox="1">
            <a:spLocks noChangeArrowheads="1"/>
          </p:cNvSpPr>
          <p:nvPr/>
        </p:nvSpPr>
        <p:spPr bwMode="auto">
          <a:xfrm>
            <a:off x="5033963" y="4433888"/>
            <a:ext cx="310197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4800" b="1">
                <a:solidFill>
                  <a:schemeClr val="bg1"/>
                </a:solidFill>
              </a:rPr>
              <a:t>Scale bar!</a:t>
            </a:r>
          </a:p>
        </p:txBody>
      </p:sp>
    </p:spTree>
    <p:extLst>
      <p:ext uri="{BB962C8B-B14F-4D97-AF65-F5344CB8AC3E}">
        <p14:creationId xmlns:p14="http://schemas.microsoft.com/office/powerpoint/2010/main" val="20740305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5538" name="Rectangle 2"/>
          <p:cNvSpPr>
            <a:spLocks noGrp="1" noChangeArrowheads="1"/>
          </p:cNvSpPr>
          <p:nvPr>
            <p:ph type="title"/>
          </p:nvPr>
        </p:nvSpPr>
        <p:spPr/>
        <p:txBody>
          <a:bodyPr/>
          <a:lstStyle/>
          <a:p>
            <a:r>
              <a:rPr lang="de-DE" altLang="de-DE"/>
              <a:t>How to get a scale bar</a:t>
            </a:r>
          </a:p>
        </p:txBody>
      </p:sp>
      <p:sp>
        <p:nvSpPr>
          <p:cNvPr id="1345539" name="Rectangle 3"/>
          <p:cNvSpPr>
            <a:spLocks noGrp="1" noChangeArrowheads="1"/>
          </p:cNvSpPr>
          <p:nvPr>
            <p:ph type="body" idx="1"/>
          </p:nvPr>
        </p:nvSpPr>
        <p:spPr/>
        <p:txBody>
          <a:bodyPr/>
          <a:lstStyle/>
          <a:p>
            <a:r>
              <a:rPr lang="de-DE" altLang="de-DE"/>
              <a:t>From your microscope software, you know the size of one pixel, e.g. 80 nm x 80 nm</a:t>
            </a:r>
          </a:p>
          <a:p>
            <a:r>
              <a:rPr lang="de-DE" altLang="de-DE"/>
              <a:t>Thus, in 10 µm you have 10 µm : 0.08 µm = 125 pixels.</a:t>
            </a:r>
          </a:p>
          <a:p>
            <a:r>
              <a:rPr lang="de-DE" altLang="de-DE"/>
              <a:t>In your image software, draw a box 125 pixels wide (and e.g. 10 px high) for a </a:t>
            </a:r>
            <a:br>
              <a:rPr lang="de-DE" altLang="de-DE"/>
            </a:br>
            <a:r>
              <a:rPr lang="de-DE" altLang="de-DE"/>
              <a:t>10 µm scale bar.</a:t>
            </a:r>
          </a:p>
        </p:txBody>
      </p:sp>
    </p:spTree>
    <p:extLst>
      <p:ext uri="{BB962C8B-B14F-4D97-AF65-F5344CB8AC3E}">
        <p14:creationId xmlns:p14="http://schemas.microsoft.com/office/powerpoint/2010/main" val="6589918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1346563" name="Text Box 3"/>
          <p:cNvSpPr txBox="1">
            <a:spLocks noChangeArrowheads="1"/>
          </p:cNvSpPr>
          <p:nvPr/>
        </p:nvSpPr>
        <p:spPr bwMode="auto">
          <a:xfrm>
            <a:off x="611188" y="4652963"/>
            <a:ext cx="7570787" cy="955675"/>
          </a:xfrm>
          <a:prstGeom prst="rect">
            <a:avLst/>
          </a:prstGeom>
          <a:noFill/>
          <a:ln w="9525" algn="ctr">
            <a:solidFill>
              <a:srgbClr val="FFFF66"/>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2800" b="1">
                <a:solidFill>
                  <a:srgbClr val="FFFF66"/>
                </a:solidFill>
              </a:rPr>
              <a:t>Avoid resampling your image:</a:t>
            </a:r>
          </a:p>
          <a:p>
            <a:r>
              <a:rPr lang="de-DE" altLang="de-DE" sz="2800" b="1">
                <a:solidFill>
                  <a:srgbClr val="FFFF66"/>
                </a:solidFill>
              </a:rPr>
              <a:t>With every resampling you loose resolution</a:t>
            </a:r>
          </a:p>
        </p:txBody>
      </p:sp>
    </p:spTree>
    <p:extLst>
      <p:ext uri="{BB962C8B-B14F-4D97-AF65-F5344CB8AC3E}">
        <p14:creationId xmlns:p14="http://schemas.microsoft.com/office/powerpoint/2010/main" val="18364761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a:p>
        </p:txBody>
      </p:sp>
      <p:sp>
        <p:nvSpPr>
          <p:cNvPr id="3" name="Inhaltsplatzhalter 2"/>
          <p:cNvSpPr>
            <a:spLocks noGrp="1"/>
          </p:cNvSpPr>
          <p:nvPr>
            <p:ph idx="1"/>
          </p:nvPr>
        </p:nvSpPr>
        <p:spPr/>
        <p:txBody>
          <a:bodyPr/>
          <a:lstStyle/>
          <a:p>
            <a:r>
              <a:rPr lang="de-DE" dirty="0" err="1" smtClean="0"/>
              <a:t>Don‘t</a:t>
            </a:r>
            <a:r>
              <a:rPr lang="de-DE" dirty="0" smtClean="0"/>
              <a:t> </a:t>
            </a:r>
            <a:r>
              <a:rPr lang="de-DE" dirty="0" err="1" smtClean="0"/>
              <a:t>rotate</a:t>
            </a:r>
            <a:r>
              <a:rPr lang="de-DE" dirty="0" smtClean="0"/>
              <a:t> </a:t>
            </a:r>
            <a:r>
              <a:rPr lang="de-DE" dirty="0" err="1" smtClean="0"/>
              <a:t>image</a:t>
            </a:r>
            <a:r>
              <a:rPr lang="de-DE" dirty="0" smtClean="0"/>
              <a:t> </a:t>
            </a:r>
            <a:r>
              <a:rPr lang="de-DE" dirty="0" err="1" smtClean="0"/>
              <a:t>with</a:t>
            </a:r>
            <a:r>
              <a:rPr lang="de-DE" dirty="0" smtClean="0"/>
              <a:t> </a:t>
            </a:r>
            <a:r>
              <a:rPr lang="de-DE" dirty="0" err="1" smtClean="0"/>
              <a:t>angles</a:t>
            </a:r>
            <a:r>
              <a:rPr lang="de-DE" dirty="0" smtClean="0"/>
              <a:t> </a:t>
            </a:r>
            <a:r>
              <a:rPr lang="de-DE" dirty="0" err="1" smtClean="0"/>
              <a:t>other</a:t>
            </a:r>
            <a:r>
              <a:rPr lang="de-DE" dirty="0" smtClean="0"/>
              <a:t> </a:t>
            </a:r>
            <a:r>
              <a:rPr lang="de-DE" dirty="0" err="1" smtClean="0"/>
              <a:t>than</a:t>
            </a:r>
            <a:r>
              <a:rPr lang="de-DE" dirty="0" smtClean="0"/>
              <a:t> 90 </a:t>
            </a:r>
            <a:r>
              <a:rPr lang="de-DE" dirty="0" err="1" smtClean="0"/>
              <a:t>or</a:t>
            </a:r>
            <a:r>
              <a:rPr lang="de-DE" dirty="0" smtClean="0"/>
              <a:t> 180°</a:t>
            </a:r>
            <a:endParaRPr lang="en-US" dirty="0"/>
          </a:p>
        </p:txBody>
      </p:sp>
    </p:spTree>
    <p:extLst>
      <p:ext uri="{BB962C8B-B14F-4D97-AF65-F5344CB8AC3E}">
        <p14:creationId xmlns:p14="http://schemas.microsoft.com/office/powerpoint/2010/main" val="81596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Red and green</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604611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graphicFrame>
        <p:nvGraphicFramePr>
          <p:cNvPr id="1347586" name="Object 2"/>
          <p:cNvGraphicFramePr>
            <a:graphicFrameLocks noChangeAspect="1"/>
          </p:cNvGraphicFramePr>
          <p:nvPr/>
        </p:nvGraphicFramePr>
        <p:xfrm>
          <a:off x="107950" y="692150"/>
          <a:ext cx="4356100" cy="2979738"/>
        </p:xfrm>
        <a:graphic>
          <a:graphicData uri="http://schemas.openxmlformats.org/presentationml/2006/ole">
            <mc:AlternateContent xmlns:mc="http://schemas.openxmlformats.org/markup-compatibility/2006">
              <mc:Choice xmlns:v="urn:schemas-microsoft-com:vml" Requires="v">
                <p:oleObj spid="_x0000_s19492" r:id="rId4" imgW="13104762" imgH="8965079" progId="">
                  <p:embed/>
                </p:oleObj>
              </mc:Choice>
              <mc:Fallback>
                <p:oleObj r:id="rId4" imgW="13104762" imgH="8965079"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50" y="692150"/>
                        <a:ext cx="4356100" cy="297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7587" name="Object 3"/>
          <p:cNvGraphicFramePr>
            <a:graphicFrameLocks noChangeAspect="1"/>
          </p:cNvGraphicFramePr>
          <p:nvPr/>
        </p:nvGraphicFramePr>
        <p:xfrm>
          <a:off x="4643438" y="3644900"/>
          <a:ext cx="4319587" cy="2955925"/>
        </p:xfrm>
        <a:graphic>
          <a:graphicData uri="http://schemas.openxmlformats.org/presentationml/2006/ole">
            <mc:AlternateContent xmlns:mc="http://schemas.openxmlformats.org/markup-compatibility/2006">
              <mc:Choice xmlns:v="urn:schemas-microsoft-com:vml" Requires="v">
                <p:oleObj spid="_x0000_s19493" r:id="rId6" imgW="13104762" imgH="8965079" progId="">
                  <p:embed/>
                </p:oleObj>
              </mc:Choice>
              <mc:Fallback>
                <p:oleObj r:id="rId6" imgW="13104762" imgH="8965079"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438" y="3644900"/>
                        <a:ext cx="4319587" cy="295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47588" name="Text Box 4"/>
          <p:cNvSpPr txBox="1">
            <a:spLocks noChangeArrowheads="1"/>
          </p:cNvSpPr>
          <p:nvPr/>
        </p:nvSpPr>
        <p:spPr bwMode="auto">
          <a:xfrm>
            <a:off x="468313" y="260350"/>
            <a:ext cx="31257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2400" b="1">
                <a:solidFill>
                  <a:schemeClr val="bg1"/>
                </a:solidFill>
                <a:cs typeface="Arial" panose="020B0604020202020204" pitchFamily="34" charset="0"/>
              </a:rPr>
              <a:t>When you show this</a:t>
            </a:r>
          </a:p>
        </p:txBody>
      </p:sp>
      <p:sp>
        <p:nvSpPr>
          <p:cNvPr id="1347589" name="Text Box 5"/>
          <p:cNvSpPr txBox="1">
            <a:spLocks noChangeArrowheads="1"/>
          </p:cNvSpPr>
          <p:nvPr/>
        </p:nvSpPr>
        <p:spPr bwMode="auto">
          <a:xfrm>
            <a:off x="755650" y="5013325"/>
            <a:ext cx="3960813"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de-DE" altLang="de-DE" sz="2400" b="1">
                <a:solidFill>
                  <a:schemeClr val="bg1"/>
                </a:solidFill>
                <a:cs typeface="Arial" panose="020B0604020202020204" pitchFamily="34" charset="0"/>
              </a:rPr>
              <a:t>8% of all men will see this</a:t>
            </a:r>
          </a:p>
          <a:p>
            <a:pPr algn="r"/>
            <a:endParaRPr lang="de-DE" altLang="de-DE" sz="2400" b="1">
              <a:solidFill>
                <a:schemeClr val="bg1"/>
              </a:solidFill>
              <a:cs typeface="Arial" panose="020B0604020202020204" pitchFamily="34" charset="0"/>
            </a:endParaRPr>
          </a:p>
          <a:p>
            <a:pPr algn="r"/>
            <a:r>
              <a:rPr lang="de-DE" altLang="de-DE" sz="1800">
                <a:solidFill>
                  <a:schemeClr val="bg1"/>
                </a:solidFill>
                <a:cs typeface="Arial" panose="020B0604020202020204" pitchFamily="34" charset="0"/>
              </a:rPr>
              <a:t>(made with the Visicheck plugin, setting ‚deuteranop‘)</a:t>
            </a:r>
          </a:p>
        </p:txBody>
      </p:sp>
    </p:spTree>
    <p:extLst>
      <p:ext uri="{BB962C8B-B14F-4D97-AF65-F5344CB8AC3E}">
        <p14:creationId xmlns:p14="http://schemas.microsoft.com/office/powerpoint/2010/main" val="345450079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1348610" name="Text Box 2"/>
          <p:cNvSpPr txBox="1">
            <a:spLocks noChangeArrowheads="1"/>
          </p:cNvSpPr>
          <p:nvPr/>
        </p:nvSpPr>
        <p:spPr bwMode="auto">
          <a:xfrm>
            <a:off x="468313" y="260350"/>
            <a:ext cx="31257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2400" b="1">
                <a:solidFill>
                  <a:schemeClr val="bg1"/>
                </a:solidFill>
                <a:cs typeface="Arial" panose="020B0604020202020204" pitchFamily="34" charset="0"/>
              </a:rPr>
              <a:t>When you show this</a:t>
            </a:r>
          </a:p>
        </p:txBody>
      </p:sp>
      <p:sp>
        <p:nvSpPr>
          <p:cNvPr id="1348611" name="Text Box 3"/>
          <p:cNvSpPr txBox="1">
            <a:spLocks noChangeArrowheads="1"/>
          </p:cNvSpPr>
          <p:nvPr/>
        </p:nvSpPr>
        <p:spPr bwMode="auto">
          <a:xfrm>
            <a:off x="755650" y="5013325"/>
            <a:ext cx="3960813"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de-DE" altLang="de-DE" sz="2400" b="1">
                <a:solidFill>
                  <a:schemeClr val="bg1"/>
                </a:solidFill>
                <a:cs typeface="Arial" panose="020B0604020202020204" pitchFamily="34" charset="0"/>
              </a:rPr>
              <a:t>8% of all men will see this</a:t>
            </a:r>
          </a:p>
          <a:p>
            <a:pPr algn="r"/>
            <a:endParaRPr lang="de-DE" altLang="de-DE" sz="2400" b="1">
              <a:solidFill>
                <a:schemeClr val="bg1"/>
              </a:solidFill>
              <a:cs typeface="Arial" panose="020B0604020202020204" pitchFamily="34" charset="0"/>
            </a:endParaRPr>
          </a:p>
          <a:p>
            <a:pPr algn="r"/>
            <a:r>
              <a:rPr lang="de-DE" altLang="de-DE" sz="1800">
                <a:solidFill>
                  <a:schemeClr val="bg1"/>
                </a:solidFill>
                <a:cs typeface="Arial" panose="020B0604020202020204" pitchFamily="34" charset="0"/>
              </a:rPr>
              <a:t>(made with the Visicheck plugin, setting ‚deuteranop‘)</a:t>
            </a:r>
          </a:p>
        </p:txBody>
      </p:sp>
      <p:graphicFrame>
        <p:nvGraphicFramePr>
          <p:cNvPr id="1348612" name="Object 4"/>
          <p:cNvGraphicFramePr>
            <a:graphicFrameLocks noChangeAspect="1"/>
          </p:cNvGraphicFramePr>
          <p:nvPr/>
        </p:nvGraphicFramePr>
        <p:xfrm>
          <a:off x="0" y="692150"/>
          <a:ext cx="4427538" cy="3028950"/>
        </p:xfrm>
        <a:graphic>
          <a:graphicData uri="http://schemas.openxmlformats.org/presentationml/2006/ole">
            <mc:AlternateContent xmlns:mc="http://schemas.openxmlformats.org/markup-compatibility/2006">
              <mc:Choice xmlns:v="urn:schemas-microsoft-com:vml" Requires="v">
                <p:oleObj spid="_x0000_s20516" r:id="rId4" imgW="13104762" imgH="8965079" progId="">
                  <p:embed/>
                </p:oleObj>
              </mc:Choice>
              <mc:Fallback>
                <p:oleObj r:id="rId4" imgW="13104762" imgH="8965079"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92150"/>
                        <a:ext cx="4427538" cy="302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8613" name="Object 5"/>
          <p:cNvGraphicFramePr>
            <a:graphicFrameLocks noChangeAspect="1"/>
          </p:cNvGraphicFramePr>
          <p:nvPr/>
        </p:nvGraphicFramePr>
        <p:xfrm>
          <a:off x="4716463" y="3789363"/>
          <a:ext cx="4338637" cy="2968625"/>
        </p:xfrm>
        <a:graphic>
          <a:graphicData uri="http://schemas.openxmlformats.org/presentationml/2006/ole">
            <mc:AlternateContent xmlns:mc="http://schemas.openxmlformats.org/markup-compatibility/2006">
              <mc:Choice xmlns:v="urn:schemas-microsoft-com:vml" Requires="v">
                <p:oleObj spid="_x0000_s20517" r:id="rId6" imgW="13104762" imgH="8965079" progId="">
                  <p:embed/>
                </p:oleObj>
              </mc:Choice>
              <mc:Fallback>
                <p:oleObj r:id="rId6" imgW="13104762" imgH="8965079"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6463" y="3789363"/>
                        <a:ext cx="4338637" cy="296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348614"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10300" y="227013"/>
            <a:ext cx="2667000"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63503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1349634" name="Text Box 2"/>
          <p:cNvSpPr txBox="1">
            <a:spLocks noChangeArrowheads="1"/>
          </p:cNvSpPr>
          <p:nvPr/>
        </p:nvSpPr>
        <p:spPr bwMode="auto">
          <a:xfrm>
            <a:off x="468313" y="260350"/>
            <a:ext cx="31257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2400" b="1">
                <a:solidFill>
                  <a:schemeClr val="bg1"/>
                </a:solidFill>
                <a:cs typeface="Arial" panose="020B0604020202020204" pitchFamily="34" charset="0"/>
              </a:rPr>
              <a:t>When you show this</a:t>
            </a:r>
          </a:p>
        </p:txBody>
      </p:sp>
      <p:sp>
        <p:nvSpPr>
          <p:cNvPr id="1349635" name="Text Box 3"/>
          <p:cNvSpPr txBox="1">
            <a:spLocks noChangeArrowheads="1"/>
          </p:cNvSpPr>
          <p:nvPr/>
        </p:nvSpPr>
        <p:spPr bwMode="auto">
          <a:xfrm>
            <a:off x="755650" y="5013325"/>
            <a:ext cx="3960813"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de-DE" altLang="de-DE" sz="2400" b="1">
                <a:solidFill>
                  <a:schemeClr val="bg1"/>
                </a:solidFill>
                <a:cs typeface="Arial" panose="020B0604020202020204" pitchFamily="34" charset="0"/>
              </a:rPr>
              <a:t>8% of all men will see this</a:t>
            </a:r>
          </a:p>
          <a:p>
            <a:pPr algn="r"/>
            <a:endParaRPr lang="de-DE" altLang="de-DE" sz="2400" b="1">
              <a:solidFill>
                <a:schemeClr val="bg1"/>
              </a:solidFill>
              <a:cs typeface="Arial" panose="020B0604020202020204" pitchFamily="34" charset="0"/>
            </a:endParaRPr>
          </a:p>
          <a:p>
            <a:pPr algn="r"/>
            <a:r>
              <a:rPr lang="de-DE" altLang="de-DE" sz="1800">
                <a:solidFill>
                  <a:schemeClr val="bg1"/>
                </a:solidFill>
                <a:cs typeface="Arial" panose="020B0604020202020204" pitchFamily="34" charset="0"/>
              </a:rPr>
              <a:t>(made with the Visicheck plugin, setting ‚deuteranop‘)</a:t>
            </a:r>
          </a:p>
        </p:txBody>
      </p:sp>
      <p:graphicFrame>
        <p:nvGraphicFramePr>
          <p:cNvPr id="1349636" name="Object 4"/>
          <p:cNvGraphicFramePr>
            <a:graphicFrameLocks noChangeAspect="1"/>
          </p:cNvGraphicFramePr>
          <p:nvPr/>
        </p:nvGraphicFramePr>
        <p:xfrm>
          <a:off x="395288" y="692150"/>
          <a:ext cx="3744912" cy="3744913"/>
        </p:xfrm>
        <a:graphic>
          <a:graphicData uri="http://schemas.openxmlformats.org/presentationml/2006/ole">
            <mc:AlternateContent xmlns:mc="http://schemas.openxmlformats.org/markup-compatibility/2006">
              <mc:Choice xmlns:v="urn:schemas-microsoft-com:vml" Requires="v">
                <p:oleObj spid="_x0000_s21540" r:id="rId4" imgW="2614786" imgH="2614786" progId="">
                  <p:embed/>
                </p:oleObj>
              </mc:Choice>
              <mc:Fallback>
                <p:oleObj r:id="rId4" imgW="2614786" imgH="2614786"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692150"/>
                        <a:ext cx="3744912" cy="374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9637" name="Object 5"/>
          <p:cNvGraphicFramePr>
            <a:graphicFrameLocks noChangeAspect="1"/>
          </p:cNvGraphicFramePr>
          <p:nvPr/>
        </p:nvGraphicFramePr>
        <p:xfrm>
          <a:off x="5003800" y="3113088"/>
          <a:ext cx="3744913" cy="3744912"/>
        </p:xfrm>
        <a:graphic>
          <a:graphicData uri="http://schemas.openxmlformats.org/presentationml/2006/ole">
            <mc:AlternateContent xmlns:mc="http://schemas.openxmlformats.org/markup-compatibility/2006">
              <mc:Choice xmlns:v="urn:schemas-microsoft-com:vml" Requires="v">
                <p:oleObj spid="_x0000_s21541" r:id="rId6" imgW="2614786" imgH="2614786" progId="">
                  <p:embed/>
                </p:oleObj>
              </mc:Choice>
              <mc:Fallback>
                <p:oleObj r:id="rId6" imgW="2614786" imgH="2614786"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3800" y="3113088"/>
                        <a:ext cx="3744913" cy="374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349638"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10300" y="227013"/>
            <a:ext cx="2667000"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278136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1350658" name="Rectangle 2"/>
          <p:cNvSpPr>
            <a:spLocks noGrp="1" noChangeArrowheads="1"/>
          </p:cNvSpPr>
          <p:nvPr>
            <p:ph type="title"/>
          </p:nvPr>
        </p:nvSpPr>
        <p:spPr/>
        <p:txBody>
          <a:bodyPr/>
          <a:lstStyle/>
          <a:p>
            <a:r>
              <a:rPr lang="de-DE" altLang="de-DE">
                <a:solidFill>
                  <a:schemeClr val="bg1"/>
                </a:solidFill>
              </a:rPr>
              <a:t>Conclusion</a:t>
            </a:r>
          </a:p>
        </p:txBody>
      </p:sp>
      <p:sp>
        <p:nvSpPr>
          <p:cNvPr id="1350660" name="Rectangle 4"/>
          <p:cNvSpPr>
            <a:spLocks noGrp="1" noChangeArrowheads="1"/>
          </p:cNvSpPr>
          <p:nvPr>
            <p:ph idx="1"/>
          </p:nvPr>
        </p:nvSpPr>
        <p:spPr>
          <a:xfrm>
            <a:off x="4284663" y="1844675"/>
            <a:ext cx="4402137" cy="4525963"/>
          </a:xfrm>
        </p:spPr>
        <p:txBody>
          <a:bodyPr/>
          <a:lstStyle/>
          <a:p>
            <a:r>
              <a:rPr lang="de-DE" altLang="de-DE">
                <a:solidFill>
                  <a:schemeClr val="bg1"/>
                </a:solidFill>
              </a:rPr>
              <a:t>If your image contains only two colors, do not use red and green!</a:t>
            </a:r>
          </a:p>
        </p:txBody>
      </p:sp>
      <p:graphicFrame>
        <p:nvGraphicFramePr>
          <p:cNvPr id="1350659" name="Object 3"/>
          <p:cNvGraphicFramePr>
            <a:graphicFrameLocks noChangeAspect="1"/>
          </p:cNvGraphicFramePr>
          <p:nvPr/>
        </p:nvGraphicFramePr>
        <p:xfrm>
          <a:off x="468313" y="1700213"/>
          <a:ext cx="3744912" cy="3744912"/>
        </p:xfrm>
        <a:graphic>
          <a:graphicData uri="http://schemas.openxmlformats.org/presentationml/2006/ole">
            <mc:AlternateContent xmlns:mc="http://schemas.openxmlformats.org/markup-compatibility/2006">
              <mc:Choice xmlns:v="urn:schemas-microsoft-com:vml" Requires="v">
                <p:oleObj spid="_x0000_s22547" r:id="rId4" imgW="2614786" imgH="2614786" progId="">
                  <p:embed/>
                </p:oleObj>
              </mc:Choice>
              <mc:Fallback>
                <p:oleObj r:id="rId4" imgW="2614786" imgH="2614786"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1700213"/>
                        <a:ext cx="3744912" cy="374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8319169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340" name="Rectangle 4"/>
          <p:cNvSpPr>
            <a:spLocks noChangeArrowheads="1"/>
          </p:cNvSpPr>
          <p:nvPr/>
        </p:nvSpPr>
        <p:spPr bwMode="auto">
          <a:xfrm>
            <a:off x="0" y="747713"/>
            <a:ext cx="9144000" cy="559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551" bIns="0" anchor="ctr">
            <a:spAutoFit/>
          </a:bodyPr>
          <a:lstStyle>
            <a:lvl1pPr>
              <a:tabLst>
                <a:tab pos="228600" algn="r"/>
              </a:tabLst>
              <a:defRPr>
                <a:solidFill>
                  <a:schemeClr val="tx1"/>
                </a:solidFill>
                <a:latin typeface="Arial" panose="020B0604020202020204" pitchFamily="34" charset="0"/>
              </a:defRPr>
            </a:lvl1pPr>
            <a:lvl2pPr>
              <a:tabLst>
                <a:tab pos="228600" algn="r"/>
              </a:tabLst>
              <a:defRPr>
                <a:solidFill>
                  <a:schemeClr val="tx1"/>
                </a:solidFill>
                <a:latin typeface="Arial" panose="020B0604020202020204" pitchFamily="34" charset="0"/>
              </a:defRPr>
            </a:lvl2pPr>
            <a:lvl3pPr>
              <a:tabLst>
                <a:tab pos="228600" algn="r"/>
              </a:tabLst>
              <a:defRPr>
                <a:solidFill>
                  <a:schemeClr val="tx1"/>
                </a:solidFill>
                <a:latin typeface="Arial" panose="020B0604020202020204" pitchFamily="34" charset="0"/>
              </a:defRPr>
            </a:lvl3pPr>
            <a:lvl4pPr>
              <a:tabLst>
                <a:tab pos="228600" algn="r"/>
              </a:tabLst>
              <a:defRPr>
                <a:solidFill>
                  <a:schemeClr val="tx1"/>
                </a:solidFill>
                <a:latin typeface="Arial" panose="020B0604020202020204" pitchFamily="34" charset="0"/>
              </a:defRPr>
            </a:lvl4pPr>
            <a:lvl5pPr>
              <a:tabLst>
                <a:tab pos="228600" algn="r"/>
              </a:tabLst>
              <a:defRPr>
                <a:solidFill>
                  <a:schemeClr val="tx1"/>
                </a:solidFill>
                <a:latin typeface="Arial" panose="020B0604020202020204" pitchFamily="34" charset="0"/>
              </a:defRPr>
            </a:lvl5pPr>
            <a:lvl6pPr fontAlgn="base">
              <a:spcBef>
                <a:spcPct val="0"/>
              </a:spcBef>
              <a:spcAft>
                <a:spcPct val="0"/>
              </a:spcAft>
              <a:tabLst>
                <a:tab pos="228600" algn="r"/>
              </a:tabLst>
              <a:defRPr>
                <a:solidFill>
                  <a:schemeClr val="tx1"/>
                </a:solidFill>
                <a:latin typeface="Arial" panose="020B0604020202020204" pitchFamily="34" charset="0"/>
              </a:defRPr>
            </a:lvl6pPr>
            <a:lvl7pPr fontAlgn="base">
              <a:spcBef>
                <a:spcPct val="0"/>
              </a:spcBef>
              <a:spcAft>
                <a:spcPct val="0"/>
              </a:spcAft>
              <a:tabLst>
                <a:tab pos="228600" algn="r"/>
              </a:tabLst>
              <a:defRPr>
                <a:solidFill>
                  <a:schemeClr val="tx1"/>
                </a:solidFill>
                <a:latin typeface="Arial" panose="020B0604020202020204" pitchFamily="34" charset="0"/>
              </a:defRPr>
            </a:lvl7pPr>
            <a:lvl8pPr fontAlgn="base">
              <a:spcBef>
                <a:spcPct val="0"/>
              </a:spcBef>
              <a:spcAft>
                <a:spcPct val="0"/>
              </a:spcAft>
              <a:tabLst>
                <a:tab pos="228600" algn="r"/>
              </a:tabLst>
              <a:defRPr>
                <a:solidFill>
                  <a:schemeClr val="tx1"/>
                </a:solidFill>
                <a:latin typeface="Arial" panose="020B0604020202020204" pitchFamily="34" charset="0"/>
              </a:defRPr>
            </a:lvl8pPr>
            <a:lvl9pPr fontAlgn="base">
              <a:spcBef>
                <a:spcPct val="0"/>
              </a:spcBef>
              <a:spcAft>
                <a:spcPct val="0"/>
              </a:spcAft>
              <a:tabLst>
                <a:tab pos="228600" algn="r"/>
              </a:tabLst>
              <a:defRPr>
                <a:solidFill>
                  <a:schemeClr val="tx1"/>
                </a:solidFill>
                <a:latin typeface="Arial" panose="020B0604020202020204" pitchFamily="34" charset="0"/>
              </a:defRPr>
            </a:lvl9pPr>
          </a:lstStyle>
          <a:p>
            <a:pPr algn="ctr"/>
            <a:r>
              <a:rPr lang="de-DE" altLang="de-DE" sz="2800" dirty="0" err="1"/>
              <a:t>Programs</a:t>
            </a:r>
            <a:r>
              <a:rPr lang="de-DE" altLang="de-DE" sz="2800" dirty="0"/>
              <a:t> </a:t>
            </a:r>
            <a:r>
              <a:rPr lang="de-DE" altLang="de-DE" sz="2800" dirty="0" err="1"/>
              <a:t>for</a:t>
            </a:r>
            <a:r>
              <a:rPr lang="de-DE" altLang="de-DE" sz="2800" dirty="0"/>
              <a:t> </a:t>
            </a:r>
            <a:r>
              <a:rPr lang="de-DE" altLang="de-DE" sz="2800" dirty="0" err="1"/>
              <a:t>image</a:t>
            </a:r>
            <a:r>
              <a:rPr lang="de-DE" altLang="de-DE" sz="2800" dirty="0"/>
              <a:t> </a:t>
            </a:r>
            <a:r>
              <a:rPr lang="de-DE" altLang="de-DE" sz="2800" dirty="0" err="1"/>
              <a:t>processing</a:t>
            </a:r>
            <a:r>
              <a:rPr lang="de-DE" altLang="de-DE" sz="2800" dirty="0"/>
              <a:t> </a:t>
            </a:r>
            <a:r>
              <a:rPr lang="de-DE" altLang="de-DE" sz="2800" dirty="0" err="1"/>
              <a:t>and</a:t>
            </a:r>
            <a:r>
              <a:rPr lang="de-DE" altLang="de-DE" sz="2800" dirty="0"/>
              <a:t> </a:t>
            </a:r>
            <a:r>
              <a:rPr lang="de-DE" altLang="de-DE" sz="2800" dirty="0" err="1"/>
              <a:t>analysis</a:t>
            </a:r>
            <a:endParaRPr lang="de-DE" altLang="de-DE" sz="2800" dirty="0"/>
          </a:p>
          <a:p>
            <a:pPr algn="ctr"/>
            <a:r>
              <a:rPr lang="de-DE" altLang="de-DE" sz="2800" b="1" dirty="0" err="1"/>
              <a:t>free</a:t>
            </a:r>
            <a:r>
              <a:rPr lang="de-DE" altLang="de-DE" sz="2800" b="1" dirty="0"/>
              <a:t>:</a:t>
            </a:r>
            <a:endParaRPr lang="de-DE" altLang="de-DE" sz="2800" dirty="0"/>
          </a:p>
          <a:p>
            <a:pPr algn="ctr"/>
            <a:r>
              <a:rPr lang="en-GB" altLang="de-DE" sz="2800" dirty="0"/>
              <a:t>Fiji (ImageJ): http://fiji.sc</a:t>
            </a:r>
          </a:p>
          <a:p>
            <a:pPr algn="ctr"/>
            <a:r>
              <a:rPr lang="en-GB" altLang="de-DE" sz="2800" dirty="0"/>
              <a:t>Irfan View: http://www.irfanview.com/</a:t>
            </a:r>
          </a:p>
          <a:p>
            <a:pPr algn="ctr"/>
            <a:r>
              <a:rPr lang="de-DE" altLang="de-DE" sz="2800" dirty="0" err="1"/>
              <a:t>Gimp</a:t>
            </a:r>
            <a:r>
              <a:rPr lang="de-DE" altLang="de-DE" sz="2800" dirty="0"/>
              <a:t>: http://www.gimp.org/</a:t>
            </a:r>
          </a:p>
          <a:p>
            <a:pPr algn="ctr"/>
            <a:r>
              <a:rPr lang="de-DE" altLang="de-DE" sz="2800" dirty="0"/>
              <a:t>Virtual Dub (</a:t>
            </a:r>
            <a:r>
              <a:rPr lang="de-DE" altLang="de-DE" sz="2800" dirty="0" err="1"/>
              <a:t>movie</a:t>
            </a:r>
            <a:r>
              <a:rPr lang="de-DE" altLang="de-DE" sz="2800" dirty="0"/>
              <a:t> </a:t>
            </a:r>
            <a:r>
              <a:rPr lang="de-DE" altLang="de-DE" sz="2800" dirty="0" err="1"/>
              <a:t>recoding</a:t>
            </a:r>
            <a:r>
              <a:rPr lang="de-DE" altLang="de-DE" sz="2800" dirty="0"/>
              <a:t>)</a:t>
            </a:r>
          </a:p>
          <a:p>
            <a:pPr algn="ctr"/>
            <a:r>
              <a:rPr lang="de-DE" altLang="de-DE" sz="2800" dirty="0" err="1"/>
              <a:t>Handbrake</a:t>
            </a:r>
            <a:r>
              <a:rPr lang="de-DE" altLang="de-DE" sz="2800" dirty="0"/>
              <a:t> (</a:t>
            </a:r>
            <a:r>
              <a:rPr lang="de-DE" altLang="de-DE" sz="2800" dirty="0" err="1"/>
              <a:t>coding</a:t>
            </a:r>
            <a:r>
              <a:rPr lang="de-DE" altLang="de-DE" sz="2800" dirty="0"/>
              <a:t> </a:t>
            </a:r>
            <a:r>
              <a:rPr lang="de-DE" altLang="de-DE" sz="2800" dirty="0" err="1" smtClean="0"/>
              <a:t>movies</a:t>
            </a:r>
            <a:r>
              <a:rPr lang="de-DE" altLang="de-DE" sz="2800" dirty="0" smtClean="0"/>
              <a:t> </a:t>
            </a:r>
            <a:r>
              <a:rPr lang="de-DE" altLang="de-DE" sz="2800" dirty="0" err="1" smtClean="0"/>
              <a:t>to</a:t>
            </a:r>
            <a:r>
              <a:rPr lang="de-DE" altLang="de-DE" sz="2800" dirty="0" smtClean="0"/>
              <a:t> </a:t>
            </a:r>
            <a:r>
              <a:rPr lang="de-DE" altLang="de-DE" sz="2800" dirty="0"/>
              <a:t>h264 mp4 </a:t>
            </a:r>
            <a:r>
              <a:rPr lang="de-DE" altLang="de-DE" sz="2800" dirty="0" err="1"/>
              <a:t>or</a:t>
            </a:r>
            <a:r>
              <a:rPr lang="de-DE" altLang="de-DE" sz="2800" dirty="0"/>
              <a:t> </a:t>
            </a:r>
            <a:r>
              <a:rPr lang="de-DE" altLang="de-DE" sz="2800" dirty="0" err="1"/>
              <a:t>mkv</a:t>
            </a:r>
            <a:r>
              <a:rPr lang="de-DE" altLang="de-DE" sz="2800" dirty="0"/>
              <a:t>)</a:t>
            </a:r>
          </a:p>
          <a:p>
            <a:pPr algn="ctr"/>
            <a:endParaRPr lang="en-GB" altLang="de-DE" sz="2800" dirty="0"/>
          </a:p>
          <a:p>
            <a:pPr algn="ctr"/>
            <a:r>
              <a:rPr lang="en-GB" altLang="de-DE" sz="2800" b="1" dirty="0"/>
              <a:t>commercial: </a:t>
            </a:r>
            <a:endParaRPr lang="de-DE" altLang="de-DE" sz="2800" dirty="0"/>
          </a:p>
          <a:p>
            <a:pPr algn="ctr"/>
            <a:r>
              <a:rPr lang="en-GB" altLang="de-DE" sz="2800" dirty="0"/>
              <a:t>Amira: http://amira.zib.de/</a:t>
            </a:r>
            <a:endParaRPr lang="de-DE" altLang="de-DE" sz="2800" dirty="0"/>
          </a:p>
          <a:p>
            <a:pPr algn="ctr"/>
            <a:r>
              <a:rPr lang="en-GB" altLang="de-DE" sz="2800" dirty="0"/>
              <a:t>Photoshop: http://www.adobe.de/</a:t>
            </a:r>
            <a:endParaRPr lang="de-DE" altLang="de-DE" sz="2800" dirty="0"/>
          </a:p>
          <a:p>
            <a:pPr algn="ctr" eaLnBrk="0" hangingPunct="0"/>
            <a:r>
              <a:rPr lang="de-DE" altLang="de-DE" sz="2800" dirty="0" err="1"/>
              <a:t>Imaris</a:t>
            </a:r>
            <a:r>
              <a:rPr lang="de-DE" altLang="de-DE" sz="2800" dirty="0"/>
              <a:t>: http://www.bitplane.com/</a:t>
            </a:r>
          </a:p>
          <a:p>
            <a:pPr algn="ctr" eaLnBrk="0" hangingPunct="0"/>
            <a:r>
              <a:rPr lang="de-DE" altLang="de-DE" sz="2800" dirty="0"/>
              <a:t>Huygens: http:// www.svi.nl</a:t>
            </a:r>
          </a:p>
        </p:txBody>
      </p:sp>
    </p:spTree>
    <p:extLst>
      <p:ext uri="{BB962C8B-B14F-4D97-AF65-F5344CB8AC3E}">
        <p14:creationId xmlns:p14="http://schemas.microsoft.com/office/powerpoint/2010/main" val="343091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623859"/>
          </a:xfrm>
        </p:spPr>
        <p:txBody>
          <a:bodyPr>
            <a:normAutofit fontScale="90000"/>
          </a:bodyPr>
          <a:lstStyle/>
          <a:p>
            <a:r>
              <a:rPr lang="en-US" dirty="0" smtClean="0"/>
              <a:t>Tasks for Fiji</a:t>
            </a:r>
            <a:endParaRPr lang="en-US" dirty="0"/>
          </a:p>
        </p:txBody>
      </p:sp>
      <p:sp>
        <p:nvSpPr>
          <p:cNvPr id="3" name="Inhaltsplatzhalter 2"/>
          <p:cNvSpPr>
            <a:spLocks noGrp="1"/>
          </p:cNvSpPr>
          <p:nvPr>
            <p:ph idx="1"/>
          </p:nvPr>
        </p:nvSpPr>
        <p:spPr>
          <a:xfrm>
            <a:off x="457200" y="1137038"/>
            <a:ext cx="8229600" cy="4989126"/>
          </a:xfrm>
        </p:spPr>
        <p:txBody>
          <a:bodyPr/>
          <a:lstStyle/>
          <a:p>
            <a:r>
              <a:rPr lang="en-US" sz="2400" dirty="0" smtClean="0"/>
              <a:t>Adjust brightness/contrast, crop image</a:t>
            </a:r>
          </a:p>
          <a:p>
            <a:r>
              <a:rPr lang="en-US" altLang="de-DE" sz="2400" dirty="0" smtClean="0"/>
              <a:t>RGB image from color channels</a:t>
            </a:r>
          </a:p>
          <a:p>
            <a:r>
              <a:rPr lang="en-US" sz="2400" dirty="0" smtClean="0"/>
              <a:t>Make scale bar</a:t>
            </a:r>
          </a:p>
          <a:p>
            <a:r>
              <a:rPr lang="en-US" sz="2400" dirty="0" smtClean="0"/>
              <a:t>Measure FWHM, beads or filaments</a:t>
            </a:r>
            <a:r>
              <a:rPr lang="en-US" altLang="de-DE" sz="2400" dirty="0" smtClean="0"/>
              <a:t>, multiple times then average</a:t>
            </a:r>
            <a:endParaRPr lang="en-US" sz="2400" dirty="0" smtClean="0"/>
          </a:p>
          <a:p>
            <a:r>
              <a:rPr lang="en-US" altLang="de-DE" sz="2400" dirty="0" smtClean="0"/>
              <a:t>Rotate an image 8x 45° (or similar) and compare result with original. How to if you have to rotate?</a:t>
            </a:r>
          </a:p>
          <a:p>
            <a:r>
              <a:rPr lang="en-US" altLang="de-DE" sz="2400" dirty="0" smtClean="0"/>
              <a:t>Projections and 3D-rotations in Fiji, make rotation-movie</a:t>
            </a:r>
          </a:p>
          <a:p>
            <a:r>
              <a:rPr lang="en-US" sz="2400" dirty="0" smtClean="0"/>
              <a:t>‚Forbidden‘: cut, paste and combine, show how to reveal the manipulation</a:t>
            </a:r>
          </a:p>
          <a:p>
            <a:endParaRPr lang="en-US" sz="2400" dirty="0"/>
          </a:p>
        </p:txBody>
      </p:sp>
    </p:spTree>
    <p:extLst>
      <p:ext uri="{BB962C8B-B14F-4D97-AF65-F5344CB8AC3E}">
        <p14:creationId xmlns:p14="http://schemas.microsoft.com/office/powerpoint/2010/main" val="28904017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Office Theme</Template>
  <TotalTime>0</TotalTime>
  <Words>930</Words>
  <Application>Microsoft Office PowerPoint</Application>
  <PresentationFormat>Bildschirmpräsentation (4:3)</PresentationFormat>
  <Paragraphs>121</Paragraphs>
  <Slides>38</Slides>
  <Notes>12</Notes>
  <HiddenSlides>5</HiddenSlides>
  <MMClips>0</MMClips>
  <ScaleCrop>false</ScaleCrop>
  <HeadingPairs>
    <vt:vector size="8" baseType="variant">
      <vt:variant>
        <vt:lpstr>Verwendete Schriftarten</vt:lpstr>
      </vt:variant>
      <vt:variant>
        <vt:i4>6</vt:i4>
      </vt:variant>
      <vt:variant>
        <vt:lpstr>Design</vt:lpstr>
      </vt:variant>
      <vt:variant>
        <vt:i4>2</vt:i4>
      </vt:variant>
      <vt:variant>
        <vt:lpstr>Eingebettete OLE-Server</vt:lpstr>
      </vt:variant>
      <vt:variant>
        <vt:i4>1</vt:i4>
      </vt:variant>
      <vt:variant>
        <vt:lpstr>Folientitel</vt:lpstr>
      </vt:variant>
      <vt:variant>
        <vt:i4>38</vt:i4>
      </vt:variant>
    </vt:vector>
  </HeadingPairs>
  <TitlesOfParts>
    <vt:vector size="47" baseType="lpstr">
      <vt:lpstr>MS PGothic</vt:lpstr>
      <vt:lpstr>Arial</vt:lpstr>
      <vt:lpstr>Calibri</vt:lpstr>
      <vt:lpstr>Calibri Light</vt:lpstr>
      <vt:lpstr>LMU CompatilFact</vt:lpstr>
      <vt:lpstr>Verdana</vt:lpstr>
      <vt:lpstr>Office Theme</vt:lpstr>
      <vt:lpstr>Benutzerdefiniertes Design</vt:lpstr>
      <vt:lpstr>Image</vt:lpstr>
      <vt:lpstr>Image processing and presentation (IPP) </vt:lpstr>
      <vt:lpstr>Note 1</vt:lpstr>
      <vt:lpstr>Note 2</vt:lpstr>
      <vt:lpstr>Copyright notice</vt:lpstr>
      <vt:lpstr>How many gray values? </vt:lpstr>
      <vt:lpstr>Bit depth of images</vt:lpstr>
      <vt:lpstr>256 gray values</vt:lpstr>
      <vt:lpstr>PowerPoint-Präsentation</vt:lpstr>
      <vt:lpstr>Middle of 256 levels</vt:lpstr>
      <vt:lpstr>100 Gray levels</vt:lpstr>
      <vt:lpstr>100 color values</vt:lpstr>
      <vt:lpstr>How many gray levels make sense?</vt:lpstr>
      <vt:lpstr>How many gray levels make sense?</vt:lpstr>
      <vt:lpstr>C2C12 myoblast with mycoplasma infection, DAPI staining</vt:lpstr>
      <vt:lpstr>How many gray levels make sense?</vt:lpstr>
      <vt:lpstr>Image manipulation: what is allowed, what isn‘t?</vt:lpstr>
      <vt:lpstr>Image Processing and  image presentation</vt:lpstr>
      <vt:lpstr>PowerPoint-Präsentation</vt:lpstr>
      <vt:lpstr>PowerPoint-Präsentation</vt:lpstr>
      <vt:lpstr>PowerPoint-Präsentation</vt:lpstr>
      <vt:lpstr>Size does matter!</vt:lpstr>
      <vt:lpstr>PowerPoint-Präsentation</vt:lpstr>
      <vt:lpstr>PowerPoint-Präsentation</vt:lpstr>
      <vt:lpstr>PowerPoint-Präsentation</vt:lpstr>
      <vt:lpstr>PowerPoint-Präsentation</vt:lpstr>
      <vt:lpstr>JCB author guide lines</vt:lpstr>
      <vt:lpstr>PowerPoint-Präsentation</vt:lpstr>
      <vt:lpstr>PowerPoint-Präsentation</vt:lpstr>
      <vt:lpstr>How to get a scale bar</vt:lpstr>
      <vt:lpstr>PowerPoint-Präsentation</vt:lpstr>
      <vt:lpstr>PowerPoint-Präsentation</vt:lpstr>
      <vt:lpstr>Red and green</vt:lpstr>
      <vt:lpstr>PowerPoint-Präsentation</vt:lpstr>
      <vt:lpstr>PowerPoint-Präsentation</vt:lpstr>
      <vt:lpstr>PowerPoint-Präsentation</vt:lpstr>
      <vt:lpstr>Conclusion</vt:lpstr>
      <vt:lpstr>PowerPoint-Präsentation</vt:lpstr>
      <vt:lpstr>Tasks for Fiji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Resolution in Fluorescence Microscopy</dc:title>
  <dc:creator>dietzel</dc:creator>
  <cp:lastModifiedBy>dietzel</cp:lastModifiedBy>
  <cp:revision>188</cp:revision>
  <dcterms:created xsi:type="dcterms:W3CDTF">2014-11-20T07:38:47Z</dcterms:created>
  <dcterms:modified xsi:type="dcterms:W3CDTF">2016-07-05T16:33:01Z</dcterms:modified>
</cp:coreProperties>
</file>