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tiff" ContentType="image/tiff"/>
  <Default Extension="ti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72" r:id="rId3"/>
  </p:sldMasterIdLst>
  <p:notesMasterIdLst>
    <p:notesMasterId r:id="rId69"/>
  </p:notesMasterIdLst>
  <p:sldIdLst>
    <p:sldId id="256" r:id="rId4"/>
    <p:sldId id="297" r:id="rId5"/>
    <p:sldId id="298" r:id="rId6"/>
    <p:sldId id="299" r:id="rId7"/>
    <p:sldId id="443" r:id="rId8"/>
    <p:sldId id="373" r:id="rId9"/>
    <p:sldId id="410" r:id="rId10"/>
    <p:sldId id="412" r:id="rId11"/>
    <p:sldId id="411" r:id="rId12"/>
    <p:sldId id="432" r:id="rId13"/>
    <p:sldId id="431" r:id="rId14"/>
    <p:sldId id="257" r:id="rId15"/>
    <p:sldId id="258" r:id="rId16"/>
    <p:sldId id="290" r:id="rId17"/>
    <p:sldId id="259" r:id="rId18"/>
    <p:sldId id="260" r:id="rId19"/>
    <p:sldId id="261" r:id="rId20"/>
    <p:sldId id="288" r:id="rId21"/>
    <p:sldId id="287" r:id="rId22"/>
    <p:sldId id="289" r:id="rId23"/>
    <p:sldId id="321" r:id="rId24"/>
    <p:sldId id="319" r:id="rId25"/>
    <p:sldId id="267" r:id="rId26"/>
    <p:sldId id="272" r:id="rId27"/>
    <p:sldId id="268" r:id="rId28"/>
    <p:sldId id="269" r:id="rId29"/>
    <p:sldId id="276" r:id="rId30"/>
    <p:sldId id="349" r:id="rId31"/>
    <p:sldId id="348" r:id="rId32"/>
    <p:sldId id="350" r:id="rId33"/>
    <p:sldId id="355" r:id="rId34"/>
    <p:sldId id="356" r:id="rId35"/>
    <p:sldId id="271" r:id="rId36"/>
    <p:sldId id="292" r:id="rId37"/>
    <p:sldId id="279" r:id="rId38"/>
    <p:sldId id="278" r:id="rId39"/>
    <p:sldId id="280" r:id="rId40"/>
    <p:sldId id="328" r:id="rId41"/>
    <p:sldId id="282" r:id="rId42"/>
    <p:sldId id="406" r:id="rId43"/>
    <p:sldId id="405" r:id="rId44"/>
    <p:sldId id="351" r:id="rId45"/>
    <p:sldId id="402" r:id="rId46"/>
    <p:sldId id="413" r:id="rId47"/>
    <p:sldId id="404" r:id="rId48"/>
    <p:sldId id="414" r:id="rId49"/>
    <p:sldId id="415" r:id="rId50"/>
    <p:sldId id="416" r:id="rId51"/>
    <p:sldId id="417" r:id="rId52"/>
    <p:sldId id="418" r:id="rId53"/>
    <p:sldId id="430" r:id="rId54"/>
    <p:sldId id="419" r:id="rId55"/>
    <p:sldId id="421" r:id="rId56"/>
    <p:sldId id="426" r:id="rId57"/>
    <p:sldId id="283" r:id="rId58"/>
    <p:sldId id="369" r:id="rId59"/>
    <p:sldId id="286" r:id="rId60"/>
    <p:sldId id="407" r:id="rId61"/>
    <p:sldId id="370" r:id="rId62"/>
    <p:sldId id="284" r:id="rId63"/>
    <p:sldId id="403" r:id="rId64"/>
    <p:sldId id="375" r:id="rId65"/>
    <p:sldId id="408" r:id="rId66"/>
    <p:sldId id="394" r:id="rId67"/>
    <p:sldId id="377"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808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5" autoAdjust="0"/>
    <p:restoredTop sz="88498" autoAdjust="0"/>
  </p:normalViewPr>
  <p:slideViewPr>
    <p:cSldViewPr snapToGrid="0">
      <p:cViewPr varScale="1">
        <p:scale>
          <a:sx n="101" d="100"/>
          <a:sy n="101" d="100"/>
        </p:scale>
        <p:origin x="294" y="72"/>
      </p:cViewPr>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 Type="http://schemas.openxmlformats.org/officeDocument/2006/relationships/slide" Target="slides/slide4.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G:\Steffen\2015.03.24.Detektortest%20clsm\auswertung2015.03.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Steffen\2015.03.24.Detektortest%20clsm\auswertung2015.03.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G:\Steffen\2015.03.24.Detektortest%20clsm\auswertung2015.03.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Histogram</a:t>
            </a:r>
            <a:r>
              <a:rPr lang="en-US" baseline="0"/>
              <a:t> HyDs vs PMTs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'single scans'!$B$3</c:f>
              <c:strCache>
                <c:ptCount val="1"/>
                <c:pt idx="0">
                  <c:v>HyD100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'single scans'!$A$4:$A$259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'single scans'!$B$4:$B$259</c:f>
              <c:numCache>
                <c:formatCode>General</c:formatCode>
                <c:ptCount val="2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1</c:v>
                </c:pt>
                <c:pt idx="65">
                  <c:v>0</c:v>
                </c:pt>
                <c:pt idx="66">
                  <c:v>0</c:v>
                </c:pt>
                <c:pt idx="67">
                  <c:v>0</c:v>
                </c:pt>
                <c:pt idx="68">
                  <c:v>0</c:v>
                </c:pt>
                <c:pt idx="69">
                  <c:v>0</c:v>
                </c:pt>
                <c:pt idx="70">
                  <c:v>0</c:v>
                </c:pt>
                <c:pt idx="71">
                  <c:v>2</c:v>
                </c:pt>
                <c:pt idx="72">
                  <c:v>0</c:v>
                </c:pt>
                <c:pt idx="73">
                  <c:v>0</c:v>
                </c:pt>
                <c:pt idx="74">
                  <c:v>11</c:v>
                </c:pt>
                <c:pt idx="75">
                  <c:v>0</c:v>
                </c:pt>
                <c:pt idx="76">
                  <c:v>0</c:v>
                </c:pt>
                <c:pt idx="77">
                  <c:v>16</c:v>
                </c:pt>
                <c:pt idx="78">
                  <c:v>0</c:v>
                </c:pt>
                <c:pt idx="79">
                  <c:v>0</c:v>
                </c:pt>
                <c:pt idx="80">
                  <c:v>20</c:v>
                </c:pt>
                <c:pt idx="81">
                  <c:v>0</c:v>
                </c:pt>
                <c:pt idx="82">
                  <c:v>0</c:v>
                </c:pt>
                <c:pt idx="83">
                  <c:v>0</c:v>
                </c:pt>
                <c:pt idx="84">
                  <c:v>43</c:v>
                </c:pt>
                <c:pt idx="85">
                  <c:v>0</c:v>
                </c:pt>
                <c:pt idx="86">
                  <c:v>0</c:v>
                </c:pt>
                <c:pt idx="87">
                  <c:v>78</c:v>
                </c:pt>
                <c:pt idx="88">
                  <c:v>0</c:v>
                </c:pt>
                <c:pt idx="89">
                  <c:v>0</c:v>
                </c:pt>
                <c:pt idx="90">
                  <c:v>111</c:v>
                </c:pt>
                <c:pt idx="91">
                  <c:v>0</c:v>
                </c:pt>
                <c:pt idx="92">
                  <c:v>0</c:v>
                </c:pt>
                <c:pt idx="93">
                  <c:v>163</c:v>
                </c:pt>
                <c:pt idx="94">
                  <c:v>0</c:v>
                </c:pt>
                <c:pt idx="95">
                  <c:v>0</c:v>
                </c:pt>
                <c:pt idx="96">
                  <c:v>256</c:v>
                </c:pt>
                <c:pt idx="97">
                  <c:v>0</c:v>
                </c:pt>
                <c:pt idx="98">
                  <c:v>0</c:v>
                </c:pt>
                <c:pt idx="99">
                  <c:v>1</c:v>
                </c:pt>
                <c:pt idx="100">
                  <c:v>385</c:v>
                </c:pt>
                <c:pt idx="101">
                  <c:v>0</c:v>
                </c:pt>
                <c:pt idx="102">
                  <c:v>0</c:v>
                </c:pt>
                <c:pt idx="103">
                  <c:v>530</c:v>
                </c:pt>
                <c:pt idx="104">
                  <c:v>0</c:v>
                </c:pt>
                <c:pt idx="105">
                  <c:v>1</c:v>
                </c:pt>
                <c:pt idx="106">
                  <c:v>739</c:v>
                </c:pt>
                <c:pt idx="107">
                  <c:v>0</c:v>
                </c:pt>
                <c:pt idx="108">
                  <c:v>1</c:v>
                </c:pt>
                <c:pt idx="109">
                  <c:v>958</c:v>
                </c:pt>
                <c:pt idx="110">
                  <c:v>0</c:v>
                </c:pt>
                <c:pt idx="111">
                  <c:v>0</c:v>
                </c:pt>
                <c:pt idx="112">
                  <c:v>3</c:v>
                </c:pt>
                <c:pt idx="113">
                  <c:v>1261</c:v>
                </c:pt>
                <c:pt idx="114">
                  <c:v>0</c:v>
                </c:pt>
                <c:pt idx="115">
                  <c:v>5</c:v>
                </c:pt>
                <c:pt idx="116">
                  <c:v>1565</c:v>
                </c:pt>
                <c:pt idx="117">
                  <c:v>0</c:v>
                </c:pt>
                <c:pt idx="118">
                  <c:v>5</c:v>
                </c:pt>
                <c:pt idx="119">
                  <c:v>1814</c:v>
                </c:pt>
                <c:pt idx="120">
                  <c:v>0</c:v>
                </c:pt>
                <c:pt idx="121">
                  <c:v>4</c:v>
                </c:pt>
                <c:pt idx="122">
                  <c:v>2177</c:v>
                </c:pt>
                <c:pt idx="123">
                  <c:v>0</c:v>
                </c:pt>
                <c:pt idx="124">
                  <c:v>8</c:v>
                </c:pt>
                <c:pt idx="125">
                  <c:v>0</c:v>
                </c:pt>
                <c:pt idx="126">
                  <c:v>2441</c:v>
                </c:pt>
                <c:pt idx="127">
                  <c:v>0</c:v>
                </c:pt>
                <c:pt idx="128">
                  <c:v>9</c:v>
                </c:pt>
                <c:pt idx="129">
                  <c:v>2799</c:v>
                </c:pt>
                <c:pt idx="130">
                  <c:v>0</c:v>
                </c:pt>
                <c:pt idx="131">
                  <c:v>12</c:v>
                </c:pt>
                <c:pt idx="132">
                  <c:v>3095</c:v>
                </c:pt>
                <c:pt idx="133">
                  <c:v>0</c:v>
                </c:pt>
                <c:pt idx="134">
                  <c:v>10</c:v>
                </c:pt>
                <c:pt idx="135">
                  <c:v>3296</c:v>
                </c:pt>
                <c:pt idx="136">
                  <c:v>0</c:v>
                </c:pt>
                <c:pt idx="137">
                  <c:v>14</c:v>
                </c:pt>
                <c:pt idx="138">
                  <c:v>3585</c:v>
                </c:pt>
                <c:pt idx="139">
                  <c:v>0</c:v>
                </c:pt>
                <c:pt idx="140">
                  <c:v>13</c:v>
                </c:pt>
                <c:pt idx="141">
                  <c:v>0</c:v>
                </c:pt>
                <c:pt idx="142">
                  <c:v>3598</c:v>
                </c:pt>
                <c:pt idx="143">
                  <c:v>0</c:v>
                </c:pt>
                <c:pt idx="144">
                  <c:v>17</c:v>
                </c:pt>
                <c:pt idx="145">
                  <c:v>3695</c:v>
                </c:pt>
                <c:pt idx="146">
                  <c:v>0</c:v>
                </c:pt>
                <c:pt idx="147">
                  <c:v>16</c:v>
                </c:pt>
                <c:pt idx="148">
                  <c:v>3710</c:v>
                </c:pt>
                <c:pt idx="149">
                  <c:v>0</c:v>
                </c:pt>
                <c:pt idx="150">
                  <c:v>10</c:v>
                </c:pt>
                <c:pt idx="151">
                  <c:v>3543</c:v>
                </c:pt>
                <c:pt idx="152">
                  <c:v>0</c:v>
                </c:pt>
                <c:pt idx="153">
                  <c:v>12</c:v>
                </c:pt>
                <c:pt idx="154">
                  <c:v>0</c:v>
                </c:pt>
                <c:pt idx="155">
                  <c:v>3396</c:v>
                </c:pt>
                <c:pt idx="156">
                  <c:v>20</c:v>
                </c:pt>
                <c:pt idx="157">
                  <c:v>0</c:v>
                </c:pt>
                <c:pt idx="158">
                  <c:v>3241</c:v>
                </c:pt>
                <c:pt idx="159">
                  <c:v>0</c:v>
                </c:pt>
                <c:pt idx="160">
                  <c:v>18</c:v>
                </c:pt>
                <c:pt idx="161">
                  <c:v>3015</c:v>
                </c:pt>
                <c:pt idx="162">
                  <c:v>0</c:v>
                </c:pt>
                <c:pt idx="163">
                  <c:v>12</c:v>
                </c:pt>
                <c:pt idx="164">
                  <c:v>2714</c:v>
                </c:pt>
                <c:pt idx="165">
                  <c:v>0</c:v>
                </c:pt>
                <c:pt idx="166">
                  <c:v>8</c:v>
                </c:pt>
                <c:pt idx="167">
                  <c:v>0</c:v>
                </c:pt>
                <c:pt idx="168">
                  <c:v>2332</c:v>
                </c:pt>
                <c:pt idx="169">
                  <c:v>10</c:v>
                </c:pt>
                <c:pt idx="170">
                  <c:v>0</c:v>
                </c:pt>
                <c:pt idx="171">
                  <c:v>2035</c:v>
                </c:pt>
                <c:pt idx="172">
                  <c:v>5</c:v>
                </c:pt>
                <c:pt idx="173">
                  <c:v>0</c:v>
                </c:pt>
                <c:pt idx="174">
                  <c:v>1742</c:v>
                </c:pt>
                <c:pt idx="175">
                  <c:v>0</c:v>
                </c:pt>
                <c:pt idx="176">
                  <c:v>8</c:v>
                </c:pt>
                <c:pt idx="177">
                  <c:v>1482</c:v>
                </c:pt>
                <c:pt idx="178">
                  <c:v>0</c:v>
                </c:pt>
                <c:pt idx="179">
                  <c:v>7</c:v>
                </c:pt>
                <c:pt idx="180">
                  <c:v>0</c:v>
                </c:pt>
                <c:pt idx="181">
                  <c:v>1132</c:v>
                </c:pt>
                <c:pt idx="182">
                  <c:v>4</c:v>
                </c:pt>
                <c:pt idx="183">
                  <c:v>0</c:v>
                </c:pt>
                <c:pt idx="184">
                  <c:v>1001</c:v>
                </c:pt>
                <c:pt idx="185">
                  <c:v>7</c:v>
                </c:pt>
                <c:pt idx="186">
                  <c:v>0</c:v>
                </c:pt>
                <c:pt idx="187">
                  <c:v>757</c:v>
                </c:pt>
                <c:pt idx="188">
                  <c:v>3</c:v>
                </c:pt>
                <c:pt idx="189">
                  <c:v>0</c:v>
                </c:pt>
                <c:pt idx="190">
                  <c:v>657</c:v>
                </c:pt>
                <c:pt idx="191">
                  <c:v>0</c:v>
                </c:pt>
                <c:pt idx="192">
                  <c:v>1</c:v>
                </c:pt>
                <c:pt idx="193">
                  <c:v>484</c:v>
                </c:pt>
                <c:pt idx="194">
                  <c:v>0</c:v>
                </c:pt>
                <c:pt idx="195">
                  <c:v>3</c:v>
                </c:pt>
                <c:pt idx="196">
                  <c:v>0</c:v>
                </c:pt>
                <c:pt idx="197">
                  <c:v>381</c:v>
                </c:pt>
                <c:pt idx="198">
                  <c:v>1</c:v>
                </c:pt>
                <c:pt idx="199">
                  <c:v>0</c:v>
                </c:pt>
                <c:pt idx="200">
                  <c:v>287</c:v>
                </c:pt>
                <c:pt idx="201">
                  <c:v>2</c:v>
                </c:pt>
                <c:pt idx="202">
                  <c:v>0</c:v>
                </c:pt>
                <c:pt idx="203">
                  <c:v>197</c:v>
                </c:pt>
                <c:pt idx="204">
                  <c:v>1</c:v>
                </c:pt>
                <c:pt idx="205">
                  <c:v>0</c:v>
                </c:pt>
                <c:pt idx="206">
                  <c:v>165</c:v>
                </c:pt>
                <c:pt idx="207">
                  <c:v>0</c:v>
                </c:pt>
                <c:pt idx="208">
                  <c:v>1</c:v>
                </c:pt>
                <c:pt idx="209">
                  <c:v>0</c:v>
                </c:pt>
                <c:pt idx="210">
                  <c:v>107</c:v>
                </c:pt>
                <c:pt idx="211">
                  <c:v>2</c:v>
                </c:pt>
                <c:pt idx="212">
                  <c:v>0</c:v>
                </c:pt>
                <c:pt idx="213">
                  <c:v>90</c:v>
                </c:pt>
                <c:pt idx="214">
                  <c:v>0</c:v>
                </c:pt>
                <c:pt idx="215">
                  <c:v>0</c:v>
                </c:pt>
                <c:pt idx="216">
                  <c:v>53</c:v>
                </c:pt>
                <c:pt idx="217">
                  <c:v>0</c:v>
                </c:pt>
                <c:pt idx="218">
                  <c:v>0</c:v>
                </c:pt>
                <c:pt idx="219">
                  <c:v>28</c:v>
                </c:pt>
                <c:pt idx="220">
                  <c:v>0</c:v>
                </c:pt>
                <c:pt idx="221">
                  <c:v>0</c:v>
                </c:pt>
                <c:pt idx="222">
                  <c:v>0</c:v>
                </c:pt>
                <c:pt idx="223">
                  <c:v>32</c:v>
                </c:pt>
                <c:pt idx="224">
                  <c:v>2</c:v>
                </c:pt>
                <c:pt idx="225">
                  <c:v>0</c:v>
                </c:pt>
                <c:pt idx="226">
                  <c:v>20</c:v>
                </c:pt>
                <c:pt idx="227">
                  <c:v>0</c:v>
                </c:pt>
                <c:pt idx="228">
                  <c:v>0</c:v>
                </c:pt>
                <c:pt idx="229">
                  <c:v>11</c:v>
                </c:pt>
                <c:pt idx="230">
                  <c:v>0</c:v>
                </c:pt>
                <c:pt idx="231">
                  <c:v>0</c:v>
                </c:pt>
                <c:pt idx="232">
                  <c:v>10</c:v>
                </c:pt>
                <c:pt idx="233">
                  <c:v>0</c:v>
                </c:pt>
                <c:pt idx="234">
                  <c:v>0</c:v>
                </c:pt>
                <c:pt idx="235">
                  <c:v>8</c:v>
                </c:pt>
                <c:pt idx="236">
                  <c:v>0</c:v>
                </c:pt>
                <c:pt idx="237">
                  <c:v>0</c:v>
                </c:pt>
                <c:pt idx="238">
                  <c:v>0</c:v>
                </c:pt>
                <c:pt idx="239">
                  <c:v>4</c:v>
                </c:pt>
                <c:pt idx="240">
                  <c:v>0</c:v>
                </c:pt>
                <c:pt idx="241">
                  <c:v>0</c:v>
                </c:pt>
                <c:pt idx="242">
                  <c:v>3</c:v>
                </c:pt>
                <c:pt idx="243">
                  <c:v>0</c:v>
                </c:pt>
                <c:pt idx="244">
                  <c:v>0</c:v>
                </c:pt>
                <c:pt idx="245">
                  <c:v>0</c:v>
                </c:pt>
                <c:pt idx="246">
                  <c:v>0</c:v>
                </c:pt>
                <c:pt idx="247">
                  <c:v>0</c:v>
                </c:pt>
                <c:pt idx="248">
                  <c:v>2</c:v>
                </c:pt>
                <c:pt idx="249">
                  <c:v>0</c:v>
                </c:pt>
                <c:pt idx="250">
                  <c:v>0</c:v>
                </c:pt>
                <c:pt idx="251">
                  <c:v>0</c:v>
                </c:pt>
                <c:pt idx="252">
                  <c:v>0</c:v>
                </c:pt>
                <c:pt idx="253">
                  <c:v>0</c:v>
                </c:pt>
                <c:pt idx="254">
                  <c:v>0</c:v>
                </c:pt>
                <c:pt idx="255">
                  <c:v>1</c:v>
                </c:pt>
              </c:numCache>
            </c:numRef>
          </c:yVal>
          <c:smooth val="0"/>
        </c:ser>
        <c:dLbls>
          <c:showLegendKey val="0"/>
          <c:showVal val="0"/>
          <c:showCatName val="0"/>
          <c:showSerName val="0"/>
          <c:showPercent val="0"/>
          <c:showBubbleSize val="0"/>
        </c:dLbls>
        <c:axId val="410240592"/>
        <c:axId val="410241768"/>
      </c:scatterChart>
      <c:valAx>
        <c:axId val="410240592"/>
        <c:scaling>
          <c:orientation val="minMax"/>
          <c:max val="2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41768"/>
        <c:crosses val="autoZero"/>
        <c:crossBetween val="midCat"/>
      </c:valAx>
      <c:valAx>
        <c:axId val="410241768"/>
        <c:scaling>
          <c:orientation val="minMax"/>
          <c:max val="4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4059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Histogram</a:t>
            </a:r>
            <a:r>
              <a:rPr lang="en-US" baseline="0" dirty="0"/>
              <a:t> </a:t>
            </a:r>
            <a:r>
              <a:rPr lang="en-US" baseline="0" dirty="0" err="1" smtClean="0"/>
              <a:t>HyD</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1"/>
          <c:tx>
            <c:strRef>
              <c:f>'single scans'!$B$3</c:f>
              <c:strCache>
                <c:ptCount val="1"/>
                <c:pt idx="0">
                  <c:v>HyD100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'single scans'!$A$4:$A$259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'single scans'!$B$4:$B$259</c:f>
              <c:numCache>
                <c:formatCode>General</c:formatCode>
                <c:ptCount val="2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1</c:v>
                </c:pt>
                <c:pt idx="65">
                  <c:v>0</c:v>
                </c:pt>
                <c:pt idx="66">
                  <c:v>0</c:v>
                </c:pt>
                <c:pt idx="67">
                  <c:v>0</c:v>
                </c:pt>
                <c:pt idx="68">
                  <c:v>0</c:v>
                </c:pt>
                <c:pt idx="69">
                  <c:v>0</c:v>
                </c:pt>
                <c:pt idx="70">
                  <c:v>0</c:v>
                </c:pt>
                <c:pt idx="71">
                  <c:v>2</c:v>
                </c:pt>
                <c:pt idx="72">
                  <c:v>0</c:v>
                </c:pt>
                <c:pt idx="73">
                  <c:v>0</c:v>
                </c:pt>
                <c:pt idx="74">
                  <c:v>11</c:v>
                </c:pt>
                <c:pt idx="75">
                  <c:v>0</c:v>
                </c:pt>
                <c:pt idx="76">
                  <c:v>0</c:v>
                </c:pt>
                <c:pt idx="77">
                  <c:v>16</c:v>
                </c:pt>
                <c:pt idx="78">
                  <c:v>0</c:v>
                </c:pt>
                <c:pt idx="79">
                  <c:v>0</c:v>
                </c:pt>
                <c:pt idx="80">
                  <c:v>20</c:v>
                </c:pt>
                <c:pt idx="81">
                  <c:v>0</c:v>
                </c:pt>
                <c:pt idx="82">
                  <c:v>0</c:v>
                </c:pt>
                <c:pt idx="83">
                  <c:v>0</c:v>
                </c:pt>
                <c:pt idx="84">
                  <c:v>43</c:v>
                </c:pt>
                <c:pt idx="85">
                  <c:v>0</c:v>
                </c:pt>
                <c:pt idx="86">
                  <c:v>0</c:v>
                </c:pt>
                <c:pt idx="87">
                  <c:v>78</c:v>
                </c:pt>
                <c:pt idx="88">
                  <c:v>0</c:v>
                </c:pt>
                <c:pt idx="89">
                  <c:v>0</c:v>
                </c:pt>
                <c:pt idx="90">
                  <c:v>111</c:v>
                </c:pt>
                <c:pt idx="91">
                  <c:v>0</c:v>
                </c:pt>
                <c:pt idx="92">
                  <c:v>0</c:v>
                </c:pt>
                <c:pt idx="93">
                  <c:v>163</c:v>
                </c:pt>
                <c:pt idx="94">
                  <c:v>0</c:v>
                </c:pt>
                <c:pt idx="95">
                  <c:v>0</c:v>
                </c:pt>
                <c:pt idx="96">
                  <c:v>256</c:v>
                </c:pt>
                <c:pt idx="97">
                  <c:v>0</c:v>
                </c:pt>
                <c:pt idx="98">
                  <c:v>0</c:v>
                </c:pt>
                <c:pt idx="99">
                  <c:v>1</c:v>
                </c:pt>
                <c:pt idx="100">
                  <c:v>385</c:v>
                </c:pt>
                <c:pt idx="101">
                  <c:v>0</c:v>
                </c:pt>
                <c:pt idx="102">
                  <c:v>0</c:v>
                </c:pt>
                <c:pt idx="103">
                  <c:v>530</c:v>
                </c:pt>
                <c:pt idx="104">
                  <c:v>0</c:v>
                </c:pt>
                <c:pt idx="105">
                  <c:v>1</c:v>
                </c:pt>
                <c:pt idx="106">
                  <c:v>739</c:v>
                </c:pt>
                <c:pt idx="107">
                  <c:v>0</c:v>
                </c:pt>
                <c:pt idx="108">
                  <c:v>1</c:v>
                </c:pt>
                <c:pt idx="109">
                  <c:v>958</c:v>
                </c:pt>
                <c:pt idx="110">
                  <c:v>0</c:v>
                </c:pt>
                <c:pt idx="111">
                  <c:v>0</c:v>
                </c:pt>
                <c:pt idx="112">
                  <c:v>3</c:v>
                </c:pt>
                <c:pt idx="113">
                  <c:v>1261</c:v>
                </c:pt>
                <c:pt idx="114">
                  <c:v>0</c:v>
                </c:pt>
                <c:pt idx="115">
                  <c:v>5</c:v>
                </c:pt>
                <c:pt idx="116">
                  <c:v>1565</c:v>
                </c:pt>
                <c:pt idx="117">
                  <c:v>0</c:v>
                </c:pt>
                <c:pt idx="118">
                  <c:v>5</c:v>
                </c:pt>
                <c:pt idx="119">
                  <c:v>1814</c:v>
                </c:pt>
                <c:pt idx="120">
                  <c:v>0</c:v>
                </c:pt>
                <c:pt idx="121">
                  <c:v>4</c:v>
                </c:pt>
                <c:pt idx="122">
                  <c:v>2177</c:v>
                </c:pt>
                <c:pt idx="123">
                  <c:v>0</c:v>
                </c:pt>
                <c:pt idx="124">
                  <c:v>8</c:v>
                </c:pt>
                <c:pt idx="125">
                  <c:v>0</c:v>
                </c:pt>
                <c:pt idx="126">
                  <c:v>2441</c:v>
                </c:pt>
                <c:pt idx="127">
                  <c:v>0</c:v>
                </c:pt>
                <c:pt idx="128">
                  <c:v>9</c:v>
                </c:pt>
                <c:pt idx="129">
                  <c:v>2799</c:v>
                </c:pt>
                <c:pt idx="130">
                  <c:v>0</c:v>
                </c:pt>
                <c:pt idx="131">
                  <c:v>12</c:v>
                </c:pt>
                <c:pt idx="132">
                  <c:v>3095</c:v>
                </c:pt>
                <c:pt idx="133">
                  <c:v>0</c:v>
                </c:pt>
                <c:pt idx="134">
                  <c:v>10</c:v>
                </c:pt>
                <c:pt idx="135">
                  <c:v>3296</c:v>
                </c:pt>
                <c:pt idx="136">
                  <c:v>0</c:v>
                </c:pt>
                <c:pt idx="137">
                  <c:v>14</c:v>
                </c:pt>
                <c:pt idx="138">
                  <c:v>3585</c:v>
                </c:pt>
                <c:pt idx="139">
                  <c:v>0</c:v>
                </c:pt>
                <c:pt idx="140">
                  <c:v>13</c:v>
                </c:pt>
                <c:pt idx="141">
                  <c:v>0</c:v>
                </c:pt>
                <c:pt idx="142">
                  <c:v>3598</c:v>
                </c:pt>
                <c:pt idx="143">
                  <c:v>0</c:v>
                </c:pt>
                <c:pt idx="144">
                  <c:v>17</c:v>
                </c:pt>
                <c:pt idx="145">
                  <c:v>3695</c:v>
                </c:pt>
                <c:pt idx="146">
                  <c:v>0</c:v>
                </c:pt>
                <c:pt idx="147">
                  <c:v>16</c:v>
                </c:pt>
                <c:pt idx="148">
                  <c:v>3710</c:v>
                </c:pt>
                <c:pt idx="149">
                  <c:v>0</c:v>
                </c:pt>
                <c:pt idx="150">
                  <c:v>10</c:v>
                </c:pt>
                <c:pt idx="151">
                  <c:v>3543</c:v>
                </c:pt>
                <c:pt idx="152">
                  <c:v>0</c:v>
                </c:pt>
                <c:pt idx="153">
                  <c:v>12</c:v>
                </c:pt>
                <c:pt idx="154">
                  <c:v>0</c:v>
                </c:pt>
                <c:pt idx="155">
                  <c:v>3396</c:v>
                </c:pt>
                <c:pt idx="156">
                  <c:v>20</c:v>
                </c:pt>
                <c:pt idx="157">
                  <c:v>0</c:v>
                </c:pt>
                <c:pt idx="158">
                  <c:v>3241</c:v>
                </c:pt>
                <c:pt idx="159">
                  <c:v>0</c:v>
                </c:pt>
                <c:pt idx="160">
                  <c:v>18</c:v>
                </c:pt>
                <c:pt idx="161">
                  <c:v>3015</c:v>
                </c:pt>
                <c:pt idx="162">
                  <c:v>0</c:v>
                </c:pt>
                <c:pt idx="163">
                  <c:v>12</c:v>
                </c:pt>
                <c:pt idx="164">
                  <c:v>2714</c:v>
                </c:pt>
                <c:pt idx="165">
                  <c:v>0</c:v>
                </c:pt>
                <c:pt idx="166">
                  <c:v>8</c:v>
                </c:pt>
                <c:pt idx="167">
                  <c:v>0</c:v>
                </c:pt>
                <c:pt idx="168">
                  <c:v>2332</c:v>
                </c:pt>
                <c:pt idx="169">
                  <c:v>10</c:v>
                </c:pt>
                <c:pt idx="170">
                  <c:v>0</c:v>
                </c:pt>
                <c:pt idx="171">
                  <c:v>2035</c:v>
                </c:pt>
                <c:pt idx="172">
                  <c:v>5</c:v>
                </c:pt>
                <c:pt idx="173">
                  <c:v>0</c:v>
                </c:pt>
                <c:pt idx="174">
                  <c:v>1742</c:v>
                </c:pt>
                <c:pt idx="175">
                  <c:v>0</c:v>
                </c:pt>
                <c:pt idx="176">
                  <c:v>8</c:v>
                </c:pt>
                <c:pt idx="177">
                  <c:v>1482</c:v>
                </c:pt>
                <c:pt idx="178">
                  <c:v>0</c:v>
                </c:pt>
                <c:pt idx="179">
                  <c:v>7</c:v>
                </c:pt>
                <c:pt idx="180">
                  <c:v>0</c:v>
                </c:pt>
                <c:pt idx="181">
                  <c:v>1132</c:v>
                </c:pt>
                <c:pt idx="182">
                  <c:v>4</c:v>
                </c:pt>
                <c:pt idx="183">
                  <c:v>0</c:v>
                </c:pt>
                <c:pt idx="184">
                  <c:v>1001</c:v>
                </c:pt>
                <c:pt idx="185">
                  <c:v>7</c:v>
                </c:pt>
                <c:pt idx="186">
                  <c:v>0</c:v>
                </c:pt>
                <c:pt idx="187">
                  <c:v>757</c:v>
                </c:pt>
                <c:pt idx="188">
                  <c:v>3</c:v>
                </c:pt>
                <c:pt idx="189">
                  <c:v>0</c:v>
                </c:pt>
                <c:pt idx="190">
                  <c:v>657</c:v>
                </c:pt>
                <c:pt idx="191">
                  <c:v>0</c:v>
                </c:pt>
                <c:pt idx="192">
                  <c:v>1</c:v>
                </c:pt>
                <c:pt idx="193">
                  <c:v>484</c:v>
                </c:pt>
                <c:pt idx="194">
                  <c:v>0</c:v>
                </c:pt>
                <c:pt idx="195">
                  <c:v>3</c:v>
                </c:pt>
                <c:pt idx="196">
                  <c:v>0</c:v>
                </c:pt>
                <c:pt idx="197">
                  <c:v>381</c:v>
                </c:pt>
                <c:pt idx="198">
                  <c:v>1</c:v>
                </c:pt>
                <c:pt idx="199">
                  <c:v>0</c:v>
                </c:pt>
                <c:pt idx="200">
                  <c:v>287</c:v>
                </c:pt>
                <c:pt idx="201">
                  <c:v>2</c:v>
                </c:pt>
                <c:pt idx="202">
                  <c:v>0</c:v>
                </c:pt>
                <c:pt idx="203">
                  <c:v>197</c:v>
                </c:pt>
                <c:pt idx="204">
                  <c:v>1</c:v>
                </c:pt>
                <c:pt idx="205">
                  <c:v>0</c:v>
                </c:pt>
                <c:pt idx="206">
                  <c:v>165</c:v>
                </c:pt>
                <c:pt idx="207">
                  <c:v>0</c:v>
                </c:pt>
                <c:pt idx="208">
                  <c:v>1</c:v>
                </c:pt>
                <c:pt idx="209">
                  <c:v>0</c:v>
                </c:pt>
                <c:pt idx="210">
                  <c:v>107</c:v>
                </c:pt>
                <c:pt idx="211">
                  <c:v>2</c:v>
                </c:pt>
                <c:pt idx="212">
                  <c:v>0</c:v>
                </c:pt>
                <c:pt idx="213">
                  <c:v>90</c:v>
                </c:pt>
                <c:pt idx="214">
                  <c:v>0</c:v>
                </c:pt>
                <c:pt idx="215">
                  <c:v>0</c:v>
                </c:pt>
                <c:pt idx="216">
                  <c:v>53</c:v>
                </c:pt>
                <c:pt idx="217">
                  <c:v>0</c:v>
                </c:pt>
                <c:pt idx="218">
                  <c:v>0</c:v>
                </c:pt>
                <c:pt idx="219">
                  <c:v>28</c:v>
                </c:pt>
                <c:pt idx="220">
                  <c:v>0</c:v>
                </c:pt>
                <c:pt idx="221">
                  <c:v>0</c:v>
                </c:pt>
                <c:pt idx="222">
                  <c:v>0</c:v>
                </c:pt>
                <c:pt idx="223">
                  <c:v>32</c:v>
                </c:pt>
                <c:pt idx="224">
                  <c:v>2</c:v>
                </c:pt>
                <c:pt idx="225">
                  <c:v>0</c:v>
                </c:pt>
                <c:pt idx="226">
                  <c:v>20</c:v>
                </c:pt>
                <c:pt idx="227">
                  <c:v>0</c:v>
                </c:pt>
                <c:pt idx="228">
                  <c:v>0</c:v>
                </c:pt>
                <c:pt idx="229">
                  <c:v>11</c:v>
                </c:pt>
                <c:pt idx="230">
                  <c:v>0</c:v>
                </c:pt>
                <c:pt idx="231">
                  <c:v>0</c:v>
                </c:pt>
                <c:pt idx="232">
                  <c:v>10</c:v>
                </c:pt>
                <c:pt idx="233">
                  <c:v>0</c:v>
                </c:pt>
                <c:pt idx="234">
                  <c:v>0</c:v>
                </c:pt>
                <c:pt idx="235">
                  <c:v>8</c:v>
                </c:pt>
                <c:pt idx="236">
                  <c:v>0</c:v>
                </c:pt>
                <c:pt idx="237">
                  <c:v>0</c:v>
                </c:pt>
                <c:pt idx="238">
                  <c:v>0</c:v>
                </c:pt>
                <c:pt idx="239">
                  <c:v>4</c:v>
                </c:pt>
                <c:pt idx="240">
                  <c:v>0</c:v>
                </c:pt>
                <c:pt idx="241">
                  <c:v>0</c:v>
                </c:pt>
                <c:pt idx="242">
                  <c:v>3</c:v>
                </c:pt>
                <c:pt idx="243">
                  <c:v>0</c:v>
                </c:pt>
                <c:pt idx="244">
                  <c:v>0</c:v>
                </c:pt>
                <c:pt idx="245">
                  <c:v>0</c:v>
                </c:pt>
                <c:pt idx="246">
                  <c:v>0</c:v>
                </c:pt>
                <c:pt idx="247">
                  <c:v>0</c:v>
                </c:pt>
                <c:pt idx="248">
                  <c:v>2</c:v>
                </c:pt>
                <c:pt idx="249">
                  <c:v>0</c:v>
                </c:pt>
                <c:pt idx="250">
                  <c:v>0</c:v>
                </c:pt>
                <c:pt idx="251">
                  <c:v>0</c:v>
                </c:pt>
                <c:pt idx="252">
                  <c:v>0</c:v>
                </c:pt>
                <c:pt idx="253">
                  <c:v>0</c:v>
                </c:pt>
                <c:pt idx="254">
                  <c:v>0</c:v>
                </c:pt>
                <c:pt idx="255">
                  <c:v>1</c:v>
                </c:pt>
              </c:numCache>
            </c:numRef>
          </c:yVal>
          <c:smooth val="0"/>
        </c:ser>
        <c:dLbls>
          <c:showLegendKey val="0"/>
          <c:showVal val="0"/>
          <c:showCatName val="0"/>
          <c:showSerName val="0"/>
          <c:showPercent val="0"/>
          <c:showBubbleSize val="0"/>
        </c:dLbls>
        <c:axId val="410241376"/>
        <c:axId val="410246864"/>
      </c:scatterChart>
      <c:scatterChart>
        <c:scatterStyle val="lineMarker"/>
        <c:varyColors val="0"/>
        <c:ser>
          <c:idx val="3"/>
          <c:order val="0"/>
          <c:tx>
            <c:strRef>
              <c:f>'single scans'!$E$3</c:f>
              <c:strCache>
                <c:ptCount val="1"/>
                <c:pt idx="0">
                  <c:v>HyDstack</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'single scans'!$A$4:$A$259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'single scans'!$E$4:$E$259</c:f>
              <c:numCache>
                <c:formatCode>General</c:formatCode>
                <c:ptCount val="256"/>
                <c:pt idx="0">
                  <c:v>326</c:v>
                </c:pt>
                <c:pt idx="1">
                  <c:v>0</c:v>
                </c:pt>
                <c:pt idx="2">
                  <c:v>0</c:v>
                </c:pt>
                <c:pt idx="3">
                  <c:v>2223</c:v>
                </c:pt>
                <c:pt idx="4">
                  <c:v>0</c:v>
                </c:pt>
                <c:pt idx="5">
                  <c:v>0</c:v>
                </c:pt>
                <c:pt idx="6">
                  <c:v>7121</c:v>
                </c:pt>
                <c:pt idx="7">
                  <c:v>0</c:v>
                </c:pt>
                <c:pt idx="8">
                  <c:v>0</c:v>
                </c:pt>
                <c:pt idx="9">
                  <c:v>16464</c:v>
                </c:pt>
                <c:pt idx="10">
                  <c:v>0</c:v>
                </c:pt>
                <c:pt idx="11">
                  <c:v>0</c:v>
                </c:pt>
                <c:pt idx="12">
                  <c:v>28770</c:v>
                </c:pt>
                <c:pt idx="13">
                  <c:v>0</c:v>
                </c:pt>
                <c:pt idx="14">
                  <c:v>0</c:v>
                </c:pt>
                <c:pt idx="15">
                  <c:v>0</c:v>
                </c:pt>
                <c:pt idx="16">
                  <c:v>41153</c:v>
                </c:pt>
                <c:pt idx="17">
                  <c:v>0</c:v>
                </c:pt>
                <c:pt idx="18">
                  <c:v>0</c:v>
                </c:pt>
                <c:pt idx="19">
                  <c:v>50952</c:v>
                </c:pt>
                <c:pt idx="20">
                  <c:v>0</c:v>
                </c:pt>
                <c:pt idx="21">
                  <c:v>0</c:v>
                </c:pt>
                <c:pt idx="22">
                  <c:v>56368</c:v>
                </c:pt>
                <c:pt idx="23">
                  <c:v>0</c:v>
                </c:pt>
                <c:pt idx="24">
                  <c:v>0</c:v>
                </c:pt>
                <c:pt idx="25">
                  <c:v>57862</c:v>
                </c:pt>
                <c:pt idx="26">
                  <c:v>0</c:v>
                </c:pt>
                <c:pt idx="27">
                  <c:v>0</c:v>
                </c:pt>
                <c:pt idx="28">
                  <c:v>237</c:v>
                </c:pt>
                <c:pt idx="29">
                  <c:v>55471</c:v>
                </c:pt>
                <c:pt idx="30">
                  <c:v>0</c:v>
                </c:pt>
                <c:pt idx="31">
                  <c:v>0</c:v>
                </c:pt>
                <c:pt idx="32">
                  <c:v>51229</c:v>
                </c:pt>
                <c:pt idx="33">
                  <c:v>0</c:v>
                </c:pt>
                <c:pt idx="34">
                  <c:v>0</c:v>
                </c:pt>
                <c:pt idx="35">
                  <c:v>46413</c:v>
                </c:pt>
                <c:pt idx="36">
                  <c:v>0</c:v>
                </c:pt>
                <c:pt idx="37">
                  <c:v>0</c:v>
                </c:pt>
                <c:pt idx="38">
                  <c:v>41367</c:v>
                </c:pt>
                <c:pt idx="39">
                  <c:v>0</c:v>
                </c:pt>
                <c:pt idx="40">
                  <c:v>0</c:v>
                </c:pt>
                <c:pt idx="41">
                  <c:v>121</c:v>
                </c:pt>
                <c:pt idx="42">
                  <c:v>36739</c:v>
                </c:pt>
                <c:pt idx="43">
                  <c:v>0</c:v>
                </c:pt>
                <c:pt idx="44">
                  <c:v>146</c:v>
                </c:pt>
                <c:pt idx="45">
                  <c:v>33209</c:v>
                </c:pt>
                <c:pt idx="46">
                  <c:v>0</c:v>
                </c:pt>
                <c:pt idx="47">
                  <c:v>0</c:v>
                </c:pt>
                <c:pt idx="48">
                  <c:v>29907</c:v>
                </c:pt>
                <c:pt idx="49">
                  <c:v>0</c:v>
                </c:pt>
                <c:pt idx="50">
                  <c:v>0</c:v>
                </c:pt>
                <c:pt idx="51">
                  <c:v>26986</c:v>
                </c:pt>
                <c:pt idx="52">
                  <c:v>0</c:v>
                </c:pt>
                <c:pt idx="53">
                  <c:v>0</c:v>
                </c:pt>
                <c:pt idx="54">
                  <c:v>24305</c:v>
                </c:pt>
                <c:pt idx="55">
                  <c:v>0</c:v>
                </c:pt>
                <c:pt idx="56">
                  <c:v>0</c:v>
                </c:pt>
                <c:pt idx="57">
                  <c:v>100</c:v>
                </c:pt>
                <c:pt idx="58">
                  <c:v>22118</c:v>
                </c:pt>
                <c:pt idx="59">
                  <c:v>0</c:v>
                </c:pt>
                <c:pt idx="60">
                  <c:v>75</c:v>
                </c:pt>
                <c:pt idx="61">
                  <c:v>20617</c:v>
                </c:pt>
                <c:pt idx="62">
                  <c:v>0</c:v>
                </c:pt>
                <c:pt idx="63">
                  <c:v>0</c:v>
                </c:pt>
                <c:pt idx="64">
                  <c:v>18530</c:v>
                </c:pt>
                <c:pt idx="65">
                  <c:v>0</c:v>
                </c:pt>
                <c:pt idx="66">
                  <c:v>0</c:v>
                </c:pt>
                <c:pt idx="67">
                  <c:v>17141</c:v>
                </c:pt>
                <c:pt idx="68">
                  <c:v>0</c:v>
                </c:pt>
                <c:pt idx="69">
                  <c:v>0</c:v>
                </c:pt>
                <c:pt idx="70">
                  <c:v>56</c:v>
                </c:pt>
                <c:pt idx="71">
                  <c:v>15962</c:v>
                </c:pt>
                <c:pt idx="72">
                  <c:v>0</c:v>
                </c:pt>
                <c:pt idx="73">
                  <c:v>54</c:v>
                </c:pt>
                <c:pt idx="74">
                  <c:v>14805</c:v>
                </c:pt>
                <c:pt idx="75">
                  <c:v>0</c:v>
                </c:pt>
                <c:pt idx="76">
                  <c:v>49</c:v>
                </c:pt>
                <c:pt idx="77">
                  <c:v>13732</c:v>
                </c:pt>
                <c:pt idx="78">
                  <c:v>0</c:v>
                </c:pt>
                <c:pt idx="79">
                  <c:v>0</c:v>
                </c:pt>
                <c:pt idx="80">
                  <c:v>13022</c:v>
                </c:pt>
                <c:pt idx="81">
                  <c:v>0</c:v>
                </c:pt>
                <c:pt idx="82">
                  <c:v>0</c:v>
                </c:pt>
                <c:pt idx="83">
                  <c:v>51</c:v>
                </c:pt>
                <c:pt idx="84">
                  <c:v>12187</c:v>
                </c:pt>
                <c:pt idx="85">
                  <c:v>0</c:v>
                </c:pt>
                <c:pt idx="86">
                  <c:v>39</c:v>
                </c:pt>
                <c:pt idx="87">
                  <c:v>11434</c:v>
                </c:pt>
                <c:pt idx="88">
                  <c:v>0</c:v>
                </c:pt>
                <c:pt idx="89">
                  <c:v>32</c:v>
                </c:pt>
                <c:pt idx="90">
                  <c:v>10600</c:v>
                </c:pt>
                <c:pt idx="91">
                  <c:v>0</c:v>
                </c:pt>
                <c:pt idx="92">
                  <c:v>43</c:v>
                </c:pt>
                <c:pt idx="93">
                  <c:v>9921</c:v>
                </c:pt>
                <c:pt idx="94">
                  <c:v>0</c:v>
                </c:pt>
                <c:pt idx="95">
                  <c:v>0</c:v>
                </c:pt>
                <c:pt idx="96">
                  <c:v>9394</c:v>
                </c:pt>
                <c:pt idx="97">
                  <c:v>0</c:v>
                </c:pt>
                <c:pt idx="98">
                  <c:v>0</c:v>
                </c:pt>
                <c:pt idx="99">
                  <c:v>30</c:v>
                </c:pt>
                <c:pt idx="100">
                  <c:v>8676</c:v>
                </c:pt>
                <c:pt idx="101">
                  <c:v>0</c:v>
                </c:pt>
                <c:pt idx="102">
                  <c:v>40</c:v>
                </c:pt>
                <c:pt idx="103">
                  <c:v>7876</c:v>
                </c:pt>
                <c:pt idx="104">
                  <c:v>0</c:v>
                </c:pt>
                <c:pt idx="105">
                  <c:v>25</c:v>
                </c:pt>
                <c:pt idx="106">
                  <c:v>7408</c:v>
                </c:pt>
                <c:pt idx="107">
                  <c:v>0</c:v>
                </c:pt>
                <c:pt idx="108">
                  <c:v>26</c:v>
                </c:pt>
                <c:pt idx="109">
                  <c:v>6989</c:v>
                </c:pt>
                <c:pt idx="110">
                  <c:v>0</c:v>
                </c:pt>
                <c:pt idx="111">
                  <c:v>0</c:v>
                </c:pt>
                <c:pt idx="112">
                  <c:v>35</c:v>
                </c:pt>
                <c:pt idx="113">
                  <c:v>6378</c:v>
                </c:pt>
                <c:pt idx="114">
                  <c:v>0</c:v>
                </c:pt>
                <c:pt idx="115">
                  <c:v>25</c:v>
                </c:pt>
                <c:pt idx="116">
                  <c:v>5858</c:v>
                </c:pt>
                <c:pt idx="117">
                  <c:v>0</c:v>
                </c:pt>
                <c:pt idx="118">
                  <c:v>17</c:v>
                </c:pt>
                <c:pt idx="119">
                  <c:v>5409</c:v>
                </c:pt>
                <c:pt idx="120">
                  <c:v>0</c:v>
                </c:pt>
                <c:pt idx="121">
                  <c:v>25</c:v>
                </c:pt>
                <c:pt idx="122">
                  <c:v>5019</c:v>
                </c:pt>
                <c:pt idx="123">
                  <c:v>0</c:v>
                </c:pt>
                <c:pt idx="124">
                  <c:v>17</c:v>
                </c:pt>
                <c:pt idx="125">
                  <c:v>0</c:v>
                </c:pt>
                <c:pt idx="126">
                  <c:v>4601</c:v>
                </c:pt>
                <c:pt idx="127">
                  <c:v>0</c:v>
                </c:pt>
                <c:pt idx="128">
                  <c:v>23</c:v>
                </c:pt>
                <c:pt idx="129">
                  <c:v>4362</c:v>
                </c:pt>
                <c:pt idx="130">
                  <c:v>0</c:v>
                </c:pt>
                <c:pt idx="131">
                  <c:v>15</c:v>
                </c:pt>
                <c:pt idx="132">
                  <c:v>3887</c:v>
                </c:pt>
                <c:pt idx="133">
                  <c:v>0</c:v>
                </c:pt>
                <c:pt idx="134">
                  <c:v>17</c:v>
                </c:pt>
                <c:pt idx="135">
                  <c:v>3766</c:v>
                </c:pt>
                <c:pt idx="136">
                  <c:v>0</c:v>
                </c:pt>
                <c:pt idx="137">
                  <c:v>9</c:v>
                </c:pt>
                <c:pt idx="138">
                  <c:v>3370</c:v>
                </c:pt>
                <c:pt idx="139">
                  <c:v>0</c:v>
                </c:pt>
                <c:pt idx="140">
                  <c:v>16</c:v>
                </c:pt>
                <c:pt idx="141">
                  <c:v>0</c:v>
                </c:pt>
                <c:pt idx="142">
                  <c:v>3268</c:v>
                </c:pt>
                <c:pt idx="143">
                  <c:v>0</c:v>
                </c:pt>
                <c:pt idx="144">
                  <c:v>20</c:v>
                </c:pt>
                <c:pt idx="145">
                  <c:v>3006</c:v>
                </c:pt>
                <c:pt idx="146">
                  <c:v>0</c:v>
                </c:pt>
                <c:pt idx="147">
                  <c:v>11</c:v>
                </c:pt>
                <c:pt idx="148">
                  <c:v>2880</c:v>
                </c:pt>
                <c:pt idx="149">
                  <c:v>0</c:v>
                </c:pt>
                <c:pt idx="150">
                  <c:v>10</c:v>
                </c:pt>
                <c:pt idx="151">
                  <c:v>2631</c:v>
                </c:pt>
                <c:pt idx="152">
                  <c:v>0</c:v>
                </c:pt>
                <c:pt idx="153">
                  <c:v>13</c:v>
                </c:pt>
                <c:pt idx="154">
                  <c:v>0</c:v>
                </c:pt>
                <c:pt idx="155">
                  <c:v>2542</c:v>
                </c:pt>
                <c:pt idx="156">
                  <c:v>7</c:v>
                </c:pt>
                <c:pt idx="157">
                  <c:v>0</c:v>
                </c:pt>
                <c:pt idx="158">
                  <c:v>2312</c:v>
                </c:pt>
                <c:pt idx="159">
                  <c:v>0</c:v>
                </c:pt>
                <c:pt idx="160">
                  <c:v>6</c:v>
                </c:pt>
                <c:pt idx="161">
                  <c:v>2129</c:v>
                </c:pt>
                <c:pt idx="162">
                  <c:v>0</c:v>
                </c:pt>
                <c:pt idx="163">
                  <c:v>2</c:v>
                </c:pt>
                <c:pt idx="164">
                  <c:v>1983</c:v>
                </c:pt>
                <c:pt idx="165">
                  <c:v>0</c:v>
                </c:pt>
                <c:pt idx="166">
                  <c:v>10</c:v>
                </c:pt>
                <c:pt idx="167">
                  <c:v>0</c:v>
                </c:pt>
                <c:pt idx="168">
                  <c:v>1906</c:v>
                </c:pt>
                <c:pt idx="169">
                  <c:v>7</c:v>
                </c:pt>
                <c:pt idx="170">
                  <c:v>0</c:v>
                </c:pt>
                <c:pt idx="171">
                  <c:v>1579</c:v>
                </c:pt>
                <c:pt idx="172">
                  <c:v>8</c:v>
                </c:pt>
                <c:pt idx="173">
                  <c:v>0</c:v>
                </c:pt>
                <c:pt idx="174">
                  <c:v>1581</c:v>
                </c:pt>
                <c:pt idx="175">
                  <c:v>0</c:v>
                </c:pt>
                <c:pt idx="176">
                  <c:v>7</c:v>
                </c:pt>
                <c:pt idx="177">
                  <c:v>1525</c:v>
                </c:pt>
                <c:pt idx="178">
                  <c:v>0</c:v>
                </c:pt>
                <c:pt idx="179">
                  <c:v>3</c:v>
                </c:pt>
                <c:pt idx="180">
                  <c:v>0</c:v>
                </c:pt>
                <c:pt idx="181">
                  <c:v>1289</c:v>
                </c:pt>
                <c:pt idx="182">
                  <c:v>5</c:v>
                </c:pt>
                <c:pt idx="183">
                  <c:v>0</c:v>
                </c:pt>
                <c:pt idx="184">
                  <c:v>1262</c:v>
                </c:pt>
                <c:pt idx="185">
                  <c:v>6</c:v>
                </c:pt>
                <c:pt idx="186">
                  <c:v>0</c:v>
                </c:pt>
                <c:pt idx="187">
                  <c:v>1188</c:v>
                </c:pt>
                <c:pt idx="188">
                  <c:v>6</c:v>
                </c:pt>
                <c:pt idx="189">
                  <c:v>0</c:v>
                </c:pt>
                <c:pt idx="190">
                  <c:v>1144</c:v>
                </c:pt>
                <c:pt idx="191">
                  <c:v>0</c:v>
                </c:pt>
                <c:pt idx="192">
                  <c:v>3</c:v>
                </c:pt>
                <c:pt idx="193">
                  <c:v>1106</c:v>
                </c:pt>
                <c:pt idx="194">
                  <c:v>0</c:v>
                </c:pt>
                <c:pt idx="195">
                  <c:v>1</c:v>
                </c:pt>
                <c:pt idx="196">
                  <c:v>0</c:v>
                </c:pt>
                <c:pt idx="197">
                  <c:v>969</c:v>
                </c:pt>
                <c:pt idx="198">
                  <c:v>6</c:v>
                </c:pt>
                <c:pt idx="199">
                  <c:v>0</c:v>
                </c:pt>
                <c:pt idx="200">
                  <c:v>901</c:v>
                </c:pt>
                <c:pt idx="201">
                  <c:v>0</c:v>
                </c:pt>
                <c:pt idx="202">
                  <c:v>0</c:v>
                </c:pt>
                <c:pt idx="203">
                  <c:v>858</c:v>
                </c:pt>
                <c:pt idx="204">
                  <c:v>3</c:v>
                </c:pt>
                <c:pt idx="205">
                  <c:v>0</c:v>
                </c:pt>
                <c:pt idx="206">
                  <c:v>818</c:v>
                </c:pt>
                <c:pt idx="207">
                  <c:v>0</c:v>
                </c:pt>
                <c:pt idx="208">
                  <c:v>4</c:v>
                </c:pt>
                <c:pt idx="209">
                  <c:v>0</c:v>
                </c:pt>
                <c:pt idx="210">
                  <c:v>796</c:v>
                </c:pt>
                <c:pt idx="211">
                  <c:v>3</c:v>
                </c:pt>
                <c:pt idx="212">
                  <c:v>0</c:v>
                </c:pt>
                <c:pt idx="213">
                  <c:v>777</c:v>
                </c:pt>
                <c:pt idx="214">
                  <c:v>3</c:v>
                </c:pt>
                <c:pt idx="215">
                  <c:v>0</c:v>
                </c:pt>
                <c:pt idx="216">
                  <c:v>698</c:v>
                </c:pt>
                <c:pt idx="217">
                  <c:v>4</c:v>
                </c:pt>
                <c:pt idx="218">
                  <c:v>0</c:v>
                </c:pt>
                <c:pt idx="219">
                  <c:v>667</c:v>
                </c:pt>
                <c:pt idx="220">
                  <c:v>1</c:v>
                </c:pt>
                <c:pt idx="221">
                  <c:v>0</c:v>
                </c:pt>
                <c:pt idx="222">
                  <c:v>0</c:v>
                </c:pt>
                <c:pt idx="223">
                  <c:v>627</c:v>
                </c:pt>
                <c:pt idx="224">
                  <c:v>2</c:v>
                </c:pt>
                <c:pt idx="225">
                  <c:v>0</c:v>
                </c:pt>
                <c:pt idx="226">
                  <c:v>582</c:v>
                </c:pt>
                <c:pt idx="227">
                  <c:v>5</c:v>
                </c:pt>
                <c:pt idx="228">
                  <c:v>0</c:v>
                </c:pt>
                <c:pt idx="229">
                  <c:v>540</c:v>
                </c:pt>
                <c:pt idx="230">
                  <c:v>2</c:v>
                </c:pt>
                <c:pt idx="231">
                  <c:v>0</c:v>
                </c:pt>
                <c:pt idx="232">
                  <c:v>485</c:v>
                </c:pt>
                <c:pt idx="233">
                  <c:v>3</c:v>
                </c:pt>
                <c:pt idx="234">
                  <c:v>0</c:v>
                </c:pt>
                <c:pt idx="235">
                  <c:v>467</c:v>
                </c:pt>
                <c:pt idx="236">
                  <c:v>1</c:v>
                </c:pt>
                <c:pt idx="237">
                  <c:v>0</c:v>
                </c:pt>
                <c:pt idx="238">
                  <c:v>0</c:v>
                </c:pt>
                <c:pt idx="239">
                  <c:v>420</c:v>
                </c:pt>
                <c:pt idx="240">
                  <c:v>0</c:v>
                </c:pt>
                <c:pt idx="241">
                  <c:v>0</c:v>
                </c:pt>
                <c:pt idx="242">
                  <c:v>400</c:v>
                </c:pt>
                <c:pt idx="243">
                  <c:v>2</c:v>
                </c:pt>
                <c:pt idx="244">
                  <c:v>0</c:v>
                </c:pt>
                <c:pt idx="245">
                  <c:v>360</c:v>
                </c:pt>
                <c:pt idx="246">
                  <c:v>2</c:v>
                </c:pt>
                <c:pt idx="247">
                  <c:v>0</c:v>
                </c:pt>
                <c:pt idx="248">
                  <c:v>306</c:v>
                </c:pt>
                <c:pt idx="249">
                  <c:v>0</c:v>
                </c:pt>
                <c:pt idx="250">
                  <c:v>0</c:v>
                </c:pt>
                <c:pt idx="251">
                  <c:v>0</c:v>
                </c:pt>
                <c:pt idx="252">
                  <c:v>299</c:v>
                </c:pt>
                <c:pt idx="253">
                  <c:v>0</c:v>
                </c:pt>
                <c:pt idx="254">
                  <c:v>0</c:v>
                </c:pt>
                <c:pt idx="255">
                  <c:v>1787</c:v>
                </c:pt>
              </c:numCache>
            </c:numRef>
          </c:yVal>
          <c:smooth val="0"/>
        </c:ser>
        <c:dLbls>
          <c:showLegendKey val="0"/>
          <c:showVal val="0"/>
          <c:showCatName val="0"/>
          <c:showSerName val="0"/>
          <c:showPercent val="0"/>
          <c:showBubbleSize val="0"/>
        </c:dLbls>
        <c:axId val="410216288"/>
        <c:axId val="410242552"/>
      </c:scatterChart>
      <c:valAx>
        <c:axId val="410241376"/>
        <c:scaling>
          <c:orientation val="minMax"/>
          <c:max val="2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46864"/>
        <c:crosses val="autoZero"/>
        <c:crossBetween val="midCat"/>
      </c:valAx>
      <c:valAx>
        <c:axId val="410246864"/>
        <c:scaling>
          <c:orientation val="minMax"/>
          <c:max val="4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41376"/>
        <c:crosses val="autoZero"/>
        <c:crossBetween val="midCat"/>
      </c:valAx>
      <c:valAx>
        <c:axId val="410242552"/>
        <c:scaling>
          <c:orientation val="minMax"/>
        </c:scaling>
        <c:delete val="0"/>
        <c:axPos val="r"/>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16288"/>
        <c:crosses val="max"/>
        <c:crossBetween val="midCat"/>
      </c:valAx>
      <c:valAx>
        <c:axId val="410216288"/>
        <c:scaling>
          <c:orientation val="minMax"/>
        </c:scaling>
        <c:delete val="1"/>
        <c:axPos val="b"/>
        <c:numFmt formatCode="General" sourceLinked="1"/>
        <c:majorTickMark val="out"/>
        <c:minorTickMark val="none"/>
        <c:tickLblPos val="nextTo"/>
        <c:crossAx val="41024255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err="1" smtClean="0"/>
              <a:t>HyD</a:t>
            </a:r>
            <a:r>
              <a:rPr lang="en-US" dirty="0" smtClean="0"/>
              <a:t> 100x</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'100xaverage pojection'!$B$3</c:f>
              <c:strCache>
                <c:ptCount val="1"/>
                <c:pt idx="0">
                  <c:v>HyD100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'100xaverage pojection'!$A$4:$A$259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'100xaverage pojection'!$B$4:$B$259</c:f>
              <c:numCache>
                <c:formatCode>General</c:formatCode>
                <c:ptCount val="2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1</c:v>
                </c:pt>
                <c:pt idx="123">
                  <c:v>0</c:v>
                </c:pt>
                <c:pt idx="124">
                  <c:v>0</c:v>
                </c:pt>
                <c:pt idx="125">
                  <c:v>0</c:v>
                </c:pt>
                <c:pt idx="126">
                  <c:v>0</c:v>
                </c:pt>
                <c:pt idx="127">
                  <c:v>0</c:v>
                </c:pt>
                <c:pt idx="128">
                  <c:v>1</c:v>
                </c:pt>
                <c:pt idx="129">
                  <c:v>1</c:v>
                </c:pt>
                <c:pt idx="130">
                  <c:v>1</c:v>
                </c:pt>
                <c:pt idx="131">
                  <c:v>1</c:v>
                </c:pt>
                <c:pt idx="132">
                  <c:v>4</c:v>
                </c:pt>
                <c:pt idx="133">
                  <c:v>5</c:v>
                </c:pt>
                <c:pt idx="134">
                  <c:v>9</c:v>
                </c:pt>
                <c:pt idx="135">
                  <c:v>27</c:v>
                </c:pt>
                <c:pt idx="136">
                  <c:v>54</c:v>
                </c:pt>
                <c:pt idx="137">
                  <c:v>142</c:v>
                </c:pt>
                <c:pt idx="138">
                  <c:v>277</c:v>
                </c:pt>
                <c:pt idx="139">
                  <c:v>564</c:v>
                </c:pt>
                <c:pt idx="140">
                  <c:v>969</c:v>
                </c:pt>
                <c:pt idx="141">
                  <c:v>1731</c:v>
                </c:pt>
                <c:pt idx="142">
                  <c:v>2683</c:v>
                </c:pt>
                <c:pt idx="143">
                  <c:v>3743</c:v>
                </c:pt>
                <c:pt idx="144">
                  <c:v>4911</c:v>
                </c:pt>
                <c:pt idx="145">
                  <c:v>5778</c:v>
                </c:pt>
                <c:pt idx="146">
                  <c:v>6062</c:v>
                </c:pt>
                <c:pt idx="147">
                  <c:v>6289</c:v>
                </c:pt>
                <c:pt idx="148">
                  <c:v>6145</c:v>
                </c:pt>
                <c:pt idx="149">
                  <c:v>5810</c:v>
                </c:pt>
                <c:pt idx="150">
                  <c:v>5444</c:v>
                </c:pt>
                <c:pt idx="151">
                  <c:v>4838</c:v>
                </c:pt>
                <c:pt idx="152">
                  <c:v>3903</c:v>
                </c:pt>
                <c:pt idx="153">
                  <c:v>2809</c:v>
                </c:pt>
                <c:pt idx="154">
                  <c:v>1716</c:v>
                </c:pt>
                <c:pt idx="155">
                  <c:v>929</c:v>
                </c:pt>
                <c:pt idx="156">
                  <c:v>430</c:v>
                </c:pt>
                <c:pt idx="157">
                  <c:v>186</c:v>
                </c:pt>
                <c:pt idx="158">
                  <c:v>51</c:v>
                </c:pt>
                <c:pt idx="159">
                  <c:v>16</c:v>
                </c:pt>
                <c:pt idx="160">
                  <c:v>6</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numCache>
            </c:numRef>
          </c:yVal>
          <c:smooth val="0"/>
        </c:ser>
        <c:dLbls>
          <c:showLegendKey val="0"/>
          <c:showVal val="0"/>
          <c:showCatName val="0"/>
          <c:showSerName val="0"/>
          <c:showPercent val="0"/>
          <c:showBubbleSize val="0"/>
        </c:dLbls>
        <c:axId val="410229224"/>
        <c:axId val="410234712"/>
      </c:scatterChart>
      <c:valAx>
        <c:axId val="410229224"/>
        <c:scaling>
          <c:orientation val="minMax"/>
          <c:max val="2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34712"/>
        <c:crosses val="autoZero"/>
        <c:crossBetween val="midCat"/>
      </c:valAx>
      <c:valAx>
        <c:axId val="41023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2922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err="1" smtClean="0"/>
              <a:t>HyD</a:t>
            </a:r>
            <a:r>
              <a:rPr lang="en-US" dirty="0" smtClean="0"/>
              <a:t> 100x</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'100xaverage pojection'!$B$3</c:f>
              <c:strCache>
                <c:ptCount val="1"/>
                <c:pt idx="0">
                  <c:v>HyD100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'100xaverage pojection'!$A$4:$A$259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'100xaverage pojection'!$B$4:$B$259</c:f>
              <c:numCache>
                <c:formatCode>General</c:formatCode>
                <c:ptCount val="2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1</c:v>
                </c:pt>
                <c:pt idx="123">
                  <c:v>0</c:v>
                </c:pt>
                <c:pt idx="124">
                  <c:v>0</c:v>
                </c:pt>
                <c:pt idx="125">
                  <c:v>0</c:v>
                </c:pt>
                <c:pt idx="126">
                  <c:v>0</c:v>
                </c:pt>
                <c:pt idx="127">
                  <c:v>0</c:v>
                </c:pt>
                <c:pt idx="128">
                  <c:v>1</c:v>
                </c:pt>
                <c:pt idx="129">
                  <c:v>1</c:v>
                </c:pt>
                <c:pt idx="130">
                  <c:v>1</c:v>
                </c:pt>
                <c:pt idx="131">
                  <c:v>1</c:v>
                </c:pt>
                <c:pt idx="132">
                  <c:v>4</c:v>
                </c:pt>
                <c:pt idx="133">
                  <c:v>5</c:v>
                </c:pt>
                <c:pt idx="134">
                  <c:v>9</c:v>
                </c:pt>
                <c:pt idx="135">
                  <c:v>27</c:v>
                </c:pt>
                <c:pt idx="136">
                  <c:v>54</c:v>
                </c:pt>
                <c:pt idx="137">
                  <c:v>142</c:v>
                </c:pt>
                <c:pt idx="138">
                  <c:v>277</c:v>
                </c:pt>
                <c:pt idx="139">
                  <c:v>564</c:v>
                </c:pt>
                <c:pt idx="140">
                  <c:v>969</c:v>
                </c:pt>
                <c:pt idx="141">
                  <c:v>1731</c:v>
                </c:pt>
                <c:pt idx="142">
                  <c:v>2683</c:v>
                </c:pt>
                <c:pt idx="143">
                  <c:v>3743</c:v>
                </c:pt>
                <c:pt idx="144">
                  <c:v>4911</c:v>
                </c:pt>
                <c:pt idx="145">
                  <c:v>5778</c:v>
                </c:pt>
                <c:pt idx="146">
                  <c:v>6062</c:v>
                </c:pt>
                <c:pt idx="147">
                  <c:v>6289</c:v>
                </c:pt>
                <c:pt idx="148">
                  <c:v>6145</c:v>
                </c:pt>
                <c:pt idx="149">
                  <c:v>5810</c:v>
                </c:pt>
                <c:pt idx="150">
                  <c:v>5444</c:v>
                </c:pt>
                <c:pt idx="151">
                  <c:v>4838</c:v>
                </c:pt>
                <c:pt idx="152">
                  <c:v>3903</c:v>
                </c:pt>
                <c:pt idx="153">
                  <c:v>2809</c:v>
                </c:pt>
                <c:pt idx="154">
                  <c:v>1716</c:v>
                </c:pt>
                <c:pt idx="155">
                  <c:v>929</c:v>
                </c:pt>
                <c:pt idx="156">
                  <c:v>430</c:v>
                </c:pt>
                <c:pt idx="157">
                  <c:v>186</c:v>
                </c:pt>
                <c:pt idx="158">
                  <c:v>51</c:v>
                </c:pt>
                <c:pt idx="159">
                  <c:v>16</c:v>
                </c:pt>
                <c:pt idx="160">
                  <c:v>6</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numCache>
            </c:numRef>
          </c:yVal>
          <c:smooth val="0"/>
        </c:ser>
        <c:dLbls>
          <c:showLegendKey val="0"/>
          <c:showVal val="0"/>
          <c:showCatName val="0"/>
          <c:showSerName val="0"/>
          <c:showPercent val="0"/>
          <c:showBubbleSize val="0"/>
        </c:dLbls>
        <c:axId val="410237456"/>
        <c:axId val="410233928"/>
      </c:scatterChart>
      <c:valAx>
        <c:axId val="410237456"/>
        <c:scaling>
          <c:orientation val="minMax"/>
          <c:max val="2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33928"/>
        <c:crosses val="autoZero"/>
        <c:crossBetween val="midCat"/>
      </c:valAx>
      <c:valAx>
        <c:axId val="41023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3745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Histogram</a:t>
            </a:r>
            <a:r>
              <a:rPr lang="en-US" baseline="0" dirty="0"/>
              <a:t> </a:t>
            </a:r>
            <a:r>
              <a:rPr lang="en-US" baseline="0" dirty="0" err="1" smtClean="0"/>
              <a:t>HyD</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'single scans'!$B$3</c:f>
              <c:strCache>
                <c:ptCount val="1"/>
                <c:pt idx="0">
                  <c:v>HyD100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'single scans'!$A$4:$A$259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'single scans'!$B$4:$B$259</c:f>
              <c:numCache>
                <c:formatCode>General</c:formatCode>
                <c:ptCount val="2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1</c:v>
                </c:pt>
                <c:pt idx="65">
                  <c:v>0</c:v>
                </c:pt>
                <c:pt idx="66">
                  <c:v>0</c:v>
                </c:pt>
                <c:pt idx="67">
                  <c:v>0</c:v>
                </c:pt>
                <c:pt idx="68">
                  <c:v>0</c:v>
                </c:pt>
                <c:pt idx="69">
                  <c:v>0</c:v>
                </c:pt>
                <c:pt idx="70">
                  <c:v>0</c:v>
                </c:pt>
                <c:pt idx="71">
                  <c:v>2</c:v>
                </c:pt>
                <c:pt idx="72">
                  <c:v>0</c:v>
                </c:pt>
                <c:pt idx="73">
                  <c:v>0</c:v>
                </c:pt>
                <c:pt idx="74">
                  <c:v>11</c:v>
                </c:pt>
                <c:pt idx="75">
                  <c:v>0</c:v>
                </c:pt>
                <c:pt idx="76">
                  <c:v>0</c:v>
                </c:pt>
                <c:pt idx="77">
                  <c:v>16</c:v>
                </c:pt>
                <c:pt idx="78">
                  <c:v>0</c:v>
                </c:pt>
                <c:pt idx="79">
                  <c:v>0</c:v>
                </c:pt>
                <c:pt idx="80">
                  <c:v>20</c:v>
                </c:pt>
                <c:pt idx="81">
                  <c:v>0</c:v>
                </c:pt>
                <c:pt idx="82">
                  <c:v>0</c:v>
                </c:pt>
                <c:pt idx="83">
                  <c:v>0</c:v>
                </c:pt>
                <c:pt idx="84">
                  <c:v>43</c:v>
                </c:pt>
                <c:pt idx="85">
                  <c:v>0</c:v>
                </c:pt>
                <c:pt idx="86">
                  <c:v>0</c:v>
                </c:pt>
                <c:pt idx="87">
                  <c:v>78</c:v>
                </c:pt>
                <c:pt idx="88">
                  <c:v>0</c:v>
                </c:pt>
                <c:pt idx="89">
                  <c:v>0</c:v>
                </c:pt>
                <c:pt idx="90">
                  <c:v>111</c:v>
                </c:pt>
                <c:pt idx="91">
                  <c:v>0</c:v>
                </c:pt>
                <c:pt idx="92">
                  <c:v>0</c:v>
                </c:pt>
                <c:pt idx="93">
                  <c:v>163</c:v>
                </c:pt>
                <c:pt idx="94">
                  <c:v>0</c:v>
                </c:pt>
                <c:pt idx="95">
                  <c:v>0</c:v>
                </c:pt>
                <c:pt idx="96">
                  <c:v>256</c:v>
                </c:pt>
                <c:pt idx="97">
                  <c:v>0</c:v>
                </c:pt>
                <c:pt idx="98">
                  <c:v>0</c:v>
                </c:pt>
                <c:pt idx="99">
                  <c:v>1</c:v>
                </c:pt>
                <c:pt idx="100">
                  <c:v>385</c:v>
                </c:pt>
                <c:pt idx="101">
                  <c:v>0</c:v>
                </c:pt>
                <c:pt idx="102">
                  <c:v>0</c:v>
                </c:pt>
                <c:pt idx="103">
                  <c:v>530</c:v>
                </c:pt>
                <c:pt idx="104">
                  <c:v>0</c:v>
                </c:pt>
                <c:pt idx="105">
                  <c:v>1</c:v>
                </c:pt>
                <c:pt idx="106">
                  <c:v>739</c:v>
                </c:pt>
                <c:pt idx="107">
                  <c:v>0</c:v>
                </c:pt>
                <c:pt idx="108">
                  <c:v>1</c:v>
                </c:pt>
                <c:pt idx="109">
                  <c:v>958</c:v>
                </c:pt>
                <c:pt idx="110">
                  <c:v>0</c:v>
                </c:pt>
                <c:pt idx="111">
                  <c:v>0</c:v>
                </c:pt>
                <c:pt idx="112">
                  <c:v>3</c:v>
                </c:pt>
                <c:pt idx="113">
                  <c:v>1261</c:v>
                </c:pt>
                <c:pt idx="114">
                  <c:v>0</c:v>
                </c:pt>
                <c:pt idx="115">
                  <c:v>5</c:v>
                </c:pt>
                <c:pt idx="116">
                  <c:v>1565</c:v>
                </c:pt>
                <c:pt idx="117">
                  <c:v>0</c:v>
                </c:pt>
                <c:pt idx="118">
                  <c:v>5</c:v>
                </c:pt>
                <c:pt idx="119">
                  <c:v>1814</c:v>
                </c:pt>
                <c:pt idx="120">
                  <c:v>0</c:v>
                </c:pt>
                <c:pt idx="121">
                  <c:v>4</c:v>
                </c:pt>
                <c:pt idx="122">
                  <c:v>2177</c:v>
                </c:pt>
                <c:pt idx="123">
                  <c:v>0</c:v>
                </c:pt>
                <c:pt idx="124">
                  <c:v>8</c:v>
                </c:pt>
                <c:pt idx="125">
                  <c:v>0</c:v>
                </c:pt>
                <c:pt idx="126">
                  <c:v>2441</c:v>
                </c:pt>
                <c:pt idx="127">
                  <c:v>0</c:v>
                </c:pt>
                <c:pt idx="128">
                  <c:v>9</c:v>
                </c:pt>
                <c:pt idx="129">
                  <c:v>2799</c:v>
                </c:pt>
                <c:pt idx="130">
                  <c:v>0</c:v>
                </c:pt>
                <c:pt idx="131">
                  <c:v>12</c:v>
                </c:pt>
                <c:pt idx="132">
                  <c:v>3095</c:v>
                </c:pt>
                <c:pt idx="133">
                  <c:v>0</c:v>
                </c:pt>
                <c:pt idx="134">
                  <c:v>10</c:v>
                </c:pt>
                <c:pt idx="135">
                  <c:v>3296</c:v>
                </c:pt>
                <c:pt idx="136">
                  <c:v>0</c:v>
                </c:pt>
                <c:pt idx="137">
                  <c:v>14</c:v>
                </c:pt>
                <c:pt idx="138">
                  <c:v>3585</c:v>
                </c:pt>
                <c:pt idx="139">
                  <c:v>0</c:v>
                </c:pt>
                <c:pt idx="140">
                  <c:v>13</c:v>
                </c:pt>
                <c:pt idx="141">
                  <c:v>0</c:v>
                </c:pt>
                <c:pt idx="142">
                  <c:v>3598</c:v>
                </c:pt>
                <c:pt idx="143">
                  <c:v>0</c:v>
                </c:pt>
                <c:pt idx="144">
                  <c:v>17</c:v>
                </c:pt>
                <c:pt idx="145">
                  <c:v>3695</c:v>
                </c:pt>
                <c:pt idx="146">
                  <c:v>0</c:v>
                </c:pt>
                <c:pt idx="147">
                  <c:v>16</c:v>
                </c:pt>
                <c:pt idx="148">
                  <c:v>3710</c:v>
                </c:pt>
                <c:pt idx="149">
                  <c:v>0</c:v>
                </c:pt>
                <c:pt idx="150">
                  <c:v>10</c:v>
                </c:pt>
                <c:pt idx="151">
                  <c:v>3543</c:v>
                </c:pt>
                <c:pt idx="152">
                  <c:v>0</c:v>
                </c:pt>
                <c:pt idx="153">
                  <c:v>12</c:v>
                </c:pt>
                <c:pt idx="154">
                  <c:v>0</c:v>
                </c:pt>
                <c:pt idx="155">
                  <c:v>3396</c:v>
                </c:pt>
                <c:pt idx="156">
                  <c:v>20</c:v>
                </c:pt>
                <c:pt idx="157">
                  <c:v>0</c:v>
                </c:pt>
                <c:pt idx="158">
                  <c:v>3241</c:v>
                </c:pt>
                <c:pt idx="159">
                  <c:v>0</c:v>
                </c:pt>
                <c:pt idx="160">
                  <c:v>18</c:v>
                </c:pt>
                <c:pt idx="161">
                  <c:v>3015</c:v>
                </c:pt>
                <c:pt idx="162">
                  <c:v>0</c:v>
                </c:pt>
                <c:pt idx="163">
                  <c:v>12</c:v>
                </c:pt>
                <c:pt idx="164">
                  <c:v>2714</c:v>
                </c:pt>
                <c:pt idx="165">
                  <c:v>0</c:v>
                </c:pt>
                <c:pt idx="166">
                  <c:v>8</c:v>
                </c:pt>
                <c:pt idx="167">
                  <c:v>0</c:v>
                </c:pt>
                <c:pt idx="168">
                  <c:v>2332</c:v>
                </c:pt>
                <c:pt idx="169">
                  <c:v>10</c:v>
                </c:pt>
                <c:pt idx="170">
                  <c:v>0</c:v>
                </c:pt>
                <c:pt idx="171">
                  <c:v>2035</c:v>
                </c:pt>
                <c:pt idx="172">
                  <c:v>5</c:v>
                </c:pt>
                <c:pt idx="173">
                  <c:v>0</c:v>
                </c:pt>
                <c:pt idx="174">
                  <c:v>1742</c:v>
                </c:pt>
                <c:pt idx="175">
                  <c:v>0</c:v>
                </c:pt>
                <c:pt idx="176">
                  <c:v>8</c:v>
                </c:pt>
                <c:pt idx="177">
                  <c:v>1482</c:v>
                </c:pt>
                <c:pt idx="178">
                  <c:v>0</c:v>
                </c:pt>
                <c:pt idx="179">
                  <c:v>7</c:v>
                </c:pt>
                <c:pt idx="180">
                  <c:v>0</c:v>
                </c:pt>
                <c:pt idx="181">
                  <c:v>1132</c:v>
                </c:pt>
                <c:pt idx="182">
                  <c:v>4</c:v>
                </c:pt>
                <c:pt idx="183">
                  <c:v>0</c:v>
                </c:pt>
                <c:pt idx="184">
                  <c:v>1001</c:v>
                </c:pt>
                <c:pt idx="185">
                  <c:v>7</c:v>
                </c:pt>
                <c:pt idx="186">
                  <c:v>0</c:v>
                </c:pt>
                <c:pt idx="187">
                  <c:v>757</c:v>
                </c:pt>
                <c:pt idx="188">
                  <c:v>3</c:v>
                </c:pt>
                <c:pt idx="189">
                  <c:v>0</c:v>
                </c:pt>
                <c:pt idx="190">
                  <c:v>657</c:v>
                </c:pt>
                <c:pt idx="191">
                  <c:v>0</c:v>
                </c:pt>
                <c:pt idx="192">
                  <c:v>1</c:v>
                </c:pt>
                <c:pt idx="193">
                  <c:v>484</c:v>
                </c:pt>
                <c:pt idx="194">
                  <c:v>0</c:v>
                </c:pt>
                <c:pt idx="195">
                  <c:v>3</c:v>
                </c:pt>
                <c:pt idx="196">
                  <c:v>0</c:v>
                </c:pt>
                <c:pt idx="197">
                  <c:v>381</c:v>
                </c:pt>
                <c:pt idx="198">
                  <c:v>1</c:v>
                </c:pt>
                <c:pt idx="199">
                  <c:v>0</c:v>
                </c:pt>
                <c:pt idx="200">
                  <c:v>287</c:v>
                </c:pt>
                <c:pt idx="201">
                  <c:v>2</c:v>
                </c:pt>
                <c:pt idx="202">
                  <c:v>0</c:v>
                </c:pt>
                <c:pt idx="203">
                  <c:v>197</c:v>
                </c:pt>
                <c:pt idx="204">
                  <c:v>1</c:v>
                </c:pt>
                <c:pt idx="205">
                  <c:v>0</c:v>
                </c:pt>
                <c:pt idx="206">
                  <c:v>165</c:v>
                </c:pt>
                <c:pt idx="207">
                  <c:v>0</c:v>
                </c:pt>
                <c:pt idx="208">
                  <c:v>1</c:v>
                </c:pt>
                <c:pt idx="209">
                  <c:v>0</c:v>
                </c:pt>
                <c:pt idx="210">
                  <c:v>107</c:v>
                </c:pt>
                <c:pt idx="211">
                  <c:v>2</c:v>
                </c:pt>
                <c:pt idx="212">
                  <c:v>0</c:v>
                </c:pt>
                <c:pt idx="213">
                  <c:v>90</c:v>
                </c:pt>
                <c:pt idx="214">
                  <c:v>0</c:v>
                </c:pt>
                <c:pt idx="215">
                  <c:v>0</c:v>
                </c:pt>
                <c:pt idx="216">
                  <c:v>53</c:v>
                </c:pt>
                <c:pt idx="217">
                  <c:v>0</c:v>
                </c:pt>
                <c:pt idx="218">
                  <c:v>0</c:v>
                </c:pt>
                <c:pt idx="219">
                  <c:v>28</c:v>
                </c:pt>
                <c:pt idx="220">
                  <c:v>0</c:v>
                </c:pt>
                <c:pt idx="221">
                  <c:v>0</c:v>
                </c:pt>
                <c:pt idx="222">
                  <c:v>0</c:v>
                </c:pt>
                <c:pt idx="223">
                  <c:v>32</c:v>
                </c:pt>
                <c:pt idx="224">
                  <c:v>2</c:v>
                </c:pt>
                <c:pt idx="225">
                  <c:v>0</c:v>
                </c:pt>
                <c:pt idx="226">
                  <c:v>20</c:v>
                </c:pt>
                <c:pt idx="227">
                  <c:v>0</c:v>
                </c:pt>
                <c:pt idx="228">
                  <c:v>0</c:v>
                </c:pt>
                <c:pt idx="229">
                  <c:v>11</c:v>
                </c:pt>
                <c:pt idx="230">
                  <c:v>0</c:v>
                </c:pt>
                <c:pt idx="231">
                  <c:v>0</c:v>
                </c:pt>
                <c:pt idx="232">
                  <c:v>10</c:v>
                </c:pt>
                <c:pt idx="233">
                  <c:v>0</c:v>
                </c:pt>
                <c:pt idx="234">
                  <c:v>0</c:v>
                </c:pt>
                <c:pt idx="235">
                  <c:v>8</c:v>
                </c:pt>
                <c:pt idx="236">
                  <c:v>0</c:v>
                </c:pt>
                <c:pt idx="237">
                  <c:v>0</c:v>
                </c:pt>
                <c:pt idx="238">
                  <c:v>0</c:v>
                </c:pt>
                <c:pt idx="239">
                  <c:v>4</c:v>
                </c:pt>
                <c:pt idx="240">
                  <c:v>0</c:v>
                </c:pt>
                <c:pt idx="241">
                  <c:v>0</c:v>
                </c:pt>
                <c:pt idx="242">
                  <c:v>3</c:v>
                </c:pt>
                <c:pt idx="243">
                  <c:v>0</c:v>
                </c:pt>
                <c:pt idx="244">
                  <c:v>0</c:v>
                </c:pt>
                <c:pt idx="245">
                  <c:v>0</c:v>
                </c:pt>
                <c:pt idx="246">
                  <c:v>0</c:v>
                </c:pt>
                <c:pt idx="247">
                  <c:v>0</c:v>
                </c:pt>
                <c:pt idx="248">
                  <c:v>2</c:v>
                </c:pt>
                <c:pt idx="249">
                  <c:v>0</c:v>
                </c:pt>
                <c:pt idx="250">
                  <c:v>0</c:v>
                </c:pt>
                <c:pt idx="251">
                  <c:v>0</c:v>
                </c:pt>
                <c:pt idx="252">
                  <c:v>0</c:v>
                </c:pt>
                <c:pt idx="253">
                  <c:v>0</c:v>
                </c:pt>
                <c:pt idx="254">
                  <c:v>0</c:v>
                </c:pt>
                <c:pt idx="255">
                  <c:v>1</c:v>
                </c:pt>
              </c:numCache>
            </c:numRef>
          </c:yVal>
          <c:smooth val="0"/>
        </c:ser>
        <c:dLbls>
          <c:showLegendKey val="0"/>
          <c:showVal val="0"/>
          <c:showCatName val="0"/>
          <c:showSerName val="0"/>
          <c:showPercent val="0"/>
          <c:showBubbleSize val="0"/>
        </c:dLbls>
        <c:axId val="410229616"/>
        <c:axId val="410230400"/>
      </c:scatterChart>
      <c:valAx>
        <c:axId val="410229616"/>
        <c:scaling>
          <c:orientation val="minMax"/>
          <c:max val="2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30400"/>
        <c:crosses val="autoZero"/>
        <c:crossBetween val="midCat"/>
      </c:valAx>
      <c:valAx>
        <c:axId val="410230400"/>
        <c:scaling>
          <c:orientation val="minMax"/>
          <c:max val="4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22961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Histogram</a:t>
            </a:r>
            <a:r>
              <a:rPr lang="en-US" baseline="0" dirty="0"/>
              <a:t> </a:t>
            </a:r>
            <a:r>
              <a:rPr lang="en-US" baseline="0" dirty="0" err="1" smtClean="0"/>
              <a:t>HyD</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'single scans'!$B$3</c:f>
              <c:strCache>
                <c:ptCount val="1"/>
                <c:pt idx="0">
                  <c:v>HyD100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'single scans'!$A$4:$A$259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'single scans'!$B$4:$B$259</c:f>
              <c:numCache>
                <c:formatCode>General</c:formatCode>
                <c:ptCount val="2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1</c:v>
                </c:pt>
                <c:pt idx="65">
                  <c:v>0</c:v>
                </c:pt>
                <c:pt idx="66">
                  <c:v>0</c:v>
                </c:pt>
                <c:pt idx="67">
                  <c:v>0</c:v>
                </c:pt>
                <c:pt idx="68">
                  <c:v>0</c:v>
                </c:pt>
                <c:pt idx="69">
                  <c:v>0</c:v>
                </c:pt>
                <c:pt idx="70">
                  <c:v>0</c:v>
                </c:pt>
                <c:pt idx="71">
                  <c:v>2</c:v>
                </c:pt>
                <c:pt idx="72">
                  <c:v>0</c:v>
                </c:pt>
                <c:pt idx="73">
                  <c:v>0</c:v>
                </c:pt>
                <c:pt idx="74">
                  <c:v>11</c:v>
                </c:pt>
                <c:pt idx="75">
                  <c:v>0</c:v>
                </c:pt>
                <c:pt idx="76">
                  <c:v>0</c:v>
                </c:pt>
                <c:pt idx="77">
                  <c:v>16</c:v>
                </c:pt>
                <c:pt idx="78">
                  <c:v>0</c:v>
                </c:pt>
                <c:pt idx="79">
                  <c:v>0</c:v>
                </c:pt>
                <c:pt idx="80">
                  <c:v>20</c:v>
                </c:pt>
                <c:pt idx="81">
                  <c:v>0</c:v>
                </c:pt>
                <c:pt idx="82">
                  <c:v>0</c:v>
                </c:pt>
                <c:pt idx="83">
                  <c:v>0</c:v>
                </c:pt>
                <c:pt idx="84">
                  <c:v>43</c:v>
                </c:pt>
                <c:pt idx="85">
                  <c:v>0</c:v>
                </c:pt>
                <c:pt idx="86">
                  <c:v>0</c:v>
                </c:pt>
                <c:pt idx="87">
                  <c:v>78</c:v>
                </c:pt>
                <c:pt idx="88">
                  <c:v>0</c:v>
                </c:pt>
                <c:pt idx="89">
                  <c:v>0</c:v>
                </c:pt>
                <c:pt idx="90">
                  <c:v>111</c:v>
                </c:pt>
                <c:pt idx="91">
                  <c:v>0</c:v>
                </c:pt>
                <c:pt idx="92">
                  <c:v>0</c:v>
                </c:pt>
                <c:pt idx="93">
                  <c:v>163</c:v>
                </c:pt>
                <c:pt idx="94">
                  <c:v>0</c:v>
                </c:pt>
                <c:pt idx="95">
                  <c:v>0</c:v>
                </c:pt>
                <c:pt idx="96">
                  <c:v>256</c:v>
                </c:pt>
                <c:pt idx="97">
                  <c:v>0</c:v>
                </c:pt>
                <c:pt idx="98">
                  <c:v>0</c:v>
                </c:pt>
                <c:pt idx="99">
                  <c:v>1</c:v>
                </c:pt>
                <c:pt idx="100">
                  <c:v>385</c:v>
                </c:pt>
                <c:pt idx="101">
                  <c:v>0</c:v>
                </c:pt>
                <c:pt idx="102">
                  <c:v>0</c:v>
                </c:pt>
                <c:pt idx="103">
                  <c:v>530</c:v>
                </c:pt>
                <c:pt idx="104">
                  <c:v>0</c:v>
                </c:pt>
                <c:pt idx="105">
                  <c:v>1</c:v>
                </c:pt>
                <c:pt idx="106">
                  <c:v>739</c:v>
                </c:pt>
                <c:pt idx="107">
                  <c:v>0</c:v>
                </c:pt>
                <c:pt idx="108">
                  <c:v>1</c:v>
                </c:pt>
                <c:pt idx="109">
                  <c:v>958</c:v>
                </c:pt>
                <c:pt idx="110">
                  <c:v>0</c:v>
                </c:pt>
                <c:pt idx="111">
                  <c:v>0</c:v>
                </c:pt>
                <c:pt idx="112">
                  <c:v>3</c:v>
                </c:pt>
                <c:pt idx="113">
                  <c:v>1261</c:v>
                </c:pt>
                <c:pt idx="114">
                  <c:v>0</c:v>
                </c:pt>
                <c:pt idx="115">
                  <c:v>5</c:v>
                </c:pt>
                <c:pt idx="116">
                  <c:v>1565</c:v>
                </c:pt>
                <c:pt idx="117">
                  <c:v>0</c:v>
                </c:pt>
                <c:pt idx="118">
                  <c:v>5</c:v>
                </c:pt>
                <c:pt idx="119">
                  <c:v>1814</c:v>
                </c:pt>
                <c:pt idx="120">
                  <c:v>0</c:v>
                </c:pt>
                <c:pt idx="121">
                  <c:v>4</c:v>
                </c:pt>
                <c:pt idx="122">
                  <c:v>2177</c:v>
                </c:pt>
                <c:pt idx="123">
                  <c:v>0</c:v>
                </c:pt>
                <c:pt idx="124">
                  <c:v>8</c:v>
                </c:pt>
                <c:pt idx="125">
                  <c:v>0</c:v>
                </c:pt>
                <c:pt idx="126">
                  <c:v>2441</c:v>
                </c:pt>
                <c:pt idx="127">
                  <c:v>0</c:v>
                </c:pt>
                <c:pt idx="128">
                  <c:v>9</c:v>
                </c:pt>
                <c:pt idx="129">
                  <c:v>2799</c:v>
                </c:pt>
                <c:pt idx="130">
                  <c:v>0</c:v>
                </c:pt>
                <c:pt idx="131">
                  <c:v>12</c:v>
                </c:pt>
                <c:pt idx="132">
                  <c:v>3095</c:v>
                </c:pt>
                <c:pt idx="133">
                  <c:v>0</c:v>
                </c:pt>
                <c:pt idx="134">
                  <c:v>10</c:v>
                </c:pt>
                <c:pt idx="135">
                  <c:v>3296</c:v>
                </c:pt>
                <c:pt idx="136">
                  <c:v>0</c:v>
                </c:pt>
                <c:pt idx="137">
                  <c:v>14</c:v>
                </c:pt>
                <c:pt idx="138">
                  <c:v>3585</c:v>
                </c:pt>
                <c:pt idx="139">
                  <c:v>0</c:v>
                </c:pt>
                <c:pt idx="140">
                  <c:v>13</c:v>
                </c:pt>
                <c:pt idx="141">
                  <c:v>0</c:v>
                </c:pt>
                <c:pt idx="142">
                  <c:v>3598</c:v>
                </c:pt>
                <c:pt idx="143">
                  <c:v>0</c:v>
                </c:pt>
                <c:pt idx="144">
                  <c:v>17</c:v>
                </c:pt>
                <c:pt idx="145">
                  <c:v>3695</c:v>
                </c:pt>
                <c:pt idx="146">
                  <c:v>0</c:v>
                </c:pt>
                <c:pt idx="147">
                  <c:v>16</c:v>
                </c:pt>
                <c:pt idx="148">
                  <c:v>3710</c:v>
                </c:pt>
                <c:pt idx="149">
                  <c:v>0</c:v>
                </c:pt>
                <c:pt idx="150">
                  <c:v>10</c:v>
                </c:pt>
                <c:pt idx="151">
                  <c:v>3543</c:v>
                </c:pt>
                <c:pt idx="152">
                  <c:v>0</c:v>
                </c:pt>
                <c:pt idx="153">
                  <c:v>12</c:v>
                </c:pt>
                <c:pt idx="154">
                  <c:v>0</c:v>
                </c:pt>
                <c:pt idx="155">
                  <c:v>3396</c:v>
                </c:pt>
                <c:pt idx="156">
                  <c:v>20</c:v>
                </c:pt>
                <c:pt idx="157">
                  <c:v>0</c:v>
                </c:pt>
                <c:pt idx="158">
                  <c:v>3241</c:v>
                </c:pt>
                <c:pt idx="159">
                  <c:v>0</c:v>
                </c:pt>
                <c:pt idx="160">
                  <c:v>18</c:v>
                </c:pt>
                <c:pt idx="161">
                  <c:v>3015</c:v>
                </c:pt>
                <c:pt idx="162">
                  <c:v>0</c:v>
                </c:pt>
                <c:pt idx="163">
                  <c:v>12</c:v>
                </c:pt>
                <c:pt idx="164">
                  <c:v>2714</c:v>
                </c:pt>
                <c:pt idx="165">
                  <c:v>0</c:v>
                </c:pt>
                <c:pt idx="166">
                  <c:v>8</c:v>
                </c:pt>
                <c:pt idx="167">
                  <c:v>0</c:v>
                </c:pt>
                <c:pt idx="168">
                  <c:v>2332</c:v>
                </c:pt>
                <c:pt idx="169">
                  <c:v>10</c:v>
                </c:pt>
                <c:pt idx="170">
                  <c:v>0</c:v>
                </c:pt>
                <c:pt idx="171">
                  <c:v>2035</c:v>
                </c:pt>
                <c:pt idx="172">
                  <c:v>5</c:v>
                </c:pt>
                <c:pt idx="173">
                  <c:v>0</c:v>
                </c:pt>
                <c:pt idx="174">
                  <c:v>1742</c:v>
                </c:pt>
                <c:pt idx="175">
                  <c:v>0</c:v>
                </c:pt>
                <c:pt idx="176">
                  <c:v>8</c:v>
                </c:pt>
                <c:pt idx="177">
                  <c:v>1482</c:v>
                </c:pt>
                <c:pt idx="178">
                  <c:v>0</c:v>
                </c:pt>
                <c:pt idx="179">
                  <c:v>7</c:v>
                </c:pt>
                <c:pt idx="180">
                  <c:v>0</c:v>
                </c:pt>
                <c:pt idx="181">
                  <c:v>1132</c:v>
                </c:pt>
                <c:pt idx="182">
                  <c:v>4</c:v>
                </c:pt>
                <c:pt idx="183">
                  <c:v>0</c:v>
                </c:pt>
                <c:pt idx="184">
                  <c:v>1001</c:v>
                </c:pt>
                <c:pt idx="185">
                  <c:v>7</c:v>
                </c:pt>
                <c:pt idx="186">
                  <c:v>0</c:v>
                </c:pt>
                <c:pt idx="187">
                  <c:v>757</c:v>
                </c:pt>
                <c:pt idx="188">
                  <c:v>3</c:v>
                </c:pt>
                <c:pt idx="189">
                  <c:v>0</c:v>
                </c:pt>
                <c:pt idx="190">
                  <c:v>657</c:v>
                </c:pt>
                <c:pt idx="191">
                  <c:v>0</c:v>
                </c:pt>
                <c:pt idx="192">
                  <c:v>1</c:v>
                </c:pt>
                <c:pt idx="193">
                  <c:v>484</c:v>
                </c:pt>
                <c:pt idx="194">
                  <c:v>0</c:v>
                </c:pt>
                <c:pt idx="195">
                  <c:v>3</c:v>
                </c:pt>
                <c:pt idx="196">
                  <c:v>0</c:v>
                </c:pt>
                <c:pt idx="197">
                  <c:v>381</c:v>
                </c:pt>
                <c:pt idx="198">
                  <c:v>1</c:v>
                </c:pt>
                <c:pt idx="199">
                  <c:v>0</c:v>
                </c:pt>
                <c:pt idx="200">
                  <c:v>287</c:v>
                </c:pt>
                <c:pt idx="201">
                  <c:v>2</c:v>
                </c:pt>
                <c:pt idx="202">
                  <c:v>0</c:v>
                </c:pt>
                <c:pt idx="203">
                  <c:v>197</c:v>
                </c:pt>
                <c:pt idx="204">
                  <c:v>1</c:v>
                </c:pt>
                <c:pt idx="205">
                  <c:v>0</c:v>
                </c:pt>
                <c:pt idx="206">
                  <c:v>165</c:v>
                </c:pt>
                <c:pt idx="207">
                  <c:v>0</c:v>
                </c:pt>
                <c:pt idx="208">
                  <c:v>1</c:v>
                </c:pt>
                <c:pt idx="209">
                  <c:v>0</c:v>
                </c:pt>
                <c:pt idx="210">
                  <c:v>107</c:v>
                </c:pt>
                <c:pt idx="211">
                  <c:v>2</c:v>
                </c:pt>
                <c:pt idx="212">
                  <c:v>0</c:v>
                </c:pt>
                <c:pt idx="213">
                  <c:v>90</c:v>
                </c:pt>
                <c:pt idx="214">
                  <c:v>0</c:v>
                </c:pt>
                <c:pt idx="215">
                  <c:v>0</c:v>
                </c:pt>
                <c:pt idx="216">
                  <c:v>53</c:v>
                </c:pt>
                <c:pt idx="217">
                  <c:v>0</c:v>
                </c:pt>
                <c:pt idx="218">
                  <c:v>0</c:v>
                </c:pt>
                <c:pt idx="219">
                  <c:v>28</c:v>
                </c:pt>
                <c:pt idx="220">
                  <c:v>0</c:v>
                </c:pt>
                <c:pt idx="221">
                  <c:v>0</c:v>
                </c:pt>
                <c:pt idx="222">
                  <c:v>0</c:v>
                </c:pt>
                <c:pt idx="223">
                  <c:v>32</c:v>
                </c:pt>
                <c:pt idx="224">
                  <c:v>2</c:v>
                </c:pt>
                <c:pt idx="225">
                  <c:v>0</c:v>
                </c:pt>
                <c:pt idx="226">
                  <c:v>20</c:v>
                </c:pt>
                <c:pt idx="227">
                  <c:v>0</c:v>
                </c:pt>
                <c:pt idx="228">
                  <c:v>0</c:v>
                </c:pt>
                <c:pt idx="229">
                  <c:v>11</c:v>
                </c:pt>
                <c:pt idx="230">
                  <c:v>0</c:v>
                </c:pt>
                <c:pt idx="231">
                  <c:v>0</c:v>
                </c:pt>
                <c:pt idx="232">
                  <c:v>10</c:v>
                </c:pt>
                <c:pt idx="233">
                  <c:v>0</c:v>
                </c:pt>
                <c:pt idx="234">
                  <c:v>0</c:v>
                </c:pt>
                <c:pt idx="235">
                  <c:v>8</c:v>
                </c:pt>
                <c:pt idx="236">
                  <c:v>0</c:v>
                </c:pt>
                <c:pt idx="237">
                  <c:v>0</c:v>
                </c:pt>
                <c:pt idx="238">
                  <c:v>0</c:v>
                </c:pt>
                <c:pt idx="239">
                  <c:v>4</c:v>
                </c:pt>
                <c:pt idx="240">
                  <c:v>0</c:v>
                </c:pt>
                <c:pt idx="241">
                  <c:v>0</c:v>
                </c:pt>
                <c:pt idx="242">
                  <c:v>3</c:v>
                </c:pt>
                <c:pt idx="243">
                  <c:v>0</c:v>
                </c:pt>
                <c:pt idx="244">
                  <c:v>0</c:v>
                </c:pt>
                <c:pt idx="245">
                  <c:v>0</c:v>
                </c:pt>
                <c:pt idx="246">
                  <c:v>0</c:v>
                </c:pt>
                <c:pt idx="247">
                  <c:v>0</c:v>
                </c:pt>
                <c:pt idx="248">
                  <c:v>2</c:v>
                </c:pt>
                <c:pt idx="249">
                  <c:v>0</c:v>
                </c:pt>
                <c:pt idx="250">
                  <c:v>0</c:v>
                </c:pt>
                <c:pt idx="251">
                  <c:v>0</c:v>
                </c:pt>
                <c:pt idx="252">
                  <c:v>0</c:v>
                </c:pt>
                <c:pt idx="253">
                  <c:v>0</c:v>
                </c:pt>
                <c:pt idx="254">
                  <c:v>0</c:v>
                </c:pt>
                <c:pt idx="255">
                  <c:v>1</c:v>
                </c:pt>
              </c:numCache>
            </c:numRef>
          </c:yVal>
          <c:smooth val="0"/>
        </c:ser>
        <c:dLbls>
          <c:showLegendKey val="0"/>
          <c:showVal val="0"/>
          <c:showCatName val="0"/>
          <c:showSerName val="0"/>
          <c:showPercent val="0"/>
          <c:showBubbleSize val="0"/>
        </c:dLbls>
        <c:axId val="452118952"/>
        <c:axId val="452121304"/>
      </c:scatterChart>
      <c:valAx>
        <c:axId val="452118952"/>
        <c:scaling>
          <c:orientation val="minMax"/>
          <c:max val="2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2121304"/>
        <c:crosses val="autoZero"/>
        <c:crossBetween val="midCat"/>
      </c:valAx>
      <c:valAx>
        <c:axId val="452121304"/>
        <c:scaling>
          <c:orientation val="minMax"/>
          <c:max val="4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211895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Histogram</a:t>
            </a:r>
            <a:r>
              <a:rPr lang="en-US" baseline="0" dirty="0"/>
              <a:t> </a:t>
            </a:r>
            <a:r>
              <a:rPr lang="en-US" baseline="0" dirty="0" err="1" smtClean="0"/>
              <a:t>HyD</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'single scans'!$B$3</c:f>
              <c:strCache>
                <c:ptCount val="1"/>
                <c:pt idx="0">
                  <c:v>HyD100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'single scans'!$A$4:$A$259</c:f>
              <c:numCache>
                <c:formatCode>General</c:formatCode>
                <c:ptCount val="25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numCache>
            </c:numRef>
          </c:xVal>
          <c:yVal>
            <c:numRef>
              <c:f>'single scans'!$B$4:$B$259</c:f>
              <c:numCache>
                <c:formatCode>General</c:formatCode>
                <c:ptCount val="2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1</c:v>
                </c:pt>
                <c:pt idx="65">
                  <c:v>0</c:v>
                </c:pt>
                <c:pt idx="66">
                  <c:v>0</c:v>
                </c:pt>
                <c:pt idx="67">
                  <c:v>0</c:v>
                </c:pt>
                <c:pt idx="68">
                  <c:v>0</c:v>
                </c:pt>
                <c:pt idx="69">
                  <c:v>0</c:v>
                </c:pt>
                <c:pt idx="70">
                  <c:v>0</c:v>
                </c:pt>
                <c:pt idx="71">
                  <c:v>2</c:v>
                </c:pt>
                <c:pt idx="72">
                  <c:v>0</c:v>
                </c:pt>
                <c:pt idx="73">
                  <c:v>0</c:v>
                </c:pt>
                <c:pt idx="74">
                  <c:v>11</c:v>
                </c:pt>
                <c:pt idx="75">
                  <c:v>0</c:v>
                </c:pt>
                <c:pt idx="76">
                  <c:v>0</c:v>
                </c:pt>
                <c:pt idx="77">
                  <c:v>16</c:v>
                </c:pt>
                <c:pt idx="78">
                  <c:v>0</c:v>
                </c:pt>
                <c:pt idx="79">
                  <c:v>0</c:v>
                </c:pt>
                <c:pt idx="80">
                  <c:v>20</c:v>
                </c:pt>
                <c:pt idx="81">
                  <c:v>0</c:v>
                </c:pt>
                <c:pt idx="82">
                  <c:v>0</c:v>
                </c:pt>
                <c:pt idx="83">
                  <c:v>0</c:v>
                </c:pt>
                <c:pt idx="84">
                  <c:v>43</c:v>
                </c:pt>
                <c:pt idx="85">
                  <c:v>0</c:v>
                </c:pt>
                <c:pt idx="86">
                  <c:v>0</c:v>
                </c:pt>
                <c:pt idx="87">
                  <c:v>78</c:v>
                </c:pt>
                <c:pt idx="88">
                  <c:v>0</c:v>
                </c:pt>
                <c:pt idx="89">
                  <c:v>0</c:v>
                </c:pt>
                <c:pt idx="90">
                  <c:v>111</c:v>
                </c:pt>
                <c:pt idx="91">
                  <c:v>0</c:v>
                </c:pt>
                <c:pt idx="92">
                  <c:v>0</c:v>
                </c:pt>
                <c:pt idx="93">
                  <c:v>163</c:v>
                </c:pt>
                <c:pt idx="94">
                  <c:v>0</c:v>
                </c:pt>
                <c:pt idx="95">
                  <c:v>0</c:v>
                </c:pt>
                <c:pt idx="96">
                  <c:v>256</c:v>
                </c:pt>
                <c:pt idx="97">
                  <c:v>0</c:v>
                </c:pt>
                <c:pt idx="98">
                  <c:v>0</c:v>
                </c:pt>
                <c:pt idx="99">
                  <c:v>1</c:v>
                </c:pt>
                <c:pt idx="100">
                  <c:v>385</c:v>
                </c:pt>
                <c:pt idx="101">
                  <c:v>0</c:v>
                </c:pt>
                <c:pt idx="102">
                  <c:v>0</c:v>
                </c:pt>
                <c:pt idx="103">
                  <c:v>530</c:v>
                </c:pt>
                <c:pt idx="104">
                  <c:v>0</c:v>
                </c:pt>
                <c:pt idx="105">
                  <c:v>1</c:v>
                </c:pt>
                <c:pt idx="106">
                  <c:v>739</c:v>
                </c:pt>
                <c:pt idx="107">
                  <c:v>0</c:v>
                </c:pt>
                <c:pt idx="108">
                  <c:v>1</c:v>
                </c:pt>
                <c:pt idx="109">
                  <c:v>958</c:v>
                </c:pt>
                <c:pt idx="110">
                  <c:v>0</c:v>
                </c:pt>
                <c:pt idx="111">
                  <c:v>0</c:v>
                </c:pt>
                <c:pt idx="112">
                  <c:v>3</c:v>
                </c:pt>
                <c:pt idx="113">
                  <c:v>1261</c:v>
                </c:pt>
                <c:pt idx="114">
                  <c:v>0</c:v>
                </c:pt>
                <c:pt idx="115">
                  <c:v>5</c:v>
                </c:pt>
                <c:pt idx="116">
                  <c:v>1565</c:v>
                </c:pt>
                <c:pt idx="117">
                  <c:v>0</c:v>
                </c:pt>
                <c:pt idx="118">
                  <c:v>5</c:v>
                </c:pt>
                <c:pt idx="119">
                  <c:v>1814</c:v>
                </c:pt>
                <c:pt idx="120">
                  <c:v>0</c:v>
                </c:pt>
                <c:pt idx="121">
                  <c:v>4</c:v>
                </c:pt>
                <c:pt idx="122">
                  <c:v>2177</c:v>
                </c:pt>
                <c:pt idx="123">
                  <c:v>0</c:v>
                </c:pt>
                <c:pt idx="124">
                  <c:v>8</c:v>
                </c:pt>
                <c:pt idx="125">
                  <c:v>0</c:v>
                </c:pt>
                <c:pt idx="126">
                  <c:v>2441</c:v>
                </c:pt>
                <c:pt idx="127">
                  <c:v>0</c:v>
                </c:pt>
                <c:pt idx="128">
                  <c:v>9</c:v>
                </c:pt>
                <c:pt idx="129">
                  <c:v>2799</c:v>
                </c:pt>
                <c:pt idx="130">
                  <c:v>0</c:v>
                </c:pt>
                <c:pt idx="131">
                  <c:v>12</c:v>
                </c:pt>
                <c:pt idx="132">
                  <c:v>3095</c:v>
                </c:pt>
                <c:pt idx="133">
                  <c:v>0</c:v>
                </c:pt>
                <c:pt idx="134">
                  <c:v>10</c:v>
                </c:pt>
                <c:pt idx="135">
                  <c:v>3296</c:v>
                </c:pt>
                <c:pt idx="136">
                  <c:v>0</c:v>
                </c:pt>
                <c:pt idx="137">
                  <c:v>14</c:v>
                </c:pt>
                <c:pt idx="138">
                  <c:v>3585</c:v>
                </c:pt>
                <c:pt idx="139">
                  <c:v>0</c:v>
                </c:pt>
                <c:pt idx="140">
                  <c:v>13</c:v>
                </c:pt>
                <c:pt idx="141">
                  <c:v>0</c:v>
                </c:pt>
                <c:pt idx="142">
                  <c:v>3598</c:v>
                </c:pt>
                <c:pt idx="143">
                  <c:v>0</c:v>
                </c:pt>
                <c:pt idx="144">
                  <c:v>17</c:v>
                </c:pt>
                <c:pt idx="145">
                  <c:v>3695</c:v>
                </c:pt>
                <c:pt idx="146">
                  <c:v>0</c:v>
                </c:pt>
                <c:pt idx="147">
                  <c:v>16</c:v>
                </c:pt>
                <c:pt idx="148">
                  <c:v>3710</c:v>
                </c:pt>
                <c:pt idx="149">
                  <c:v>0</c:v>
                </c:pt>
                <c:pt idx="150">
                  <c:v>10</c:v>
                </c:pt>
                <c:pt idx="151">
                  <c:v>3543</c:v>
                </c:pt>
                <c:pt idx="152">
                  <c:v>0</c:v>
                </c:pt>
                <c:pt idx="153">
                  <c:v>12</c:v>
                </c:pt>
                <c:pt idx="154">
                  <c:v>0</c:v>
                </c:pt>
                <c:pt idx="155">
                  <c:v>3396</c:v>
                </c:pt>
                <c:pt idx="156">
                  <c:v>20</c:v>
                </c:pt>
                <c:pt idx="157">
                  <c:v>0</c:v>
                </c:pt>
                <c:pt idx="158">
                  <c:v>3241</c:v>
                </c:pt>
                <c:pt idx="159">
                  <c:v>0</c:v>
                </c:pt>
                <c:pt idx="160">
                  <c:v>18</c:v>
                </c:pt>
                <c:pt idx="161">
                  <c:v>3015</c:v>
                </c:pt>
                <c:pt idx="162">
                  <c:v>0</c:v>
                </c:pt>
                <c:pt idx="163">
                  <c:v>12</c:v>
                </c:pt>
                <c:pt idx="164">
                  <c:v>2714</c:v>
                </c:pt>
                <c:pt idx="165">
                  <c:v>0</c:v>
                </c:pt>
                <c:pt idx="166">
                  <c:v>8</c:v>
                </c:pt>
                <c:pt idx="167">
                  <c:v>0</c:v>
                </c:pt>
                <c:pt idx="168">
                  <c:v>2332</c:v>
                </c:pt>
                <c:pt idx="169">
                  <c:v>10</c:v>
                </c:pt>
                <c:pt idx="170">
                  <c:v>0</c:v>
                </c:pt>
                <c:pt idx="171">
                  <c:v>2035</c:v>
                </c:pt>
                <c:pt idx="172">
                  <c:v>5</c:v>
                </c:pt>
                <c:pt idx="173">
                  <c:v>0</c:v>
                </c:pt>
                <c:pt idx="174">
                  <c:v>1742</c:v>
                </c:pt>
                <c:pt idx="175">
                  <c:v>0</c:v>
                </c:pt>
                <c:pt idx="176">
                  <c:v>8</c:v>
                </c:pt>
                <c:pt idx="177">
                  <c:v>1482</c:v>
                </c:pt>
                <c:pt idx="178">
                  <c:v>0</c:v>
                </c:pt>
                <c:pt idx="179">
                  <c:v>7</c:v>
                </c:pt>
                <c:pt idx="180">
                  <c:v>0</c:v>
                </c:pt>
                <c:pt idx="181">
                  <c:v>1132</c:v>
                </c:pt>
                <c:pt idx="182">
                  <c:v>4</c:v>
                </c:pt>
                <c:pt idx="183">
                  <c:v>0</c:v>
                </c:pt>
                <c:pt idx="184">
                  <c:v>1001</c:v>
                </c:pt>
                <c:pt idx="185">
                  <c:v>7</c:v>
                </c:pt>
                <c:pt idx="186">
                  <c:v>0</c:v>
                </c:pt>
                <c:pt idx="187">
                  <c:v>757</c:v>
                </c:pt>
                <c:pt idx="188">
                  <c:v>3</c:v>
                </c:pt>
                <c:pt idx="189">
                  <c:v>0</c:v>
                </c:pt>
                <c:pt idx="190">
                  <c:v>657</c:v>
                </c:pt>
                <c:pt idx="191">
                  <c:v>0</c:v>
                </c:pt>
                <c:pt idx="192">
                  <c:v>1</c:v>
                </c:pt>
                <c:pt idx="193">
                  <c:v>484</c:v>
                </c:pt>
                <c:pt idx="194">
                  <c:v>0</c:v>
                </c:pt>
                <c:pt idx="195">
                  <c:v>3</c:v>
                </c:pt>
                <c:pt idx="196">
                  <c:v>0</c:v>
                </c:pt>
                <c:pt idx="197">
                  <c:v>381</c:v>
                </c:pt>
                <c:pt idx="198">
                  <c:v>1</c:v>
                </c:pt>
                <c:pt idx="199">
                  <c:v>0</c:v>
                </c:pt>
                <c:pt idx="200">
                  <c:v>287</c:v>
                </c:pt>
                <c:pt idx="201">
                  <c:v>2</c:v>
                </c:pt>
                <c:pt idx="202">
                  <c:v>0</c:v>
                </c:pt>
                <c:pt idx="203">
                  <c:v>197</c:v>
                </c:pt>
                <c:pt idx="204">
                  <c:v>1</c:v>
                </c:pt>
                <c:pt idx="205">
                  <c:v>0</c:v>
                </c:pt>
                <c:pt idx="206">
                  <c:v>165</c:v>
                </c:pt>
                <c:pt idx="207">
                  <c:v>0</c:v>
                </c:pt>
                <c:pt idx="208">
                  <c:v>1</c:v>
                </c:pt>
                <c:pt idx="209">
                  <c:v>0</c:v>
                </c:pt>
                <c:pt idx="210">
                  <c:v>107</c:v>
                </c:pt>
                <c:pt idx="211">
                  <c:v>2</c:v>
                </c:pt>
                <c:pt idx="212">
                  <c:v>0</c:v>
                </c:pt>
                <c:pt idx="213">
                  <c:v>90</c:v>
                </c:pt>
                <c:pt idx="214">
                  <c:v>0</c:v>
                </c:pt>
                <c:pt idx="215">
                  <c:v>0</c:v>
                </c:pt>
                <c:pt idx="216">
                  <c:v>53</c:v>
                </c:pt>
                <c:pt idx="217">
                  <c:v>0</c:v>
                </c:pt>
                <c:pt idx="218">
                  <c:v>0</c:v>
                </c:pt>
                <c:pt idx="219">
                  <c:v>28</c:v>
                </c:pt>
                <c:pt idx="220">
                  <c:v>0</c:v>
                </c:pt>
                <c:pt idx="221">
                  <c:v>0</c:v>
                </c:pt>
                <c:pt idx="222">
                  <c:v>0</c:v>
                </c:pt>
                <c:pt idx="223">
                  <c:v>32</c:v>
                </c:pt>
                <c:pt idx="224">
                  <c:v>2</c:v>
                </c:pt>
                <c:pt idx="225">
                  <c:v>0</c:v>
                </c:pt>
                <c:pt idx="226">
                  <c:v>20</c:v>
                </c:pt>
                <c:pt idx="227">
                  <c:v>0</c:v>
                </c:pt>
                <c:pt idx="228">
                  <c:v>0</c:v>
                </c:pt>
                <c:pt idx="229">
                  <c:v>11</c:v>
                </c:pt>
                <c:pt idx="230">
                  <c:v>0</c:v>
                </c:pt>
                <c:pt idx="231">
                  <c:v>0</c:v>
                </c:pt>
                <c:pt idx="232">
                  <c:v>10</c:v>
                </c:pt>
                <c:pt idx="233">
                  <c:v>0</c:v>
                </c:pt>
                <c:pt idx="234">
                  <c:v>0</c:v>
                </c:pt>
                <c:pt idx="235">
                  <c:v>8</c:v>
                </c:pt>
                <c:pt idx="236">
                  <c:v>0</c:v>
                </c:pt>
                <c:pt idx="237">
                  <c:v>0</c:v>
                </c:pt>
                <c:pt idx="238">
                  <c:v>0</c:v>
                </c:pt>
                <c:pt idx="239">
                  <c:v>4</c:v>
                </c:pt>
                <c:pt idx="240">
                  <c:v>0</c:v>
                </c:pt>
                <c:pt idx="241">
                  <c:v>0</c:v>
                </c:pt>
                <c:pt idx="242">
                  <c:v>3</c:v>
                </c:pt>
                <c:pt idx="243">
                  <c:v>0</c:v>
                </c:pt>
                <c:pt idx="244">
                  <c:v>0</c:v>
                </c:pt>
                <c:pt idx="245">
                  <c:v>0</c:v>
                </c:pt>
                <c:pt idx="246">
                  <c:v>0</c:v>
                </c:pt>
                <c:pt idx="247">
                  <c:v>0</c:v>
                </c:pt>
                <c:pt idx="248">
                  <c:v>2</c:v>
                </c:pt>
                <c:pt idx="249">
                  <c:v>0</c:v>
                </c:pt>
                <c:pt idx="250">
                  <c:v>0</c:v>
                </c:pt>
                <c:pt idx="251">
                  <c:v>0</c:v>
                </c:pt>
                <c:pt idx="252">
                  <c:v>0</c:v>
                </c:pt>
                <c:pt idx="253">
                  <c:v>0</c:v>
                </c:pt>
                <c:pt idx="254">
                  <c:v>0</c:v>
                </c:pt>
                <c:pt idx="255">
                  <c:v>1</c:v>
                </c:pt>
              </c:numCache>
            </c:numRef>
          </c:yVal>
          <c:smooth val="0"/>
        </c:ser>
        <c:dLbls>
          <c:showLegendKey val="0"/>
          <c:showVal val="0"/>
          <c:showCatName val="0"/>
          <c:showSerName val="0"/>
          <c:showPercent val="0"/>
          <c:showBubbleSize val="0"/>
        </c:dLbls>
        <c:axId val="452129928"/>
        <c:axId val="452129536"/>
      </c:scatterChart>
      <c:valAx>
        <c:axId val="452129928"/>
        <c:scaling>
          <c:orientation val="minMax"/>
          <c:max val="2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2129536"/>
        <c:crosses val="autoZero"/>
        <c:crossBetween val="midCat"/>
      </c:valAx>
      <c:valAx>
        <c:axId val="452129536"/>
        <c:scaling>
          <c:orientation val="minMax"/>
          <c:max val="4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21299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drawing1.xml><?xml version="1.0" encoding="utf-8"?>
<c:userShapes xmlns:c="http://schemas.openxmlformats.org/drawingml/2006/chart">
  <cdr:relSizeAnchor xmlns:cdr="http://schemas.openxmlformats.org/drawingml/2006/chartDrawing">
    <cdr:from>
      <cdr:x>0.6249</cdr:x>
      <cdr:y>0.89712</cdr:y>
    </cdr:from>
    <cdr:to>
      <cdr:x>0.76169</cdr:x>
      <cdr:y>0.98011</cdr:y>
    </cdr:to>
    <cdr:sp macro="" textlink="">
      <cdr:nvSpPr>
        <cdr:cNvPr id="2" name="Textfeld 1"/>
        <cdr:cNvSpPr txBox="1"/>
      </cdr:nvSpPr>
      <cdr:spPr>
        <a:xfrm xmlns:a="http://schemas.openxmlformats.org/drawingml/2006/main">
          <a:off x="4960425" y="4235999"/>
          <a:ext cx="1085851" cy="39183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dirty="0" err="1" smtClean="0"/>
            <a:t>grayvalue</a:t>
          </a:r>
          <a:endParaRPr lang="en-US" sz="1800" dirty="0"/>
        </a:p>
      </cdr:txBody>
    </cdr:sp>
  </cdr:relSizeAnchor>
</c:userShapes>
</file>

<file path=ppt/drawings/drawing2.xml><?xml version="1.0" encoding="utf-8"?>
<c:userShapes xmlns:c="http://schemas.openxmlformats.org/drawingml/2006/chart">
  <cdr:relSizeAnchor xmlns:cdr="http://schemas.openxmlformats.org/drawingml/2006/chartDrawing">
    <cdr:from>
      <cdr:x>0.62507</cdr:x>
      <cdr:y>0.07052</cdr:y>
    </cdr:from>
    <cdr:to>
      <cdr:x>0.82622</cdr:x>
      <cdr:y>0.20741</cdr:y>
    </cdr:to>
    <cdr:sp macro="" textlink="">
      <cdr:nvSpPr>
        <cdr:cNvPr id="2" name="Textfeld 1"/>
        <cdr:cNvSpPr txBox="1"/>
      </cdr:nvSpPr>
      <cdr:spPr>
        <a:xfrm xmlns:a="http://schemas.openxmlformats.org/drawingml/2006/main">
          <a:off x="4961741" y="332995"/>
          <a:ext cx="1596714"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smtClean="0"/>
            <a:t>Gray level 148 = 46 Photons</a:t>
          </a:r>
          <a:endParaRPr lang="en-US" dirty="0"/>
        </a:p>
      </cdr:txBody>
    </cdr:sp>
  </cdr:relSizeAnchor>
  <cdr:relSizeAnchor xmlns:cdr="http://schemas.openxmlformats.org/drawingml/2006/chartDrawing">
    <cdr:from>
      <cdr:x>0.59186</cdr:x>
      <cdr:y>0.13022</cdr:y>
    </cdr:from>
    <cdr:to>
      <cdr:x>0.64548</cdr:x>
      <cdr:y>0.15359</cdr:y>
    </cdr:to>
    <cdr:cxnSp macro="">
      <cdr:nvCxnSpPr>
        <cdr:cNvPr id="6" name="Gerade Verbindung mit Pfeil 5"/>
        <cdr:cNvCxnSpPr/>
      </cdr:nvCxnSpPr>
      <cdr:spPr>
        <a:xfrm xmlns:a="http://schemas.openxmlformats.org/drawingml/2006/main" flipH="1">
          <a:off x="4698125" y="614857"/>
          <a:ext cx="425668" cy="110359"/>
        </a:xfrm>
        <a:prstGeom xmlns:a="http://schemas.openxmlformats.org/drawingml/2006/main" prst="straightConnector1">
          <a:avLst/>
        </a:prstGeom>
        <a:ln xmlns:a="http://schemas.openxmlformats.org/drawingml/2006/main" w="34925">
          <a:solidFill>
            <a:schemeClr val="tx1"/>
          </a:solidFill>
          <a:headEnd w="lg" len="lg"/>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0.48858</cdr:x>
      <cdr:y>0.37229</cdr:y>
    </cdr:from>
    <cdr:to>
      <cdr:x>0.52135</cdr:x>
      <cdr:y>0.42323</cdr:y>
    </cdr:to>
    <cdr:sp macro="" textlink="">
      <cdr:nvSpPr>
        <cdr:cNvPr id="2" name="Ellipse 1"/>
        <cdr:cNvSpPr/>
      </cdr:nvSpPr>
      <cdr:spPr>
        <a:xfrm xmlns:a="http://schemas.openxmlformats.org/drawingml/2006/main">
          <a:off x="3878316" y="1757856"/>
          <a:ext cx="260132" cy="240549"/>
        </a:xfrm>
        <a:prstGeom xmlns:a="http://schemas.openxmlformats.org/drawingml/2006/main" prst="ellipse">
          <a:avLst/>
        </a:prstGeom>
        <a:noFill xmlns:a="http://schemas.openxmlformats.org/drawingml/2006/main"/>
        <a:ln xmlns:a="http://schemas.openxmlformats.org/drawingml/2006/main" w="4127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0.79047</cdr:x>
      <cdr:y>0.71953</cdr:y>
    </cdr:from>
    <cdr:to>
      <cdr:x>0.79146</cdr:x>
      <cdr:y>0.79203</cdr:y>
    </cdr:to>
    <cdr:cxnSp macro="">
      <cdr:nvCxnSpPr>
        <cdr:cNvPr id="6" name="Gerade Verbindung mit Pfeil 5"/>
        <cdr:cNvCxnSpPr/>
      </cdr:nvCxnSpPr>
      <cdr:spPr>
        <a:xfrm xmlns:a="http://schemas.openxmlformats.org/drawingml/2006/main">
          <a:off x="6274675" y="3397471"/>
          <a:ext cx="7907" cy="342310"/>
        </a:xfrm>
        <a:prstGeom xmlns:a="http://schemas.openxmlformats.org/drawingml/2006/main" prst="straightConnector1">
          <a:avLst/>
        </a:prstGeom>
        <a:ln xmlns:a="http://schemas.openxmlformats.org/drawingml/2006/main" w="34925">
          <a:solidFill>
            <a:schemeClr val="tx1"/>
          </a:solidFill>
          <a:headEnd w="lg" len="lg"/>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0.69017</cdr:x>
      <cdr:y>0.28715</cdr:y>
    </cdr:from>
    <cdr:to>
      <cdr:x>0.80536</cdr:x>
      <cdr:y>0.4808</cdr:y>
    </cdr:to>
    <cdr:sp macro="" textlink="">
      <cdr:nvSpPr>
        <cdr:cNvPr id="5" name="Textfeld 4"/>
        <cdr:cNvSpPr txBox="1"/>
      </cdr:nvSpPr>
      <cdr:spPr>
        <a:xfrm xmlns:a="http://schemas.openxmlformats.org/drawingml/2006/main">
          <a:off x="5478517" y="135583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028253-D0E6-4D1D-87A5-1F224E8A0EBF}" type="datetimeFigureOut">
              <a:rPr lang="en-US" smtClean="0"/>
              <a:t>7/5/2016</a:t>
            </a:fld>
            <a:endParaRPr lang="en-US"/>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B22A7C-2CA7-45BD-8AFC-1706AA0020DE}" type="slidenum">
              <a:rPr lang="en-US" smtClean="0"/>
              <a:t>‹Nr.›</a:t>
            </a:fld>
            <a:endParaRPr lang="en-US"/>
          </a:p>
        </p:txBody>
      </p:sp>
    </p:spTree>
    <p:extLst>
      <p:ext uri="{BB962C8B-B14F-4D97-AF65-F5344CB8AC3E}">
        <p14:creationId xmlns:p14="http://schemas.microsoft.com/office/powerpoint/2010/main" val="3560923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Some</a:t>
            </a:r>
            <a:r>
              <a:rPr lang="de-DE" dirty="0" smtClean="0"/>
              <a:t> </a:t>
            </a:r>
            <a:r>
              <a:rPr lang="de-DE" dirty="0" err="1" smtClean="0"/>
              <a:t>slides</a:t>
            </a:r>
            <a:r>
              <a:rPr lang="de-DE" dirty="0" smtClean="0"/>
              <a:t> </a:t>
            </a:r>
            <a:r>
              <a:rPr lang="de-DE" dirty="0" err="1" smtClean="0"/>
              <a:t>contain</a:t>
            </a:r>
            <a:r>
              <a:rPr lang="de-DE" dirty="0" smtClean="0"/>
              <a:t> </a:t>
            </a:r>
            <a:r>
              <a:rPr lang="de-DE" dirty="0" err="1" smtClean="0"/>
              <a:t>usefull</a:t>
            </a:r>
            <a:r>
              <a:rPr lang="de-DE" dirty="0" smtClean="0"/>
              <a:t> </a:t>
            </a:r>
            <a:r>
              <a:rPr lang="de-DE" dirty="0" err="1" smtClean="0"/>
              <a:t>information</a:t>
            </a:r>
            <a:r>
              <a:rPr lang="de-DE" dirty="0" smtClean="0"/>
              <a:t> in </a:t>
            </a:r>
            <a:r>
              <a:rPr lang="de-DE" dirty="0" err="1" smtClean="0"/>
              <a:t>this</a:t>
            </a:r>
            <a:r>
              <a:rPr lang="de-DE" dirty="0" smtClean="0"/>
              <a:t> </a:t>
            </a:r>
            <a:r>
              <a:rPr lang="de-DE" dirty="0" err="1" smtClean="0"/>
              <a:t>space</a:t>
            </a:r>
            <a:r>
              <a:rPr lang="de-DE" dirty="0" smtClean="0"/>
              <a:t>. </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2</a:t>
            </a:fld>
            <a:endParaRPr lang="en-US"/>
          </a:p>
        </p:txBody>
      </p:sp>
    </p:spTree>
    <p:extLst>
      <p:ext uri="{BB962C8B-B14F-4D97-AF65-F5344CB8AC3E}">
        <p14:creationId xmlns:p14="http://schemas.microsoft.com/office/powerpoint/2010/main" val="2860358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Source </a:t>
            </a:r>
            <a:r>
              <a:rPr lang="de-DE" dirty="0" err="1" smtClean="0"/>
              <a:t>of</a:t>
            </a:r>
            <a:r>
              <a:rPr lang="de-DE" baseline="0" dirty="0" smtClean="0"/>
              <a:t> </a:t>
            </a:r>
            <a:r>
              <a:rPr lang="de-DE" baseline="0" dirty="0" err="1" smtClean="0"/>
              <a:t>photography</a:t>
            </a:r>
            <a:r>
              <a:rPr lang="de-DE" dirty="0" smtClean="0"/>
              <a:t>: http://wellcomeimages.org/indexplus/image/V0025959.html</a:t>
            </a:r>
          </a:p>
          <a:p>
            <a:r>
              <a:rPr lang="de-DE" dirty="0" smtClean="0"/>
              <a:t>Via https://commons.wikimedia.org/wiki/File:George_Biddell_Airy2.jpg</a:t>
            </a:r>
            <a:endParaRPr lang="de-DE" dirty="0"/>
          </a:p>
        </p:txBody>
      </p:sp>
      <p:sp>
        <p:nvSpPr>
          <p:cNvPr id="4" name="Foliennummernplatzhalter 3"/>
          <p:cNvSpPr>
            <a:spLocks noGrp="1"/>
          </p:cNvSpPr>
          <p:nvPr>
            <p:ph type="sldNum" sz="quarter" idx="10"/>
          </p:nvPr>
        </p:nvSpPr>
        <p:spPr/>
        <p:txBody>
          <a:bodyPr/>
          <a:lstStyle/>
          <a:p>
            <a:fld id="{D7B22A7C-2CA7-45BD-8AFC-1706AA0020DE}" type="slidenum">
              <a:rPr lang="en-US" smtClean="0"/>
              <a:t>15</a:t>
            </a:fld>
            <a:endParaRPr lang="en-US"/>
          </a:p>
        </p:txBody>
      </p:sp>
    </p:spTree>
    <p:extLst>
      <p:ext uri="{BB962C8B-B14F-4D97-AF65-F5344CB8AC3E}">
        <p14:creationId xmlns:p14="http://schemas.microsoft.com/office/powerpoint/2010/main" val="4131822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Source </a:t>
            </a:r>
            <a:r>
              <a:rPr lang="de-DE" dirty="0" err="1" smtClean="0"/>
              <a:t>of</a:t>
            </a:r>
            <a:r>
              <a:rPr lang="de-DE" baseline="0" dirty="0" smtClean="0"/>
              <a:t> </a:t>
            </a:r>
            <a:r>
              <a:rPr lang="de-DE" baseline="0" dirty="0" err="1" smtClean="0"/>
              <a:t>photography</a:t>
            </a:r>
            <a:r>
              <a:rPr lang="de-DE" dirty="0" smtClean="0"/>
              <a:t>: http://www.nobelprize.org/nobel_prizes/physics/laureates/1904/strutt-facts.html</a:t>
            </a:r>
            <a:endParaRPr lang="de-DE" dirty="0"/>
          </a:p>
        </p:txBody>
      </p:sp>
      <p:sp>
        <p:nvSpPr>
          <p:cNvPr id="4" name="Foliennummernplatzhalter 3"/>
          <p:cNvSpPr>
            <a:spLocks noGrp="1"/>
          </p:cNvSpPr>
          <p:nvPr>
            <p:ph type="sldNum" sz="quarter" idx="10"/>
          </p:nvPr>
        </p:nvSpPr>
        <p:spPr/>
        <p:txBody>
          <a:bodyPr/>
          <a:lstStyle/>
          <a:p>
            <a:fld id="{D7B22A7C-2CA7-45BD-8AFC-1706AA0020DE}" type="slidenum">
              <a:rPr lang="en-US" smtClean="0"/>
              <a:t>18</a:t>
            </a:fld>
            <a:endParaRPr lang="en-US"/>
          </a:p>
        </p:txBody>
      </p:sp>
    </p:spTree>
    <p:extLst>
      <p:ext uri="{BB962C8B-B14F-4D97-AF65-F5344CB8AC3E}">
        <p14:creationId xmlns:p14="http://schemas.microsoft.com/office/powerpoint/2010/main" val="4101530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According</a:t>
            </a:r>
            <a:r>
              <a:rPr lang="de-DE" dirty="0" smtClean="0"/>
              <a:t> </a:t>
            </a:r>
            <a:r>
              <a:rPr lang="de-DE" dirty="0" err="1" smtClean="0"/>
              <a:t>to</a:t>
            </a:r>
            <a:r>
              <a:rPr lang="de-DE" dirty="0" smtClean="0"/>
              <a:t> Steve B. Howell, Handbook </a:t>
            </a:r>
            <a:r>
              <a:rPr lang="de-DE" dirty="0" err="1" smtClean="0"/>
              <a:t>of</a:t>
            </a:r>
            <a:r>
              <a:rPr lang="de-DE" dirty="0" smtClean="0"/>
              <a:t> CCD </a:t>
            </a:r>
            <a:r>
              <a:rPr lang="de-DE" dirty="0" err="1" smtClean="0"/>
              <a:t>Astronomy</a:t>
            </a:r>
            <a:r>
              <a:rPr lang="de-DE" baseline="0" dirty="0" smtClean="0"/>
              <a:t>, 2nd </a:t>
            </a:r>
            <a:r>
              <a:rPr lang="de-DE" baseline="0" dirty="0" err="1" smtClean="0"/>
              <a:t>ed</a:t>
            </a:r>
            <a:r>
              <a:rPr lang="de-DE" baseline="0" dirty="0" smtClean="0"/>
              <a:t>., 2006, </a:t>
            </a:r>
            <a:r>
              <a:rPr lang="de-DE" baseline="0" dirty="0" err="1" smtClean="0"/>
              <a:t>page</a:t>
            </a:r>
            <a:r>
              <a:rPr lang="de-DE" baseline="0" dirty="0" smtClean="0"/>
              <a:t> 132 (</a:t>
            </a:r>
            <a:r>
              <a:rPr lang="de-DE" baseline="0" dirty="0" err="1" smtClean="0"/>
              <a:t>available</a:t>
            </a:r>
            <a:r>
              <a:rPr lang="de-DE" baseline="0" dirty="0" smtClean="0"/>
              <a:t> on Google Books), </a:t>
            </a:r>
            <a:r>
              <a:rPr lang="de-DE" baseline="0" dirty="0" err="1" smtClean="0"/>
              <a:t>critical</a:t>
            </a:r>
            <a:r>
              <a:rPr lang="de-DE" baseline="0" dirty="0" smtClean="0"/>
              <a:t> </a:t>
            </a:r>
            <a:r>
              <a:rPr lang="de-DE" baseline="0" dirty="0" err="1" smtClean="0"/>
              <a:t>sampling</a:t>
            </a:r>
            <a:r>
              <a:rPr lang="de-DE" baseline="0" dirty="0" smtClean="0"/>
              <a:t> </a:t>
            </a:r>
            <a:r>
              <a:rPr lang="de-DE" baseline="0" dirty="0" err="1" smtClean="0"/>
              <a:t>according</a:t>
            </a:r>
            <a:r>
              <a:rPr lang="de-DE" baseline="0" dirty="0" smtClean="0"/>
              <a:t> </a:t>
            </a:r>
            <a:r>
              <a:rPr lang="de-DE" baseline="0" dirty="0" err="1" smtClean="0"/>
              <a:t>to</a:t>
            </a:r>
            <a:r>
              <a:rPr lang="de-DE" baseline="0" dirty="0" smtClean="0"/>
              <a:t> </a:t>
            </a:r>
            <a:r>
              <a:rPr lang="de-DE" baseline="0" dirty="0" err="1" smtClean="0"/>
              <a:t>Nyquist</a:t>
            </a:r>
            <a:r>
              <a:rPr lang="de-DE" baseline="0" dirty="0" smtClean="0"/>
              <a:t> </a:t>
            </a:r>
            <a:r>
              <a:rPr lang="de-DE" baseline="0" dirty="0" err="1" smtClean="0"/>
              <a:t>is</a:t>
            </a:r>
            <a:r>
              <a:rPr lang="de-DE" baseline="0" dirty="0" smtClean="0"/>
              <a:t> „</a:t>
            </a:r>
            <a:r>
              <a:rPr lang="de-DE" baseline="0" dirty="0" err="1" smtClean="0"/>
              <a:t>the</a:t>
            </a:r>
            <a:r>
              <a:rPr lang="de-DE" baseline="0" dirty="0" smtClean="0"/>
              <a:t> </a:t>
            </a:r>
            <a:r>
              <a:rPr lang="de-DE" baseline="0" dirty="0" err="1" smtClean="0"/>
              <a:t>sampling</a:t>
            </a:r>
            <a:r>
              <a:rPr lang="de-DE" baseline="0" dirty="0" smtClean="0"/>
              <a:t> </a:t>
            </a:r>
            <a:r>
              <a:rPr lang="de-DE" baseline="0" dirty="0" err="1" smtClean="0"/>
              <a:t>interval</a:t>
            </a:r>
            <a:r>
              <a:rPr lang="de-DE" baseline="0" dirty="0" smtClean="0"/>
              <a:t> </a:t>
            </a:r>
            <a:r>
              <a:rPr lang="de-DE" baseline="0" dirty="0" err="1" smtClean="0"/>
              <a:t>that</a:t>
            </a:r>
            <a:r>
              <a:rPr lang="de-DE" baseline="0" dirty="0" smtClean="0"/>
              <a:t> </a:t>
            </a:r>
            <a:r>
              <a:rPr lang="de-DE" baseline="0" dirty="0" err="1" smtClean="0"/>
              <a:t>is</a:t>
            </a:r>
            <a:r>
              <a:rPr lang="de-DE" baseline="0" dirty="0" smtClean="0"/>
              <a:t> </a:t>
            </a:r>
            <a:r>
              <a:rPr lang="de-DE" baseline="0" dirty="0" err="1" smtClean="0"/>
              <a:t>equal</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width</a:t>
            </a:r>
            <a:r>
              <a:rPr lang="de-DE" baseline="0" dirty="0" smtClean="0"/>
              <a:t> (i.e. </a:t>
            </a:r>
            <a:r>
              <a:rPr lang="de-DE" baseline="0" dirty="0" err="1" smtClean="0"/>
              <a:t>standard</a:t>
            </a:r>
            <a:r>
              <a:rPr lang="de-DE" baseline="0" dirty="0" smtClean="0"/>
              <a:t> </a:t>
            </a:r>
            <a:r>
              <a:rPr lang="de-DE" baseline="0" dirty="0" err="1" smtClean="0"/>
              <a:t>deviation</a:t>
            </a:r>
            <a:r>
              <a:rPr lang="de-DE" baseline="0" dirty="0" smtClean="0"/>
              <a:t>) </a:t>
            </a:r>
            <a:r>
              <a:rPr lang="de-DE" baseline="0" dirty="0" err="1" smtClean="0"/>
              <a:t>of</a:t>
            </a:r>
            <a:r>
              <a:rPr lang="de-DE" baseline="0" dirty="0" smtClean="0"/>
              <a:t> </a:t>
            </a:r>
            <a:r>
              <a:rPr lang="de-DE" baseline="0" dirty="0" err="1" smtClean="0"/>
              <a:t>the</a:t>
            </a:r>
            <a:r>
              <a:rPr lang="de-DE" baseline="0" dirty="0" smtClean="0"/>
              <a:t> PSF. </a:t>
            </a:r>
            <a:r>
              <a:rPr lang="de-DE" baseline="0" dirty="0" err="1" smtClean="0"/>
              <a:t>For</a:t>
            </a:r>
            <a:r>
              <a:rPr lang="de-DE" baseline="0" dirty="0" smtClean="0"/>
              <a:t> a </a:t>
            </a:r>
            <a:r>
              <a:rPr lang="de-DE" baseline="0" dirty="0" err="1" smtClean="0"/>
              <a:t>Gaussian</a:t>
            </a:r>
            <a:r>
              <a:rPr lang="de-DE" baseline="0" dirty="0" smtClean="0"/>
              <a:t> PSF </a:t>
            </a:r>
            <a:r>
              <a:rPr lang="de-DE" baseline="0" dirty="0" err="1" smtClean="0"/>
              <a:t>this</a:t>
            </a:r>
            <a:r>
              <a:rPr lang="de-DE" baseline="0" dirty="0" smtClean="0"/>
              <a:t> </a:t>
            </a:r>
            <a:r>
              <a:rPr lang="de-DE" baseline="0" dirty="0" err="1" smtClean="0"/>
              <a:t>corresponds</a:t>
            </a:r>
            <a:r>
              <a:rPr lang="de-DE" baseline="0" dirty="0" smtClean="0"/>
              <a:t> </a:t>
            </a:r>
            <a:r>
              <a:rPr lang="de-DE" baseline="0" dirty="0" err="1" smtClean="0"/>
              <a:t>to</a:t>
            </a:r>
            <a:r>
              <a:rPr lang="de-DE" baseline="0" dirty="0" smtClean="0"/>
              <a:t> a FWHM </a:t>
            </a:r>
            <a:r>
              <a:rPr lang="de-DE" baseline="0" dirty="0" err="1" smtClean="0"/>
              <a:t>equal</a:t>
            </a:r>
            <a:r>
              <a:rPr lang="de-DE" baseline="0" dirty="0" smtClean="0"/>
              <a:t> </a:t>
            </a:r>
            <a:r>
              <a:rPr lang="de-DE" baseline="0" dirty="0" err="1" smtClean="0"/>
              <a:t>to</a:t>
            </a:r>
            <a:r>
              <a:rPr lang="de-DE" baseline="0" dirty="0" smtClean="0"/>
              <a:t> 2.355 </a:t>
            </a:r>
            <a:r>
              <a:rPr lang="de-DE" baseline="0" dirty="0" err="1" smtClean="0"/>
              <a:t>pixels</a:t>
            </a:r>
            <a:r>
              <a:rPr lang="de-DE" baseline="0" dirty="0" smtClean="0"/>
              <a:t>.“ </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27</a:t>
            </a:fld>
            <a:endParaRPr lang="en-US"/>
          </a:p>
        </p:txBody>
      </p:sp>
    </p:spTree>
    <p:extLst>
      <p:ext uri="{BB962C8B-B14F-4D97-AF65-F5344CB8AC3E}">
        <p14:creationId xmlns:p14="http://schemas.microsoft.com/office/powerpoint/2010/main" val="3531527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Image Source: https://commons.wikimedia.org/</a:t>
            </a:r>
            <a:r>
              <a:rPr lang="de-DE" dirty="0" err="1" smtClean="0"/>
              <a:t>wiki</a:t>
            </a:r>
            <a:r>
              <a:rPr lang="de-DE" dirty="0" smtClean="0"/>
              <a:t>/</a:t>
            </a:r>
            <a:r>
              <a:rPr lang="de-DE" dirty="0" err="1" smtClean="0"/>
              <a:t>File:SiméonDenisPoisson.jpg</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41</a:t>
            </a:fld>
            <a:endParaRPr lang="en-US"/>
          </a:p>
        </p:txBody>
      </p:sp>
    </p:spTree>
    <p:extLst>
      <p:ext uri="{BB962C8B-B14F-4D97-AF65-F5344CB8AC3E}">
        <p14:creationId xmlns:p14="http://schemas.microsoft.com/office/powerpoint/2010/main" val="217348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Source: J. B. Pawley: Points, Pixels and Gray</a:t>
            </a:r>
            <a:r>
              <a:rPr lang="en-US" baseline="0" dirty="0" smtClean="0"/>
              <a:t> levels: Digitizing Image Data. 2006. In: Handbook of confocal biological microscopy, 3</a:t>
            </a:r>
            <a:r>
              <a:rPr lang="en-US" baseline="30000" dirty="0" smtClean="0"/>
              <a:t>rd</a:t>
            </a:r>
            <a:r>
              <a:rPr lang="en-US" baseline="0" dirty="0" smtClean="0"/>
              <a:t> ed. Chapter 4, p.63</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42</a:t>
            </a:fld>
            <a:endParaRPr lang="en-US"/>
          </a:p>
        </p:txBody>
      </p:sp>
    </p:spTree>
    <p:extLst>
      <p:ext uri="{BB962C8B-B14F-4D97-AF65-F5344CB8AC3E}">
        <p14:creationId xmlns:p14="http://schemas.microsoft.com/office/powerpoint/2010/main" val="4236139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Source: J. B. Pawley: Points, Pixels and Gray</a:t>
            </a:r>
            <a:r>
              <a:rPr lang="en-US" baseline="0" dirty="0" smtClean="0"/>
              <a:t> levels: Digitizing Image Data. 2006. In: Handbook of confocal biological microscopy, 3</a:t>
            </a:r>
            <a:r>
              <a:rPr lang="en-US" baseline="30000" dirty="0" smtClean="0"/>
              <a:t>rd</a:t>
            </a:r>
            <a:r>
              <a:rPr lang="en-US" baseline="0" dirty="0" smtClean="0"/>
              <a:t> ed. Chapter 4, p.63</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43</a:t>
            </a:fld>
            <a:endParaRPr lang="en-US"/>
          </a:p>
        </p:txBody>
      </p:sp>
    </p:spTree>
    <p:extLst>
      <p:ext uri="{BB962C8B-B14F-4D97-AF65-F5344CB8AC3E}">
        <p14:creationId xmlns:p14="http://schemas.microsoft.com/office/powerpoint/2010/main" val="2997200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Source: J. B. Pawley: Points, Pixels and Gray</a:t>
            </a:r>
            <a:r>
              <a:rPr lang="en-US" baseline="0" dirty="0" smtClean="0"/>
              <a:t> levels: Digitizing Image Data. 2006. In: Handbook of confocal biological microscopy, 3</a:t>
            </a:r>
            <a:r>
              <a:rPr lang="en-US" baseline="30000" dirty="0" smtClean="0"/>
              <a:t>rd</a:t>
            </a:r>
            <a:r>
              <a:rPr lang="en-US" baseline="0" dirty="0" smtClean="0"/>
              <a:t> ed. Chapter 4, p.63</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44</a:t>
            </a:fld>
            <a:endParaRPr lang="en-US"/>
          </a:p>
        </p:txBody>
      </p:sp>
    </p:spTree>
    <p:extLst>
      <p:ext uri="{BB962C8B-B14F-4D97-AF65-F5344CB8AC3E}">
        <p14:creationId xmlns:p14="http://schemas.microsoft.com/office/powerpoint/2010/main" val="516747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64x64</a:t>
            </a:r>
            <a:r>
              <a:rPr lang="en-US" baseline="0" dirty="0" smtClean="0"/>
              <a:t> clipping (of a 256x256 image) was scaled up 4x without interpolation in Fiji, to show </a:t>
            </a:r>
            <a:r>
              <a:rPr lang="en-US" baseline="0" dirty="0" err="1" smtClean="0"/>
              <a:t>pixelation</a:t>
            </a:r>
            <a:r>
              <a:rPr lang="en-US" baseline="0" dirty="0" smtClean="0"/>
              <a:t>. PMT was set to 1000V (of 1250 max), the </a:t>
            </a:r>
            <a:r>
              <a:rPr lang="en-US" baseline="0" dirty="0" err="1" smtClean="0"/>
              <a:t>HyD</a:t>
            </a:r>
            <a:r>
              <a:rPr lang="en-US" baseline="0" dirty="0" smtClean="0"/>
              <a:t> to “</a:t>
            </a:r>
            <a:r>
              <a:rPr lang="en-US" baseline="0" dirty="0" err="1" smtClean="0"/>
              <a:t>smartGain</a:t>
            </a:r>
            <a:r>
              <a:rPr lang="en-US" baseline="0" dirty="0" smtClean="0"/>
              <a:t> 100”. Other settings were identical. Recorded on a Leica SP5. </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46</a:t>
            </a:fld>
            <a:endParaRPr lang="en-US"/>
          </a:p>
        </p:txBody>
      </p:sp>
    </p:spTree>
    <p:extLst>
      <p:ext uri="{BB962C8B-B14F-4D97-AF65-F5344CB8AC3E}">
        <p14:creationId xmlns:p14="http://schemas.microsoft.com/office/powerpoint/2010/main" val="2604717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The yellow data refer to the right y-Axis. They</a:t>
            </a:r>
            <a:r>
              <a:rPr lang="en-US" baseline="0" dirty="0" smtClean="0"/>
              <a:t> </a:t>
            </a:r>
            <a:r>
              <a:rPr lang="en-US" dirty="0" smtClean="0"/>
              <a:t>are from a</a:t>
            </a:r>
            <a:r>
              <a:rPr lang="en-US" baseline="0" dirty="0" smtClean="0"/>
              <a:t> fluorescent slide that was strongly tilted on the stage. A z-stack was recorded (256x256x14) to record areas from zero intensity to high intensities. Imaging conditions were identical to the ‘blue’ data, thus the same gray value reflects the same number of photons.</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48</a:t>
            </a:fld>
            <a:endParaRPr lang="en-US"/>
          </a:p>
        </p:txBody>
      </p:sp>
    </p:spTree>
    <p:extLst>
      <p:ext uri="{BB962C8B-B14F-4D97-AF65-F5344CB8AC3E}">
        <p14:creationId xmlns:p14="http://schemas.microsoft.com/office/powerpoint/2010/main" val="1125485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64x64</a:t>
            </a:r>
            <a:r>
              <a:rPr lang="en-US" baseline="0" dirty="0" smtClean="0"/>
              <a:t> clipping was scaled up 4x without interpolation, to show </a:t>
            </a:r>
            <a:r>
              <a:rPr lang="en-US" baseline="0" dirty="0" err="1" smtClean="0"/>
              <a:t>pixelization</a:t>
            </a:r>
            <a:r>
              <a:rPr lang="en-US" baseline="0" dirty="0" smtClean="0"/>
              <a:t>. PMT was set to 1000V (of 1250 max), the </a:t>
            </a:r>
            <a:r>
              <a:rPr lang="en-US" baseline="0" dirty="0" err="1" smtClean="0"/>
              <a:t>HyD</a:t>
            </a:r>
            <a:r>
              <a:rPr lang="en-US" baseline="0" dirty="0" smtClean="0"/>
              <a:t> to “</a:t>
            </a:r>
            <a:r>
              <a:rPr lang="en-US" baseline="0" dirty="0" err="1" smtClean="0"/>
              <a:t>smartGain</a:t>
            </a:r>
            <a:r>
              <a:rPr lang="en-US" baseline="0" dirty="0" smtClean="0"/>
              <a:t> 100”. Other settings were identical. Recorded on a Leica SP5. </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49</a:t>
            </a:fld>
            <a:endParaRPr lang="en-US"/>
          </a:p>
        </p:txBody>
      </p:sp>
    </p:spTree>
    <p:extLst>
      <p:ext uri="{BB962C8B-B14F-4D97-AF65-F5344CB8AC3E}">
        <p14:creationId xmlns:p14="http://schemas.microsoft.com/office/powerpoint/2010/main" val="1790718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baseline="0" noProof="0" dirty="0" smtClean="0"/>
          </a:p>
        </p:txBody>
      </p:sp>
      <p:sp>
        <p:nvSpPr>
          <p:cNvPr id="4" name="Foliennummernplatzhalter 3"/>
          <p:cNvSpPr>
            <a:spLocks noGrp="1"/>
          </p:cNvSpPr>
          <p:nvPr>
            <p:ph type="sldNum" sz="quarter" idx="10"/>
          </p:nvPr>
        </p:nvSpPr>
        <p:spPr/>
        <p:txBody>
          <a:bodyPr/>
          <a:lstStyle/>
          <a:p>
            <a:fld id="{D7B22A7C-2CA7-45BD-8AFC-1706AA0020DE}" type="slidenum">
              <a:rPr lang="en-US" smtClean="0"/>
              <a:t>57</a:t>
            </a:fld>
            <a:endParaRPr lang="en-US"/>
          </a:p>
        </p:txBody>
      </p:sp>
    </p:spTree>
    <p:extLst>
      <p:ext uri="{BB962C8B-B14F-4D97-AF65-F5344CB8AC3E}">
        <p14:creationId xmlns:p14="http://schemas.microsoft.com/office/powerpoint/2010/main" val="1889606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Source: J. B. Pawley: Points, Pixels and Gray</a:t>
            </a:r>
            <a:r>
              <a:rPr lang="en-US" baseline="0" dirty="0" smtClean="0"/>
              <a:t> levels: Digitizing Image Data. 2006. In: Handbook of confocal biological microscopy, 3</a:t>
            </a:r>
            <a:r>
              <a:rPr lang="en-US" baseline="30000" dirty="0" smtClean="0"/>
              <a:t>rd</a:t>
            </a:r>
            <a:r>
              <a:rPr lang="en-US" baseline="0" dirty="0" smtClean="0"/>
              <a:t> ed. Chapter 4, p.63</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58</a:t>
            </a:fld>
            <a:endParaRPr lang="en-US"/>
          </a:p>
        </p:txBody>
      </p:sp>
    </p:spTree>
    <p:extLst>
      <p:ext uri="{BB962C8B-B14F-4D97-AF65-F5344CB8AC3E}">
        <p14:creationId xmlns:p14="http://schemas.microsoft.com/office/powerpoint/2010/main" val="3602586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3230377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587243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885043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24565056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03FAD0FF-D7DE-4006-BD20-6616457CC8A7}" type="datetimeFigureOut">
              <a:rPr lang="en-US" smtClean="0"/>
              <a:t>7/5/2016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51754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03FAD0FF-D7DE-4006-BD20-6616457CC8A7}" type="datetimeFigureOut">
              <a:rPr lang="en-US" smtClean="0"/>
              <a:t>7/5/2016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E1479-65A8-459B-9C5C-A6F935CFBA16}" type="slidenum">
              <a:rPr lang="en-US" smtClean="0"/>
              <a:t>‹Nr.›</a:t>
            </a:fld>
            <a:endParaRPr lang="en-US" dirty="0"/>
          </a:p>
        </p:txBody>
      </p:sp>
    </p:spTree>
    <p:extLst>
      <p:ext uri="{BB962C8B-B14F-4D97-AF65-F5344CB8AC3E}">
        <p14:creationId xmlns:p14="http://schemas.microsoft.com/office/powerpoint/2010/main" val="254093587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AD0FF-D7DE-4006-BD20-6616457CC8A7}" type="datetimeFigureOut">
              <a:rPr lang="en-US" smtClean="0"/>
              <a:t>7/5/2016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027269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625967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6185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982933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1823443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smtClean="0"/>
              <a:t>Titelmasterformat durch Klicken bearbeiten</a:t>
            </a:r>
            <a:endParaRPr lang="en-US"/>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4ACFED9E-D6EF-497E-93AA-7EF406C3A9B9}"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3756365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4ACFED9E-D6EF-497E-93AA-7EF406C3A9B9}"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3938372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en-US"/>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4ACFED9E-D6EF-497E-93AA-7EF406C3A9B9}"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128028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62865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4ACFED9E-D6EF-497E-93AA-7EF406C3A9B9}"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662763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en-US"/>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4ACFED9E-D6EF-497E-93AA-7EF406C3A9B9}" type="datetimeFigureOut">
              <a:rPr lang="en-US" smtClean="0"/>
              <a:t>7/5/2016</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2482032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4ACFED9E-D6EF-497E-93AA-7EF406C3A9B9}" type="datetimeFigureOut">
              <a:rPr lang="en-US" smtClean="0"/>
              <a:t>7/5/2016</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30117238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ACFED9E-D6EF-497E-93AA-7EF406C3A9B9}" type="datetimeFigureOut">
              <a:rPr lang="en-US" smtClean="0"/>
              <a:t>7/5/2016</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3436082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ACFED9E-D6EF-497E-93AA-7EF406C3A9B9}"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2050901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ACFED9E-D6EF-497E-93AA-7EF406C3A9B9}"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469548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4ACFED9E-D6EF-497E-93AA-7EF406C3A9B9}"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3504449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628650" y="365125"/>
            <a:ext cx="57626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4ACFED9E-D6EF-497E-93AA-7EF406C3A9B9}"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4791637-9965-4602-B5B5-23144E16433B}" type="slidenum">
              <a:rPr lang="en-US" smtClean="0"/>
              <a:t>‹Nr.›</a:t>
            </a:fld>
            <a:endParaRPr lang="en-US"/>
          </a:p>
        </p:txBody>
      </p:sp>
    </p:spTree>
    <p:extLst>
      <p:ext uri="{BB962C8B-B14F-4D97-AF65-F5344CB8AC3E}">
        <p14:creationId xmlns:p14="http://schemas.microsoft.com/office/powerpoint/2010/main" val="1800031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smtClean="0"/>
              <a:t>Titelmasterformat durch Klicken bearbeiten</a:t>
            </a:r>
            <a:endParaRPr lang="en-US"/>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26480033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026910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en-US"/>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3014538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62865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3200919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en-US"/>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D0F32232-9766-44F7-B9D9-D586D6396705}" type="datetimeFigureOut">
              <a:rPr lang="en-US" smtClean="0"/>
              <a:t>7/5/2016</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5498943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D0F32232-9766-44F7-B9D9-D586D6396705}" type="datetimeFigureOut">
              <a:rPr lang="en-US" smtClean="0"/>
              <a:t>7/5/2016</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3844713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0F32232-9766-44F7-B9D9-D586D6396705}" type="datetimeFigureOut">
              <a:rPr lang="en-US" smtClean="0"/>
              <a:t>7/5/2016</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8101390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4006425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2515730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5466786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628650" y="365125"/>
            <a:ext cx="57626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94013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creativecommons.org/licenses/by/4.0"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FAD0FF-D7DE-4006-BD20-6616457CC8A7}" type="datetimeFigureOut">
              <a:rPr lang="en-US" smtClean="0"/>
              <a:t>7/5/2016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E1479-65A8-459B-9C5C-A6F935CFBA16}" type="slidenum">
              <a:rPr lang="en-US" smtClean="0"/>
              <a:t>‹Nr.›</a:t>
            </a:fld>
            <a:endParaRPr lang="en-US"/>
          </a:p>
        </p:txBody>
      </p:sp>
      <p:sp>
        <p:nvSpPr>
          <p:cNvPr id="7" name="Rechteck 6"/>
          <p:cNvSpPr/>
          <p:nvPr userDrawn="1"/>
        </p:nvSpPr>
        <p:spPr>
          <a:xfrm>
            <a:off x="3028950" y="6658463"/>
            <a:ext cx="5700522" cy="400110"/>
          </a:xfrm>
          <a:prstGeom prst="rect">
            <a:avLst/>
          </a:prstGeom>
        </p:spPr>
        <p:txBody>
          <a:bodyPr wrap="square">
            <a:spAutoFit/>
          </a:bodyPr>
          <a:lstStyle/>
          <a:p>
            <a:pPr algn="r"/>
            <a:r>
              <a:rPr lang="en-US" sz="1000" dirty="0" smtClean="0">
                <a:solidFill>
                  <a:schemeClr val="bg1">
                    <a:lumMod val="65000"/>
                  </a:schemeClr>
                </a:solidFill>
              </a:rPr>
              <a:t>©Steffen Dietzel 2015-16. License: Creative </a:t>
            </a:r>
            <a:r>
              <a:rPr lang="en-US" sz="1000" baseline="0" dirty="0" smtClean="0">
                <a:solidFill>
                  <a:schemeClr val="bg1">
                    <a:lumMod val="65000"/>
                  </a:schemeClr>
                </a:solidFill>
              </a:rPr>
              <a:t> Commons</a:t>
            </a:r>
            <a:r>
              <a:rPr lang="en-US" sz="1000" dirty="0" smtClean="0">
                <a:solidFill>
                  <a:schemeClr val="bg1">
                    <a:lumMod val="65000"/>
                  </a:schemeClr>
                </a:solidFill>
              </a:rPr>
              <a:t> Attribution </a:t>
            </a:r>
            <a:r>
              <a:rPr lang="en-US" sz="1000" dirty="0" err="1" smtClean="0">
                <a:solidFill>
                  <a:schemeClr val="bg1">
                    <a:lumMod val="65000"/>
                  </a:schemeClr>
                </a:solidFill>
              </a:rPr>
              <a:t>ShareAlike</a:t>
            </a:r>
            <a:r>
              <a:rPr lang="en-US" sz="1000" dirty="0" smtClean="0">
                <a:solidFill>
                  <a:schemeClr val="bg1">
                    <a:lumMod val="65000"/>
                  </a:schemeClr>
                </a:solidFill>
              </a:rPr>
              <a:t>.</a:t>
            </a:r>
            <a:r>
              <a:rPr lang="en-US" sz="1000" baseline="0" dirty="0" smtClean="0">
                <a:solidFill>
                  <a:schemeClr val="bg1">
                    <a:lumMod val="65000"/>
                  </a:schemeClr>
                </a:solidFill>
              </a:rPr>
              <a:t> </a:t>
            </a:r>
          </a:p>
          <a:p>
            <a:pPr algn="r"/>
            <a:r>
              <a:rPr lang="en-US" sz="1000" dirty="0" smtClean="0">
                <a:solidFill>
                  <a:schemeClr val="bg1">
                    <a:lumMod val="65000"/>
                  </a:schemeClr>
                </a:solidFill>
                <a:hlinkClick r:id="rId13"/>
              </a:rPr>
              <a:t>https://creativecommons.org/licenses/by-sa/4.0</a:t>
            </a:r>
            <a:r>
              <a:rPr lang="en-US" sz="1000" dirty="0" smtClean="0">
                <a:solidFill>
                  <a:schemeClr val="bg1">
                    <a:lumMod val="65000"/>
                  </a:schemeClr>
                </a:solidFill>
              </a:rPr>
              <a:t> </a:t>
            </a:r>
            <a:endParaRPr lang="en-US" sz="1000" dirty="0">
              <a:solidFill>
                <a:schemeClr val="bg1">
                  <a:lumMod val="65000"/>
                </a:schemeClr>
              </a:solidFill>
            </a:endParaRPr>
          </a:p>
        </p:txBody>
      </p:sp>
      <p:pic>
        <p:nvPicPr>
          <p:cNvPr id="8" name="Grafik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729473" y="6333380"/>
            <a:ext cx="396544" cy="524620"/>
          </a:xfrm>
          <a:prstGeom prst="rect">
            <a:avLst/>
          </a:prstGeom>
        </p:spPr>
      </p:pic>
      <p:pic>
        <p:nvPicPr>
          <p:cNvPr id="9" name="Picture 1"/>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8570686" y="0"/>
            <a:ext cx="562531" cy="31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9980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CFED9E-D6EF-497E-93AA-7EF406C3A9B9}" type="datetimeFigureOut">
              <a:rPr lang="en-US" smtClean="0"/>
              <a:t>7/5/2016</a:t>
            </a:fld>
            <a:endParaRPr lang="en-US"/>
          </a:p>
        </p:txBody>
      </p:sp>
      <p:sp>
        <p:nvSpPr>
          <p:cNvPr id="5" name="Fußzeilenplatzhalt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91637-9965-4602-B5B5-23144E16433B}" type="slidenum">
              <a:rPr lang="en-US" smtClean="0"/>
              <a:t>‹Nr.›</a:t>
            </a:fld>
            <a:endParaRPr lang="en-US"/>
          </a:p>
        </p:txBody>
      </p:sp>
    </p:spTree>
    <p:extLst>
      <p:ext uri="{BB962C8B-B14F-4D97-AF65-F5344CB8AC3E}">
        <p14:creationId xmlns:p14="http://schemas.microsoft.com/office/powerpoint/2010/main" val="15735178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F32232-9766-44F7-B9D9-D586D6396705}" type="datetimeFigureOut">
              <a:rPr lang="en-US" smtClean="0"/>
              <a:t>7/5/2016</a:t>
            </a:fld>
            <a:endParaRPr lang="en-US"/>
          </a:p>
        </p:txBody>
      </p:sp>
      <p:sp>
        <p:nvSpPr>
          <p:cNvPr id="5" name="Fußzeilenplatzhalt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F1507-D36D-4D07-851C-57E01DA1256D}" type="slidenum">
              <a:rPr lang="en-US" smtClean="0"/>
              <a:t>‹Nr.›</a:t>
            </a:fld>
            <a:endParaRPr lang="en-US"/>
          </a:p>
        </p:txBody>
      </p:sp>
    </p:spTree>
    <p:extLst>
      <p:ext uri="{BB962C8B-B14F-4D97-AF65-F5344CB8AC3E}">
        <p14:creationId xmlns:p14="http://schemas.microsoft.com/office/powerpoint/2010/main" val="31514349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germanbioimaging.org/wiki/index.php/Workgroup5" TargetMode="External"/><Relationship Id="rId2" Type="http://schemas.openxmlformats.org/officeDocument/2006/relationships/hyperlink" Target="http://www.germanbioimaging.org/" TargetMode="External"/><Relationship Id="rId1" Type="http://schemas.openxmlformats.org/officeDocument/2006/relationships/slideLayout" Target="../slideLayouts/slideLayout2.xml"/><Relationship Id="rId4" Type="http://schemas.openxmlformats.org/officeDocument/2006/relationships/hyperlink" Target="http://www.bioimaging.bmc.med.lmu.de/learning-teach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creativecommons.org/licenses/by-sa/4.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fiji.sc/Fiji" TargetMode="External"/><Relationship Id="rId2" Type="http://schemas.openxmlformats.org/officeDocument/2006/relationships/hyperlink" Target="http://cirl.memphis.edu/cosmos.php" TargetMode="Externa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png"/><Relationship Id="rId4" Type="http://schemas.openxmlformats.org/officeDocument/2006/relationships/hyperlink" Target="http://lists.umn.edu/cgi-bin/wa?A0=CONFOCALMICROSCOPY"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t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t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t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t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t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24.t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57.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r>
              <a:rPr lang="en-US" sz="4800" b="1" dirty="0" smtClean="0"/>
              <a:t>Basics </a:t>
            </a:r>
            <a:r>
              <a:rPr lang="en-US" sz="4800" b="1" dirty="0"/>
              <a:t>of Digital Imaging </a:t>
            </a:r>
            <a:r>
              <a:rPr lang="en-US" sz="4800" b="1" dirty="0" smtClean="0"/>
              <a:t/>
            </a:r>
            <a:br>
              <a:rPr lang="en-US" sz="4800" b="1" dirty="0" smtClean="0"/>
            </a:br>
            <a:r>
              <a:rPr lang="en-US" sz="4800" b="1" dirty="0" smtClean="0"/>
              <a:t>(</a:t>
            </a:r>
            <a:r>
              <a:rPr lang="en-US" sz="4800" b="1" dirty="0"/>
              <a:t>BDI) </a:t>
            </a:r>
          </a:p>
        </p:txBody>
      </p:sp>
      <p:sp>
        <p:nvSpPr>
          <p:cNvPr id="3" name="Untertitel 2"/>
          <p:cNvSpPr>
            <a:spLocks noGrp="1"/>
          </p:cNvSpPr>
          <p:nvPr>
            <p:ph type="subTitle" idx="1"/>
          </p:nvPr>
        </p:nvSpPr>
        <p:spPr>
          <a:xfrm>
            <a:off x="0" y="3602038"/>
            <a:ext cx="9144000" cy="1655762"/>
          </a:xfrm>
        </p:spPr>
        <p:txBody>
          <a:bodyPr>
            <a:normAutofit/>
          </a:bodyPr>
          <a:lstStyle/>
          <a:p>
            <a:r>
              <a:rPr lang="en-US" dirty="0"/>
              <a:t>Steffen Dietzel</a:t>
            </a:r>
          </a:p>
          <a:p>
            <a:r>
              <a:rPr lang="en-US" dirty="0"/>
              <a:t>Ludwig-</a:t>
            </a:r>
            <a:r>
              <a:rPr lang="en-US" dirty="0" err="1"/>
              <a:t>Maximilians</a:t>
            </a:r>
            <a:r>
              <a:rPr lang="en-US" dirty="0"/>
              <a:t>-</a:t>
            </a:r>
            <a:r>
              <a:rPr lang="en-US" dirty="0" err="1"/>
              <a:t>Universität</a:t>
            </a:r>
            <a:r>
              <a:rPr lang="en-US" dirty="0"/>
              <a:t> München</a:t>
            </a:r>
            <a:br>
              <a:rPr lang="en-US" dirty="0"/>
            </a:br>
            <a:r>
              <a:rPr lang="en-US" dirty="0"/>
              <a:t>Walter-Brendel-</a:t>
            </a:r>
            <a:r>
              <a:rPr lang="en-US" dirty="0" err="1"/>
              <a:t>Zentrum</a:t>
            </a:r>
            <a:r>
              <a:rPr lang="en-US" dirty="0"/>
              <a:t> für </a:t>
            </a:r>
            <a:r>
              <a:rPr lang="en-US" dirty="0" err="1"/>
              <a:t>experimentelle</a:t>
            </a:r>
            <a:r>
              <a:rPr lang="en-US" dirty="0"/>
              <a:t> </a:t>
            </a:r>
            <a:r>
              <a:rPr lang="en-US" dirty="0" err="1"/>
              <a:t>Medizin</a:t>
            </a:r>
            <a:r>
              <a:rPr lang="en-US" dirty="0"/>
              <a:t> (</a:t>
            </a:r>
            <a:r>
              <a:rPr lang="en-US" dirty="0" err="1"/>
              <a:t>Wbex</a:t>
            </a:r>
            <a:r>
              <a:rPr lang="en-US" dirty="0"/>
              <a:t>) and </a:t>
            </a:r>
            <a:br>
              <a:rPr lang="en-US" dirty="0"/>
            </a:br>
            <a:r>
              <a:rPr lang="en-US" dirty="0"/>
              <a:t>Core Facility Bioimaging at the Biomedical Center</a:t>
            </a:r>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3231" y="5257800"/>
            <a:ext cx="2474954" cy="124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4129" y="5047982"/>
            <a:ext cx="1130045" cy="1495029"/>
          </a:xfrm>
          <a:prstGeom prst="rect">
            <a:avLst/>
          </a:prstGeom>
        </p:spPr>
      </p:pic>
    </p:spTree>
    <p:extLst>
      <p:ext uri="{BB962C8B-B14F-4D97-AF65-F5344CB8AC3E}">
        <p14:creationId xmlns:p14="http://schemas.microsoft.com/office/powerpoint/2010/main" val="25838367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1538" name="Rectangle 2"/>
          <p:cNvSpPr>
            <a:spLocks noGrp="1" noChangeArrowheads="1"/>
          </p:cNvSpPr>
          <p:nvPr>
            <p:ph type="title"/>
          </p:nvPr>
        </p:nvSpPr>
        <p:spPr/>
        <p:txBody>
          <a:bodyPr/>
          <a:lstStyle/>
          <a:p>
            <a:r>
              <a:rPr lang="en-US" altLang="en-US"/>
              <a:t>Note 1</a:t>
            </a:r>
          </a:p>
        </p:txBody>
      </p:sp>
      <p:sp>
        <p:nvSpPr>
          <p:cNvPr id="961539" name="Rectangle 3"/>
          <p:cNvSpPr>
            <a:spLocks noGrp="1" noChangeArrowheads="1"/>
          </p:cNvSpPr>
          <p:nvPr>
            <p:ph type="body" idx="1"/>
          </p:nvPr>
        </p:nvSpPr>
        <p:spPr/>
        <p:txBody>
          <a:bodyPr>
            <a:normAutofit/>
          </a:bodyPr>
          <a:lstStyle/>
          <a:p>
            <a:r>
              <a:rPr lang="en-US" altLang="en-US" sz="2400" dirty="0" smtClean="0"/>
              <a:t>This presentation contains material for a lecture on Basics of Digital Imaging. It is not a complete lecture (copyrighted material was removed), nor is it suggested that all slides should be shown in a lecture – there is some redundancy. Some slides - like this one -  are ‘hidden’ (won’t show in presentation mode).</a:t>
            </a:r>
          </a:p>
          <a:p>
            <a:r>
              <a:rPr lang="en-US" altLang="en-US" sz="2400" dirty="0" smtClean="0"/>
              <a:t>The ‘notes’ below each slide may contain links to download sources, e.g. for historic portraits, or other information.</a:t>
            </a:r>
          </a:p>
          <a:p>
            <a:endParaRPr lang="en-US" altLang="en-US" sz="2400" dirty="0" smtClean="0"/>
          </a:p>
          <a:p>
            <a:r>
              <a:rPr lang="en-US" altLang="en-US" sz="2400" dirty="0" smtClean="0"/>
              <a:t>File version 2016-July</a:t>
            </a:r>
            <a:endParaRPr lang="en-US" altLang="en-US" sz="2400" dirty="0"/>
          </a:p>
        </p:txBody>
      </p:sp>
    </p:spTree>
    <p:extLst>
      <p:ext uri="{BB962C8B-B14F-4D97-AF65-F5344CB8AC3E}">
        <p14:creationId xmlns:p14="http://schemas.microsoft.com/office/powerpoint/2010/main" val="239167730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p:txBody>
          <a:bodyPr/>
          <a:lstStyle/>
          <a:p>
            <a:r>
              <a:rPr lang="en-US" altLang="en-US"/>
              <a:t>Note 2</a:t>
            </a:r>
          </a:p>
        </p:txBody>
      </p:sp>
      <p:sp>
        <p:nvSpPr>
          <p:cNvPr id="1003523" name="Rectangle 3"/>
          <p:cNvSpPr>
            <a:spLocks noGrp="1" noChangeArrowheads="1"/>
          </p:cNvSpPr>
          <p:nvPr>
            <p:ph type="body" idx="1"/>
          </p:nvPr>
        </p:nvSpPr>
        <p:spPr/>
        <p:txBody>
          <a:bodyPr/>
          <a:lstStyle/>
          <a:p>
            <a:r>
              <a:rPr lang="en-US" altLang="en-US" sz="2400" dirty="0"/>
              <a:t>This presentation was published on the German </a:t>
            </a:r>
            <a:r>
              <a:rPr lang="en-US" altLang="en-US" sz="2400" dirty="0" err="1"/>
              <a:t>BioImaging</a:t>
            </a:r>
            <a:r>
              <a:rPr lang="en-US" altLang="en-US" sz="2400" dirty="0"/>
              <a:t> Website. </a:t>
            </a:r>
            <a:br>
              <a:rPr lang="en-US" altLang="en-US" sz="2400" dirty="0"/>
            </a:br>
            <a:r>
              <a:rPr lang="en-US" altLang="en-US" sz="2400" dirty="0">
                <a:hlinkClick r:id="rId2"/>
              </a:rPr>
              <a:t>http://www.germanbioimaging.org</a:t>
            </a:r>
            <a:r>
              <a:rPr lang="en-US" altLang="en-US" sz="2400" dirty="0"/>
              <a:t/>
            </a:r>
            <a:br>
              <a:rPr lang="en-US" altLang="en-US" sz="2400" dirty="0"/>
            </a:br>
            <a:r>
              <a:rPr lang="en-US" altLang="en-US" sz="2400" dirty="0"/>
              <a:t>under</a:t>
            </a:r>
            <a:br>
              <a:rPr lang="en-US" altLang="en-US" sz="2400" dirty="0"/>
            </a:br>
            <a:r>
              <a:rPr lang="en-US" altLang="en-US" sz="2400" dirty="0">
                <a:hlinkClick r:id="rId3" tooltip="Workgroup5"/>
              </a:rPr>
              <a:t>Workgroup 5 Training of facility users</a:t>
            </a:r>
            <a:r>
              <a:rPr lang="en-US" altLang="en-US" sz="2400" b="1" dirty="0"/>
              <a:t/>
            </a:r>
            <a:br>
              <a:rPr lang="en-US" altLang="en-US" sz="2400" b="1" dirty="0"/>
            </a:br>
            <a:r>
              <a:rPr lang="en-US" altLang="en-US" sz="2400" b="1" dirty="0"/>
              <a:t/>
            </a:r>
            <a:br>
              <a:rPr lang="en-US" altLang="en-US" sz="2400" b="1" dirty="0"/>
            </a:br>
            <a:r>
              <a:rPr lang="en-US" altLang="en-US" sz="2400" dirty="0"/>
              <a:t>German </a:t>
            </a:r>
            <a:r>
              <a:rPr lang="en-US" altLang="en-US" sz="2400" dirty="0" err="1"/>
              <a:t>BioImaging</a:t>
            </a:r>
            <a:r>
              <a:rPr lang="en-US" altLang="en-US" sz="2400" dirty="0"/>
              <a:t> is a network of German microscopists and imaging specialists. </a:t>
            </a:r>
            <a:endParaRPr lang="en-US" altLang="en-US" sz="2400" dirty="0" smtClean="0"/>
          </a:p>
          <a:p>
            <a:r>
              <a:rPr lang="en-US" altLang="en-US" sz="2400" dirty="0"/>
              <a:t>And on the website of the Core Facility Bioimaging at the Biomedical Center (BMC) of the Ludwig-</a:t>
            </a:r>
            <a:r>
              <a:rPr lang="en-US" altLang="en-US" sz="2400" dirty="0" err="1"/>
              <a:t>Maximilians</a:t>
            </a:r>
            <a:r>
              <a:rPr lang="en-US" altLang="en-US" sz="2400" dirty="0"/>
              <a:t>-</a:t>
            </a:r>
            <a:r>
              <a:rPr lang="en-US" altLang="en-US" sz="2400" dirty="0" err="1"/>
              <a:t>Universität</a:t>
            </a:r>
            <a:r>
              <a:rPr lang="en-US" altLang="en-US" sz="2400" dirty="0"/>
              <a:t> München</a:t>
            </a:r>
            <a:br>
              <a:rPr lang="en-US" altLang="en-US" sz="2400" dirty="0"/>
            </a:br>
            <a:r>
              <a:rPr lang="en-US" altLang="en-US" sz="2400" dirty="0">
                <a:hlinkClick r:id="rId4"/>
              </a:rPr>
              <a:t>http://www.bioimaging.bmc.med.lmu.de/learning-teaching</a:t>
            </a:r>
            <a:endParaRPr lang="en-US" altLang="en-US" sz="2400" dirty="0"/>
          </a:p>
          <a:p>
            <a:pPr marL="0" indent="0">
              <a:buNone/>
            </a:pPr>
            <a:endParaRPr lang="en-US" altLang="en-US" sz="2400" dirty="0"/>
          </a:p>
        </p:txBody>
      </p:sp>
    </p:spTree>
    <p:extLst>
      <p:ext uri="{BB962C8B-B14F-4D97-AF65-F5344CB8AC3E}">
        <p14:creationId xmlns:p14="http://schemas.microsoft.com/office/powerpoint/2010/main" val="376014720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0514" name="Rectangle 2"/>
          <p:cNvSpPr>
            <a:spLocks noGrp="1" noChangeArrowheads="1"/>
          </p:cNvSpPr>
          <p:nvPr>
            <p:ph type="title"/>
          </p:nvPr>
        </p:nvSpPr>
        <p:spPr/>
        <p:txBody>
          <a:bodyPr/>
          <a:lstStyle/>
          <a:p>
            <a:r>
              <a:rPr lang="en-US" altLang="en-US"/>
              <a:t>Copyright notice</a:t>
            </a:r>
          </a:p>
        </p:txBody>
      </p:sp>
      <p:sp>
        <p:nvSpPr>
          <p:cNvPr id="960515" name="Rectangle 3"/>
          <p:cNvSpPr>
            <a:spLocks noGrp="1" noChangeArrowheads="1"/>
          </p:cNvSpPr>
          <p:nvPr>
            <p:ph type="body" idx="1"/>
          </p:nvPr>
        </p:nvSpPr>
        <p:spPr/>
        <p:txBody>
          <a:bodyPr>
            <a:normAutofit fontScale="92500" lnSpcReduction="20000"/>
          </a:bodyPr>
          <a:lstStyle/>
          <a:p>
            <a:r>
              <a:rPr lang="en-US" altLang="en-US" sz="2000" dirty="0"/>
              <a:t>E</a:t>
            </a:r>
            <a:r>
              <a:rPr lang="en-US" altLang="en-US" sz="2000" dirty="0" smtClean="0"/>
              <a:t>xcept for the logos or if otherwise noted or where obviously from other sources</a:t>
            </a:r>
            <a:r>
              <a:rPr lang="en-US" altLang="en-US" sz="2000" dirty="0"/>
              <a:t>, </a:t>
            </a:r>
            <a:r>
              <a:rPr lang="en-US" altLang="en-US" sz="2000" dirty="0" smtClean="0"/>
              <a:t>material </a:t>
            </a:r>
            <a:r>
              <a:rPr lang="en-US" altLang="en-US" sz="2000" dirty="0"/>
              <a:t>in this presentation was created by Steffen Dietzel.</a:t>
            </a:r>
            <a:endParaRPr lang="en-US" altLang="en-US" sz="2000" dirty="0" smtClean="0"/>
          </a:p>
          <a:p>
            <a:endParaRPr lang="en-US" altLang="en-US" sz="2000" dirty="0" smtClean="0"/>
          </a:p>
          <a:p>
            <a:r>
              <a:rPr lang="en-US" altLang="en-US" sz="2000" dirty="0" smtClean="0"/>
              <a:t>Material from Steffen Dietzel is distributed under the license </a:t>
            </a:r>
            <a:r>
              <a:rPr lang="en-US" altLang="en-US" sz="2000" u="sng" dirty="0" smtClean="0"/>
              <a:t>‘Creative Commons Attribution </a:t>
            </a:r>
            <a:r>
              <a:rPr lang="en-US" altLang="en-US" sz="2000" u="sng" dirty="0" err="1" smtClean="0"/>
              <a:t>Sharealike</a:t>
            </a:r>
            <a:r>
              <a:rPr lang="en-US" altLang="en-US" sz="2000" u="sng" dirty="0" smtClean="0"/>
              <a:t>‘</a:t>
            </a:r>
            <a:r>
              <a:rPr lang="en-US" altLang="en-US" sz="2000" dirty="0" smtClean="0"/>
              <a:t>. This license includes permission to use, alter and redistribute this material (not limited to but including to students and colleagues), provided you give appropriate credit to the creator (e.g. by leaving the copyright notice at the right lower edge of the slide) and you distribute any derivative work under the same license. For license details see </a:t>
            </a:r>
            <a:r>
              <a:rPr lang="en-US" altLang="en-US" sz="2000" dirty="0" smtClean="0">
                <a:hlinkClick r:id="rId2"/>
              </a:rPr>
              <a:t>http://creativecommons.org/licenses/by-sa/4.0</a:t>
            </a:r>
            <a:r>
              <a:rPr lang="en-US" altLang="en-US" sz="2000" dirty="0" smtClean="0"/>
              <a:t> </a:t>
            </a:r>
          </a:p>
          <a:p>
            <a:endParaRPr lang="en-US" altLang="en-US" sz="2000" dirty="0" smtClean="0"/>
          </a:p>
          <a:p>
            <a:r>
              <a:rPr lang="en-US" altLang="en-US" sz="2000" dirty="0" smtClean="0"/>
              <a:t>The </a:t>
            </a:r>
            <a:r>
              <a:rPr lang="en-US" altLang="en-US" sz="2000" u="sng" dirty="0"/>
              <a:t>logos</a:t>
            </a:r>
            <a:r>
              <a:rPr lang="en-US" altLang="en-US" sz="2000" dirty="0"/>
              <a:t> </a:t>
            </a:r>
            <a:r>
              <a:rPr lang="en-US" altLang="en-US" sz="2000" dirty="0" smtClean="0"/>
              <a:t>(</a:t>
            </a:r>
            <a:r>
              <a:rPr lang="en-US" altLang="en-US" sz="2000" dirty="0"/>
              <a:t>lower and upper right </a:t>
            </a:r>
            <a:r>
              <a:rPr lang="en-US" altLang="en-US" sz="2000" dirty="0" smtClean="0"/>
              <a:t>corners </a:t>
            </a:r>
            <a:r>
              <a:rPr lang="en-US" altLang="en-US" sz="2000" dirty="0"/>
              <a:t>of the slides, title </a:t>
            </a:r>
            <a:r>
              <a:rPr lang="en-US" altLang="en-US" sz="2000" dirty="0" smtClean="0"/>
              <a:t>slide) are </a:t>
            </a:r>
            <a:r>
              <a:rPr lang="en-US" altLang="en-US" sz="2000" u="sng" dirty="0" smtClean="0"/>
              <a:t>not covered by this license. </a:t>
            </a:r>
            <a:r>
              <a:rPr lang="en-US" altLang="en-US" sz="2000" dirty="0" smtClean="0"/>
              <a:t>They </a:t>
            </a:r>
            <a:r>
              <a:rPr lang="en-US" altLang="en-US" sz="2000" dirty="0"/>
              <a:t>may </a:t>
            </a:r>
            <a:r>
              <a:rPr lang="en-US" altLang="en-US" sz="2000" dirty="0" smtClean="0"/>
              <a:t>be redistributed with the slides provided in this presentation, but not in a different context.</a:t>
            </a:r>
          </a:p>
          <a:p>
            <a:endParaRPr lang="en-US" altLang="en-US" sz="2000" dirty="0" smtClean="0"/>
          </a:p>
          <a:p>
            <a:r>
              <a:rPr lang="en-US" altLang="en-US" sz="2000" dirty="0" smtClean="0"/>
              <a:t>If you should need a different license for your purpose, please contact me at dietzel@lmu.de</a:t>
            </a:r>
            <a:endParaRPr lang="en-US" altLang="en-US" sz="2000" dirty="0"/>
          </a:p>
        </p:txBody>
      </p:sp>
      <p:pic>
        <p:nvPicPr>
          <p:cNvPr id="1026" name="Picture 2" descr="Creative Commons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2108" y="375959"/>
            <a:ext cx="2957994" cy="1042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17661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Digital images</a:t>
            </a:r>
            <a:endParaRPr lang="en-US" dirty="0"/>
          </a:p>
        </p:txBody>
      </p:sp>
      <p:sp>
        <p:nvSpPr>
          <p:cNvPr id="3" name="Inhaltsplatzhalter 2"/>
          <p:cNvSpPr>
            <a:spLocks noGrp="1"/>
          </p:cNvSpPr>
          <p:nvPr>
            <p:ph idx="1"/>
          </p:nvPr>
        </p:nvSpPr>
        <p:spPr/>
        <p:txBody>
          <a:bodyPr/>
          <a:lstStyle/>
          <a:p>
            <a:r>
              <a:rPr lang="en-US" dirty="0" smtClean="0"/>
              <a:t>A digital image is composed of pixels. </a:t>
            </a:r>
          </a:p>
          <a:p>
            <a:endParaRPr lang="en-US" dirty="0" smtClean="0"/>
          </a:p>
          <a:p>
            <a:r>
              <a:rPr lang="en-US" dirty="0" smtClean="0"/>
              <a:t>A pixel may have one (gray) or several colors (e.g. red, green, blue).</a:t>
            </a:r>
          </a:p>
          <a:p>
            <a:endParaRPr lang="en-US" dirty="0" smtClean="0"/>
          </a:p>
          <a:p>
            <a:r>
              <a:rPr lang="en-US" dirty="0" smtClean="0"/>
              <a:t>Each color of a pixel has a given intensity value, called “gray value”, “gray level” or similar.</a:t>
            </a:r>
          </a:p>
          <a:p>
            <a:endParaRPr lang="en-US" dirty="0"/>
          </a:p>
        </p:txBody>
      </p:sp>
    </p:spTree>
    <p:extLst>
      <p:ext uri="{BB962C8B-B14F-4D97-AF65-F5344CB8AC3E}">
        <p14:creationId xmlns:p14="http://schemas.microsoft.com/office/powerpoint/2010/main" val="3084243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en-US" dirty="0" smtClean="0"/>
              <a:t>Pixels and Voxels</a:t>
            </a:r>
            <a:endParaRPr lang="en-US" dirty="0"/>
          </a:p>
        </p:txBody>
      </p:sp>
      <p:sp>
        <p:nvSpPr>
          <p:cNvPr id="3" name="Inhaltsplatzhalter 2"/>
          <p:cNvSpPr>
            <a:spLocks noGrp="1"/>
          </p:cNvSpPr>
          <p:nvPr>
            <p:ph type="subTitle" idx="1"/>
          </p:nvPr>
        </p:nvSpPr>
        <p:spPr>
          <a:xfrm>
            <a:off x="1143000" y="3602038"/>
            <a:ext cx="6858000" cy="2615882"/>
          </a:xfrm>
        </p:spPr>
        <p:txBody>
          <a:bodyPr>
            <a:normAutofit/>
          </a:bodyPr>
          <a:lstStyle/>
          <a:p>
            <a:endParaRPr lang="en-US" dirty="0" smtClean="0"/>
          </a:p>
          <a:p>
            <a:r>
              <a:rPr lang="en-US" dirty="0" smtClean="0"/>
              <a:t>A pixel (=picture element) is the element of a digital 2D image</a:t>
            </a:r>
          </a:p>
          <a:p>
            <a:endParaRPr lang="en-US" dirty="0" smtClean="0"/>
          </a:p>
          <a:p>
            <a:r>
              <a:rPr lang="en-US" dirty="0" smtClean="0"/>
              <a:t>A voxel (= volume pixel) is the element of a digital </a:t>
            </a:r>
            <a:br>
              <a:rPr lang="en-US" dirty="0" smtClean="0"/>
            </a:br>
            <a:r>
              <a:rPr lang="en-US" dirty="0" smtClean="0"/>
              <a:t>3D image</a:t>
            </a:r>
            <a:endParaRPr lang="en-US" dirty="0"/>
          </a:p>
        </p:txBody>
      </p:sp>
    </p:spTree>
    <p:extLst>
      <p:ext uri="{BB962C8B-B14F-4D97-AF65-F5344CB8AC3E}">
        <p14:creationId xmlns:p14="http://schemas.microsoft.com/office/powerpoint/2010/main" val="4170545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6"/>
            <a:ext cx="7886700" cy="6274213"/>
          </a:xfrm>
        </p:spPr>
        <p:txBody>
          <a:bodyPr>
            <a:normAutofit/>
          </a:bodyPr>
          <a:lstStyle/>
          <a:p>
            <a:r>
              <a:rPr lang="en-US" b="1" dirty="0"/>
              <a:t>A Pixel Is </a:t>
            </a:r>
            <a:r>
              <a:rPr lang="en-US" b="1" i="1" dirty="0"/>
              <a:t>Not </a:t>
            </a:r>
            <a:r>
              <a:rPr lang="en-US" b="1" dirty="0"/>
              <a:t>A Little Square,</a:t>
            </a:r>
            <a:br>
              <a:rPr lang="en-US" b="1" dirty="0"/>
            </a:br>
            <a:r>
              <a:rPr lang="en-US" b="1" dirty="0"/>
              <a:t>A Pixel Is </a:t>
            </a:r>
            <a:r>
              <a:rPr lang="en-US" b="1" i="1" dirty="0"/>
              <a:t>Not </a:t>
            </a:r>
            <a:r>
              <a:rPr lang="en-US" b="1" dirty="0"/>
              <a:t>A Little Square,</a:t>
            </a:r>
            <a:br>
              <a:rPr lang="en-US" b="1" dirty="0"/>
            </a:br>
            <a:r>
              <a:rPr lang="en-US" b="1" dirty="0"/>
              <a:t>A Pixel Is </a:t>
            </a:r>
            <a:r>
              <a:rPr lang="en-US" b="1" i="1" dirty="0"/>
              <a:t>Not </a:t>
            </a:r>
            <a:r>
              <a:rPr lang="en-US" b="1" dirty="0"/>
              <a:t>A Little Square!</a:t>
            </a:r>
            <a:br>
              <a:rPr lang="en-US" b="1" dirty="0"/>
            </a:br>
            <a:r>
              <a:rPr lang="en-US" b="1" dirty="0"/>
              <a:t>(And a Voxel is </a:t>
            </a:r>
            <a:r>
              <a:rPr lang="en-US" b="1" i="1" dirty="0"/>
              <a:t>Not </a:t>
            </a:r>
            <a:r>
              <a:rPr lang="en-US" b="1" dirty="0"/>
              <a:t>a Little Cube</a:t>
            </a:r>
            <a:r>
              <a:rPr lang="en-US" b="1" dirty="0" smtClean="0"/>
              <a:t>)</a:t>
            </a:r>
            <a:br>
              <a:rPr lang="en-US" b="1" dirty="0" smtClean="0"/>
            </a:br>
            <a:r>
              <a:rPr lang="en-US" b="1" dirty="0"/>
              <a:t/>
            </a:r>
            <a:br>
              <a:rPr lang="en-US" b="1" dirty="0"/>
            </a:br>
            <a:r>
              <a:rPr lang="en-US" sz="2800" b="1" dirty="0" smtClean="0"/>
              <a:t>Microsoft Technical </a:t>
            </a:r>
            <a:r>
              <a:rPr lang="en-US" sz="2800" b="1" dirty="0"/>
              <a:t>Memo 6</a:t>
            </a:r>
            <a:br>
              <a:rPr lang="en-US" sz="2800" b="1" dirty="0"/>
            </a:br>
            <a:r>
              <a:rPr lang="en-US" sz="2800" b="1" i="1" dirty="0" err="1"/>
              <a:t>Alvy</a:t>
            </a:r>
            <a:r>
              <a:rPr lang="en-US" sz="2800" b="1" i="1" dirty="0"/>
              <a:t> Ray </a:t>
            </a:r>
            <a:r>
              <a:rPr lang="en-US" sz="2800" b="1" i="1" dirty="0" smtClean="0"/>
              <a:t>Smith, July </a:t>
            </a:r>
            <a:r>
              <a:rPr lang="en-US" sz="2800" b="1" i="1" dirty="0"/>
              <a:t>17, </a:t>
            </a:r>
            <a:r>
              <a:rPr lang="en-US" sz="2800" b="1" i="1" dirty="0" smtClean="0"/>
              <a:t>1995. (available online)</a:t>
            </a:r>
            <a:br>
              <a:rPr lang="en-US" sz="2800" b="1" i="1" dirty="0" smtClean="0"/>
            </a:br>
            <a:r>
              <a:rPr lang="en-US" sz="2800" b="1" i="1" dirty="0" smtClean="0"/>
              <a:t/>
            </a:r>
            <a:br>
              <a:rPr lang="en-US" sz="2800" b="1" i="1" dirty="0" smtClean="0"/>
            </a:br>
            <a:r>
              <a:rPr lang="en-US" sz="3600" b="1" i="1" dirty="0" smtClean="0"/>
              <a:t>“</a:t>
            </a:r>
            <a:r>
              <a:rPr lang="en-US" sz="3600" b="1" dirty="0" smtClean="0">
                <a:latin typeface="Book Antiqua" panose="02040602050305030304" pitchFamily="18" charset="0"/>
              </a:rPr>
              <a:t>A </a:t>
            </a:r>
            <a:r>
              <a:rPr lang="en-US" sz="3600" b="1" dirty="0">
                <a:latin typeface="Book Antiqua" panose="02040602050305030304" pitchFamily="18" charset="0"/>
              </a:rPr>
              <a:t>pixel is a </a:t>
            </a:r>
            <a:r>
              <a:rPr lang="en-US" sz="3600" b="1" i="1" dirty="0">
                <a:latin typeface="Book Antiqua" panose="02040602050305030304" pitchFamily="18" charset="0"/>
              </a:rPr>
              <a:t>point </a:t>
            </a:r>
            <a:r>
              <a:rPr lang="en-US" sz="3600" b="1" dirty="0">
                <a:latin typeface="Book Antiqua" panose="02040602050305030304" pitchFamily="18" charset="0"/>
              </a:rPr>
              <a:t>sample</a:t>
            </a:r>
            <a:r>
              <a:rPr lang="en-US" sz="3600" b="1" dirty="0" smtClean="0">
                <a:latin typeface="Book Antiqua" panose="02040602050305030304" pitchFamily="18" charset="0"/>
              </a:rPr>
              <a:t>.</a:t>
            </a:r>
            <a:r>
              <a:rPr lang="en-US" sz="3600" b="1" i="1" dirty="0" smtClean="0"/>
              <a:t>”</a:t>
            </a:r>
            <a:br>
              <a:rPr lang="en-US" sz="3600" b="1" i="1" dirty="0" smtClean="0"/>
            </a:br>
            <a:r>
              <a:rPr lang="en-US" sz="3600" b="1" i="1" dirty="0" smtClean="0"/>
              <a:t/>
            </a:r>
            <a:br>
              <a:rPr lang="en-US" sz="3600" b="1" i="1" dirty="0" smtClean="0"/>
            </a:br>
            <a:r>
              <a:rPr lang="en-US" sz="2000" b="1" i="1" dirty="0" smtClean="0"/>
              <a:t>“</a:t>
            </a:r>
            <a:r>
              <a:rPr lang="en-US" sz="2000" dirty="0"/>
              <a:t>There are cases where the </a:t>
            </a:r>
            <a:r>
              <a:rPr lang="en-US" sz="2000" i="1" dirty="0"/>
              <a:t>contributions </a:t>
            </a:r>
            <a:r>
              <a:rPr lang="en-US" sz="2000" dirty="0"/>
              <a:t>to a pixel can be </a:t>
            </a:r>
            <a:r>
              <a:rPr lang="en-US" sz="2000" dirty="0" smtClean="0"/>
              <a:t>modeled … </a:t>
            </a:r>
            <a:r>
              <a:rPr lang="en-US" sz="2000" dirty="0"/>
              <a:t>by a little square, but not ever the pixel itself</a:t>
            </a:r>
            <a:r>
              <a:rPr lang="en-US" sz="2000" dirty="0" smtClean="0"/>
              <a:t>.”</a:t>
            </a:r>
            <a:endParaRPr lang="en-US" sz="2000" b="1" dirty="0"/>
          </a:p>
        </p:txBody>
      </p:sp>
      <p:sp>
        <p:nvSpPr>
          <p:cNvPr id="3" name="Rechteck 2"/>
          <p:cNvSpPr/>
          <p:nvPr/>
        </p:nvSpPr>
        <p:spPr>
          <a:xfrm>
            <a:off x="4695825" y="6639339"/>
            <a:ext cx="3962400" cy="3901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3282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“But the pixels on my CCD camera chip are little squares…”</a:t>
            </a:r>
            <a:endParaRPr lang="en-US" dirty="0"/>
          </a:p>
        </p:txBody>
      </p:sp>
      <p:sp>
        <p:nvSpPr>
          <p:cNvPr id="3" name="Inhaltsplatzhalter 2"/>
          <p:cNvSpPr>
            <a:spLocks noGrp="1"/>
          </p:cNvSpPr>
          <p:nvPr>
            <p:ph idx="1"/>
          </p:nvPr>
        </p:nvSpPr>
        <p:spPr/>
        <p:txBody>
          <a:bodyPr/>
          <a:lstStyle/>
          <a:p>
            <a:r>
              <a:rPr lang="en-US" dirty="0" smtClean="0"/>
              <a:t>The recording elements on the chip may be square shaped. But the light intensity that is recorded from all the square‘s surface is represented in just one value.</a:t>
            </a:r>
          </a:p>
          <a:p>
            <a:r>
              <a:rPr lang="en-US" dirty="0" smtClean="0"/>
              <a:t>Thus, although the ‚contributions to the image may be modelled by a square‘, the pixels that build up the image are still point samples. </a:t>
            </a:r>
            <a:endParaRPr lang="en-US" dirty="0"/>
          </a:p>
        </p:txBody>
      </p:sp>
    </p:spTree>
    <p:extLst>
      <p:ext uri="{BB962C8B-B14F-4D97-AF65-F5344CB8AC3E}">
        <p14:creationId xmlns:p14="http://schemas.microsoft.com/office/powerpoint/2010/main" val="34602526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„Pixel size“</a:t>
            </a:r>
            <a:endParaRPr lang="en-US" dirty="0"/>
          </a:p>
        </p:txBody>
      </p:sp>
      <p:sp>
        <p:nvSpPr>
          <p:cNvPr id="3" name="Inhaltsplatzhalter 2"/>
          <p:cNvSpPr>
            <a:spLocks noGrp="1"/>
          </p:cNvSpPr>
          <p:nvPr>
            <p:ph idx="1"/>
          </p:nvPr>
        </p:nvSpPr>
        <p:spPr/>
        <p:txBody>
          <a:bodyPr/>
          <a:lstStyle/>
          <a:p>
            <a:r>
              <a:rPr lang="en-US" dirty="0" smtClean="0"/>
              <a:t>Since a pixel is a point sample, it really has no size. </a:t>
            </a:r>
          </a:p>
          <a:p>
            <a:r>
              <a:rPr lang="en-US" dirty="0" smtClean="0"/>
              <a:t>Whenever we talk about pixel size in microscopy, what we really mean is „pixel distance“.</a:t>
            </a:r>
          </a:p>
          <a:p>
            <a:r>
              <a:rPr lang="en-US" dirty="0" smtClean="0"/>
              <a:t>It may help to imagine this as the distance from the center of one pixel to the center of the next. </a:t>
            </a:r>
            <a:br>
              <a:rPr lang="en-US" dirty="0" smtClean="0"/>
            </a:br>
            <a:r>
              <a:rPr lang="en-US" sz="1800" dirty="0" smtClean="0"/>
              <a:t>(Although strictly speaking a point has no center…)</a:t>
            </a:r>
          </a:p>
          <a:p>
            <a:r>
              <a:rPr lang="en-US" dirty="0" smtClean="0"/>
              <a:t>Despite of the above, „pixel size“ is the established term for the pixel distance and broadly used.</a:t>
            </a:r>
          </a:p>
          <a:p>
            <a:endParaRPr lang="en-US" sz="1800" dirty="0" smtClean="0"/>
          </a:p>
          <a:p>
            <a:endParaRPr lang="en-US" dirty="0"/>
          </a:p>
        </p:txBody>
      </p:sp>
    </p:spTree>
    <p:extLst>
      <p:ext uri="{BB962C8B-B14F-4D97-AF65-F5344CB8AC3E}">
        <p14:creationId xmlns:p14="http://schemas.microsoft.com/office/powerpoint/2010/main" val="1084247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en-US" sz="4800" dirty="0" smtClean="0"/>
              <a:t>Resolution and “pixel size” in digital images </a:t>
            </a:r>
            <a:endParaRPr lang="en-US" sz="4800" dirty="0"/>
          </a:p>
        </p:txBody>
      </p:sp>
      <p:sp>
        <p:nvSpPr>
          <p:cNvPr id="5" name="Untertitel 4"/>
          <p:cNvSpPr>
            <a:spLocks noGrp="1"/>
          </p:cNvSpPr>
          <p:nvPr>
            <p:ph type="subTitle" idx="1"/>
          </p:nvPr>
        </p:nvSpPr>
        <p:spPr/>
        <p:txBody>
          <a:bodyPr/>
          <a:lstStyle/>
          <a:p>
            <a:r>
              <a:rPr lang="en-US" dirty="0" smtClean="0"/>
              <a:t>(</a:t>
            </a:r>
            <a:r>
              <a:rPr lang="en-US" dirty="0" err="1" smtClean="0"/>
              <a:t>Nyquist</a:t>
            </a:r>
            <a:r>
              <a:rPr lang="en-US" dirty="0" smtClean="0"/>
              <a:t>)</a:t>
            </a:r>
            <a:endParaRPr lang="en-US" dirty="0"/>
          </a:p>
        </p:txBody>
      </p:sp>
    </p:spTree>
    <p:extLst>
      <p:ext uri="{BB962C8B-B14F-4D97-AF65-F5344CB8AC3E}">
        <p14:creationId xmlns:p14="http://schemas.microsoft.com/office/powerpoint/2010/main" val="3217819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a:xfrm>
            <a:off x="0" y="274638"/>
            <a:ext cx="9144000" cy="1143000"/>
          </a:xfrm>
        </p:spPr>
        <p:txBody>
          <a:bodyPr>
            <a:normAutofit/>
          </a:bodyPr>
          <a:lstStyle/>
          <a:p>
            <a:r>
              <a:rPr lang="en-US" altLang="de-DE" sz="3600" dirty="0" smtClean="0"/>
              <a:t>We talked about resolution. But how to capture the resolution on the digital image?</a:t>
            </a:r>
            <a:endParaRPr lang="en-US" altLang="de-DE" sz="3600" dirty="0"/>
          </a:p>
        </p:txBody>
      </p:sp>
      <p:sp>
        <p:nvSpPr>
          <p:cNvPr id="845827" name="Rectangle 3"/>
          <p:cNvSpPr>
            <a:spLocks noGrp="1" noChangeArrowheads="1"/>
          </p:cNvSpPr>
          <p:nvPr>
            <p:ph type="body" idx="1"/>
          </p:nvPr>
        </p:nvSpPr>
        <p:spPr/>
        <p:txBody>
          <a:bodyPr/>
          <a:lstStyle/>
          <a:p>
            <a:endParaRPr lang="en-US" altLang="de-DE" dirty="0" smtClean="0"/>
          </a:p>
          <a:p>
            <a:r>
              <a:rPr lang="en-US" altLang="de-DE" dirty="0" smtClean="0"/>
              <a:t>If pixels of an image are spaced 2 µm, obviously the image does not resolve structures with a 200 nm resolution. </a:t>
            </a:r>
          </a:p>
          <a:p>
            <a:endParaRPr lang="en-US" altLang="de-DE" dirty="0" smtClean="0"/>
          </a:p>
          <a:p>
            <a:r>
              <a:rPr lang="en-US" altLang="de-DE" dirty="0" smtClean="0"/>
              <a:t>Which pixel distance (“pixel size”) do we need to digitally capture the resolution (Rayleigh Criterion) that the microscope provides?</a:t>
            </a:r>
            <a:endParaRPr lang="en-US" altLang="de-DE" dirty="0"/>
          </a:p>
        </p:txBody>
      </p:sp>
    </p:spTree>
    <p:extLst>
      <p:ext uri="{BB962C8B-B14F-4D97-AF65-F5344CB8AC3E}">
        <p14:creationId xmlns:p14="http://schemas.microsoft.com/office/powerpoint/2010/main" val="641506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idealized situation</a:t>
            </a:r>
            <a:endParaRPr lang="en-US" dirty="0"/>
          </a:p>
        </p:txBody>
      </p:sp>
      <p:sp>
        <p:nvSpPr>
          <p:cNvPr id="4" name="Inhaltsplatzhalter 3"/>
          <p:cNvSpPr>
            <a:spLocks noGrp="1"/>
          </p:cNvSpPr>
          <p:nvPr>
            <p:ph idx="1"/>
          </p:nvPr>
        </p:nvSpPr>
        <p:spPr/>
        <p:txBody>
          <a:bodyPr/>
          <a:lstStyle/>
          <a:p>
            <a:r>
              <a:rPr lang="en-US" dirty="0" smtClean="0"/>
              <a:t>Unlimited number of photons</a:t>
            </a:r>
          </a:p>
          <a:p>
            <a:r>
              <a:rPr lang="en-US" dirty="0" smtClean="0"/>
              <a:t>Two point-like sources emit the same number of photons (identical intensity)</a:t>
            </a:r>
          </a:p>
          <a:p>
            <a:r>
              <a:rPr lang="en-US" dirty="0"/>
              <a:t>No other sources in the </a:t>
            </a:r>
            <a:r>
              <a:rPr lang="en-US" dirty="0" smtClean="0"/>
              <a:t>neighborhood</a:t>
            </a:r>
          </a:p>
          <a:p>
            <a:r>
              <a:rPr lang="en-US" dirty="0"/>
              <a:t>No </a:t>
            </a:r>
            <a:r>
              <a:rPr lang="en-US" dirty="0" smtClean="0"/>
              <a:t>spherical aberration, </a:t>
            </a:r>
            <a:r>
              <a:rPr lang="en-US" dirty="0" err="1" smtClean="0"/>
              <a:t>Ri</a:t>
            </a:r>
            <a:r>
              <a:rPr lang="en-US" dirty="0" smtClean="0"/>
              <a:t> mismatch</a:t>
            </a:r>
          </a:p>
          <a:p>
            <a:r>
              <a:rPr lang="en-US" dirty="0" smtClean="0"/>
              <a:t>No noise</a:t>
            </a:r>
            <a:endParaRPr lang="en-US" dirty="0"/>
          </a:p>
        </p:txBody>
      </p:sp>
    </p:spTree>
    <p:extLst>
      <p:ext uri="{BB962C8B-B14F-4D97-AF65-F5344CB8AC3E}">
        <p14:creationId xmlns:p14="http://schemas.microsoft.com/office/powerpoint/2010/main" val="1845001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image of a point is not a point, </a:t>
            </a:r>
            <a:br>
              <a:rPr lang="en-US" dirty="0" smtClean="0">
                <a:solidFill>
                  <a:schemeClr val="accent4"/>
                </a:solidFill>
              </a:rPr>
            </a:br>
            <a:r>
              <a:rPr lang="en-US" dirty="0" smtClean="0">
                <a:solidFill>
                  <a:schemeClr val="accent4"/>
                </a:solidFill>
              </a:rPr>
              <a:t>but an Airy pattern</a:t>
            </a:r>
            <a:endParaRPr lang="en-US" dirty="0">
              <a:solidFill>
                <a:schemeClr val="accent4"/>
              </a:solidFill>
            </a:endParaRPr>
          </a:p>
        </p:txBody>
      </p:sp>
    </p:spTree>
    <p:extLst>
      <p:ext uri="{BB962C8B-B14F-4D97-AF65-F5344CB8AC3E}">
        <p14:creationId xmlns:p14="http://schemas.microsoft.com/office/powerpoint/2010/main" val="1671622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3600" dirty="0" smtClean="0"/>
              <a:t>How </a:t>
            </a:r>
            <a:r>
              <a:rPr lang="en-US" sz="3600" dirty="0"/>
              <a:t>the Airy patterns and intensity plots in this presentation were </a:t>
            </a:r>
            <a:r>
              <a:rPr lang="en-US" sz="3600" dirty="0" smtClean="0"/>
              <a:t>created</a:t>
            </a:r>
            <a:endParaRPr lang="en-US" sz="3600" dirty="0"/>
          </a:p>
        </p:txBody>
      </p:sp>
      <p:sp>
        <p:nvSpPr>
          <p:cNvPr id="3" name="Inhaltsplatzhalter 2"/>
          <p:cNvSpPr>
            <a:spLocks noGrp="1"/>
          </p:cNvSpPr>
          <p:nvPr>
            <p:ph idx="1"/>
          </p:nvPr>
        </p:nvSpPr>
        <p:spPr/>
        <p:txBody>
          <a:bodyPr>
            <a:normAutofit fontScale="47500" lnSpcReduction="20000"/>
          </a:bodyPr>
          <a:lstStyle/>
          <a:p>
            <a:r>
              <a:rPr lang="en-US" dirty="0" smtClean="0"/>
              <a:t>COSM </a:t>
            </a:r>
            <a:r>
              <a:rPr lang="en-US" dirty="0"/>
              <a:t>PSF (</a:t>
            </a:r>
            <a:r>
              <a:rPr lang="en-US" dirty="0">
                <a:hlinkClick r:id="rId2"/>
              </a:rPr>
              <a:t>http://</a:t>
            </a:r>
            <a:r>
              <a:rPr lang="en-US" dirty="0" smtClean="0">
                <a:hlinkClick r:id="rId2"/>
              </a:rPr>
              <a:t>cirl.memphis.edu/cosmos.php</a:t>
            </a:r>
            <a:r>
              <a:rPr lang="en-US" dirty="0" smtClean="0"/>
              <a:t>) was used to produce a PSF image (.</a:t>
            </a:r>
            <a:r>
              <a:rPr lang="en-US" dirty="0" err="1" smtClean="0"/>
              <a:t>wu</a:t>
            </a:r>
            <a:r>
              <a:rPr lang="en-US" dirty="0" smtClean="0"/>
              <a:t> file), see settings in screenshot left. Reassuringly, the first minimum turned out to be at 217 nm away from the Airy pattern maximum, as it should be according to d=0.61*</a:t>
            </a:r>
            <a:r>
              <a:rPr lang="el-GR" dirty="0" smtClean="0"/>
              <a:t>λ</a:t>
            </a:r>
            <a:r>
              <a:rPr lang="de-DE" dirty="0" smtClean="0"/>
              <a:t>/NA.</a:t>
            </a:r>
            <a:endParaRPr lang="en-US" dirty="0" smtClean="0"/>
          </a:p>
          <a:p>
            <a:r>
              <a:rPr lang="en-US" dirty="0" smtClean="0"/>
              <a:t>The .</a:t>
            </a:r>
            <a:r>
              <a:rPr lang="en-US" dirty="0" err="1" smtClean="0"/>
              <a:t>wu</a:t>
            </a:r>
            <a:r>
              <a:rPr lang="en-US" dirty="0" smtClean="0"/>
              <a:t> image was opened in </a:t>
            </a:r>
            <a:r>
              <a:rPr lang="en-US" dirty="0"/>
              <a:t>Fiji (</a:t>
            </a:r>
            <a:r>
              <a:rPr lang="en-US" dirty="0">
                <a:hlinkClick r:id="rId3"/>
              </a:rPr>
              <a:t>http://</a:t>
            </a:r>
            <a:r>
              <a:rPr lang="en-US" dirty="0" smtClean="0">
                <a:hlinkClick r:id="rId3"/>
              </a:rPr>
              <a:t>fiji.sc/Fiji</a:t>
            </a:r>
            <a:r>
              <a:rPr lang="en-US" dirty="0" smtClean="0"/>
              <a:t>) using the Import-Raw function with the following parameters: Type 32-real, Offset 1024, Gap 0, Little-endian and the width, height and number of images as defined in COSM PSF.</a:t>
            </a:r>
          </a:p>
          <a:p>
            <a:r>
              <a:rPr lang="en-US" dirty="0" smtClean="0"/>
              <a:t>In Fiji, the image’s type was changed to 16 bit and it was then saved as Text-Image to be reopened in Excel 2013. In the 2001x2001 pixel image, the position of the maximum gray value of 65535 was labeled in Fiji position 1001;1001 and in Excel in Line 1002, Column ALN.</a:t>
            </a:r>
          </a:p>
          <a:p>
            <a:r>
              <a:rPr lang="en-US" dirty="0"/>
              <a:t>The numbers of line 1002 were then used to draw the “wide-field” diagrams (blue) in </a:t>
            </a:r>
            <a:r>
              <a:rPr lang="en-US" dirty="0" err="1"/>
              <a:t>GraphPad</a:t>
            </a:r>
            <a:r>
              <a:rPr lang="en-US" dirty="0"/>
              <a:t> Prism. For the confocal-with-closed-pinhole diagram (green), the numbers of this line were squared. </a:t>
            </a:r>
          </a:p>
          <a:p>
            <a:r>
              <a:rPr lang="en-US" dirty="0" smtClean="0"/>
              <a:t>For import in </a:t>
            </a:r>
            <a:r>
              <a:rPr lang="en-US" dirty="0" err="1" smtClean="0"/>
              <a:t>Powerpoint</a:t>
            </a:r>
            <a:r>
              <a:rPr lang="en-US" dirty="0" smtClean="0"/>
              <a:t>, images of Airy patterns </a:t>
            </a:r>
            <a:r>
              <a:rPr lang="en-US" dirty="0"/>
              <a:t>in Fiji </a:t>
            </a:r>
            <a:r>
              <a:rPr lang="en-US" dirty="0" smtClean="0"/>
              <a:t>were first adjusted to the desired grayscale range and then converted to 8-bit, </a:t>
            </a:r>
          </a:p>
          <a:p>
            <a:r>
              <a:rPr lang="en-US" dirty="0" smtClean="0"/>
              <a:t>For images with the ‘added pixel intensities’ (see right), 80x80 pixel (=nm) sized boxes were defined in Fiji (y-value for all: 961. x-values: 961, 1041, 1121, 1201, 938, 1018, 1098, 1178). Two images were added using the “Calculator Plus” (k1=0.5; k2=0). All 12 ‘pixel-’images were combined in a stack to create the montage shown here. The  average intensity was determined using the ‘measure’ command. Values were normalized in Excel. </a:t>
            </a:r>
            <a:endParaRPr lang="en-US" dirty="0"/>
          </a:p>
          <a:p>
            <a:r>
              <a:rPr lang="en-US" dirty="0" smtClean="0"/>
              <a:t>One exception applies: The image with two neighboring Airy patterns was created by Katharina </a:t>
            </a:r>
            <a:r>
              <a:rPr lang="en-US" dirty="0" err="1" smtClean="0"/>
              <a:t>Nekolla</a:t>
            </a:r>
            <a:r>
              <a:rPr lang="en-US" dirty="0" smtClean="0"/>
              <a:t> with </a:t>
            </a:r>
            <a:r>
              <a:rPr lang="en-US" dirty="0" err="1" smtClean="0"/>
              <a:t>Matlab</a:t>
            </a:r>
            <a:r>
              <a:rPr lang="en-US" dirty="0" smtClean="0"/>
              <a:t> code kindly provided by Peng Xi. This code is published in his </a:t>
            </a:r>
            <a:r>
              <a:rPr lang="en-US" dirty="0"/>
              <a:t>book “Optical </a:t>
            </a:r>
            <a:r>
              <a:rPr lang="en-US" dirty="0" err="1"/>
              <a:t>Nanoscopy</a:t>
            </a:r>
            <a:r>
              <a:rPr lang="en-US" dirty="0"/>
              <a:t> and Novel Microscopy Techniques" published by CRC</a:t>
            </a:r>
            <a:r>
              <a:rPr lang="en-US" dirty="0" smtClean="0"/>
              <a:t>. </a:t>
            </a:r>
          </a:p>
          <a:p>
            <a:r>
              <a:rPr lang="en-US" dirty="0" smtClean="0"/>
              <a:t>I would like to thank the contributors to the ‘confocal list</a:t>
            </a:r>
            <a:r>
              <a:rPr lang="en-US" dirty="0"/>
              <a:t>’ (</a:t>
            </a:r>
            <a:r>
              <a:rPr lang="en-US" dirty="0">
                <a:hlinkClick r:id="rId4"/>
              </a:rPr>
              <a:t>http://</a:t>
            </a:r>
            <a:r>
              <a:rPr lang="en-US" dirty="0" smtClean="0">
                <a:hlinkClick r:id="rId4"/>
              </a:rPr>
              <a:t>lists.umn.edu/cgi-bin/wa?A0=CONFOCALMICROSCOPY</a:t>
            </a:r>
            <a:r>
              <a:rPr lang="en-US" dirty="0" smtClean="0"/>
              <a:t>). Without the tips of Arne Seitz, Sergey </a:t>
            </a:r>
            <a:r>
              <a:rPr lang="en-US" dirty="0" err="1" smtClean="0"/>
              <a:t>Tauger</a:t>
            </a:r>
            <a:r>
              <a:rPr lang="en-US" dirty="0" smtClean="0"/>
              <a:t>, David </a:t>
            </a:r>
            <a:r>
              <a:rPr lang="en-US" dirty="0" err="1" smtClean="0"/>
              <a:t>Baddeley</a:t>
            </a:r>
            <a:r>
              <a:rPr lang="en-US" dirty="0" smtClean="0"/>
              <a:t>, Peng Xi and others, I would have not been able to generate those images.</a:t>
            </a:r>
            <a:endParaRPr lang="en-US" dirty="0"/>
          </a:p>
        </p:txBody>
      </p:sp>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6514" y="800022"/>
            <a:ext cx="6415314" cy="4451840"/>
          </a:xfrm>
          <a:prstGeom prst="rect">
            <a:avLst/>
          </a:prstGeom>
        </p:spPr>
      </p:pic>
      <p:pic>
        <p:nvPicPr>
          <p:cNvPr id="5" name="Grafik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53822" y="4309671"/>
            <a:ext cx="790178" cy="592633"/>
          </a:xfrm>
          <a:prstGeom prst="rect">
            <a:avLst/>
          </a:prstGeom>
        </p:spPr>
      </p:pic>
    </p:spTree>
    <p:extLst>
      <p:ext uri="{BB962C8B-B14F-4D97-AF65-F5344CB8AC3E}">
        <p14:creationId xmlns:p14="http://schemas.microsoft.com/office/powerpoint/2010/main" val="2558096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image of a point is not a point, </a:t>
            </a:r>
            <a:br>
              <a:rPr lang="en-US" dirty="0" smtClean="0">
                <a:solidFill>
                  <a:schemeClr val="accent4"/>
                </a:solidFill>
              </a:rPr>
            </a:br>
            <a:r>
              <a:rPr lang="en-US" dirty="0" smtClean="0">
                <a:solidFill>
                  <a:schemeClr val="accent4"/>
                </a:solidFill>
              </a:rPr>
              <a:t>but an Airy pattern</a:t>
            </a:r>
            <a:endParaRPr lang="en-US" dirty="0">
              <a:solidFill>
                <a:schemeClr val="accent4"/>
              </a:solidFill>
            </a:endParaRPr>
          </a:p>
        </p:txBody>
      </p:sp>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0304"/>
            <a:ext cx="2937689" cy="3712464"/>
          </a:xfrm>
          <a:prstGeom prst="rect">
            <a:avLst/>
          </a:prstGeom>
        </p:spPr>
      </p:pic>
      <p:sp>
        <p:nvSpPr>
          <p:cNvPr id="7" name="Rechteck 6"/>
          <p:cNvSpPr/>
          <p:nvPr/>
        </p:nvSpPr>
        <p:spPr>
          <a:xfrm>
            <a:off x="42380" y="4451368"/>
            <a:ext cx="2920276" cy="923330"/>
          </a:xfrm>
          <a:prstGeom prst="rect">
            <a:avLst/>
          </a:prstGeom>
          <a:solidFill>
            <a:schemeClr val="tx1">
              <a:lumMod val="65000"/>
              <a:lumOff val="35000"/>
            </a:schemeClr>
          </a:solidFill>
        </p:spPr>
        <p:txBody>
          <a:bodyPr wrap="square">
            <a:spAutoFit/>
          </a:bodyPr>
          <a:lstStyle/>
          <a:p>
            <a:pPr algn="ctr"/>
            <a:r>
              <a:rPr lang="de-DE" b="1" dirty="0">
                <a:solidFill>
                  <a:schemeClr val="accent4"/>
                </a:solidFill>
              </a:rPr>
              <a:t>Sir George </a:t>
            </a:r>
            <a:r>
              <a:rPr lang="de-DE" b="1" dirty="0" err="1">
                <a:solidFill>
                  <a:schemeClr val="accent4"/>
                </a:solidFill>
              </a:rPr>
              <a:t>Biddell</a:t>
            </a:r>
            <a:r>
              <a:rPr lang="de-DE" b="1" dirty="0">
                <a:solidFill>
                  <a:schemeClr val="accent4"/>
                </a:solidFill>
              </a:rPr>
              <a:t> </a:t>
            </a:r>
            <a:r>
              <a:rPr lang="de-DE" b="1" dirty="0" err="1">
                <a:solidFill>
                  <a:schemeClr val="accent4"/>
                </a:solidFill>
              </a:rPr>
              <a:t>Airy</a:t>
            </a:r>
            <a:r>
              <a:rPr lang="de-DE" dirty="0">
                <a:solidFill>
                  <a:schemeClr val="accent4"/>
                </a:solidFill>
              </a:rPr>
              <a:t>, </a:t>
            </a:r>
            <a:endParaRPr lang="de-DE" dirty="0" smtClean="0">
              <a:solidFill>
                <a:schemeClr val="accent4"/>
              </a:solidFill>
            </a:endParaRPr>
          </a:p>
          <a:p>
            <a:pPr algn="ctr"/>
            <a:r>
              <a:rPr lang="de-DE" dirty="0" smtClean="0">
                <a:solidFill>
                  <a:schemeClr val="accent4"/>
                </a:solidFill>
              </a:rPr>
              <a:t>27.07.1801–02.01.1892</a:t>
            </a:r>
          </a:p>
          <a:p>
            <a:pPr algn="ctr"/>
            <a:r>
              <a:rPr lang="de-DE" dirty="0" err="1">
                <a:solidFill>
                  <a:schemeClr val="accent4"/>
                </a:solidFill>
              </a:rPr>
              <a:t>Astronomer</a:t>
            </a:r>
            <a:r>
              <a:rPr lang="de-DE" dirty="0">
                <a:solidFill>
                  <a:schemeClr val="accent4"/>
                </a:solidFill>
              </a:rPr>
              <a:t> Royal 1835-1881</a:t>
            </a:r>
          </a:p>
        </p:txBody>
      </p:sp>
    </p:spTree>
    <p:extLst>
      <p:ext uri="{BB962C8B-B14F-4D97-AF65-F5344CB8AC3E}">
        <p14:creationId xmlns:p14="http://schemas.microsoft.com/office/powerpoint/2010/main" val="1372096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Intensity profile</a:t>
            </a:r>
            <a:endParaRPr lang="en-US" dirty="0">
              <a:solidFill>
                <a:schemeClr val="accent4"/>
              </a:solidFill>
            </a:endParaRPr>
          </a:p>
        </p:txBody>
      </p:sp>
      <p:cxnSp>
        <p:nvCxnSpPr>
          <p:cNvPr id="5" name="Gerader Verbinder 4"/>
          <p:cNvCxnSpPr/>
          <p:nvPr/>
        </p:nvCxnSpPr>
        <p:spPr>
          <a:xfrm flipH="1">
            <a:off x="1431562" y="3500203"/>
            <a:ext cx="7015396"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697042" y="3500203"/>
            <a:ext cx="2520883" cy="369332"/>
          </a:xfrm>
          <a:prstGeom prst="rect">
            <a:avLst/>
          </a:prstGeom>
          <a:noFill/>
        </p:spPr>
        <p:txBody>
          <a:bodyPr wrap="none" rtlCol="0">
            <a:spAutoFit/>
          </a:bodyPr>
          <a:lstStyle/>
          <a:p>
            <a:r>
              <a:rPr lang="en-US" b="1" dirty="0" smtClean="0">
                <a:solidFill>
                  <a:schemeClr val="accent4"/>
                </a:solidFill>
              </a:rPr>
              <a:t>measured along this line</a:t>
            </a:r>
            <a:endParaRPr lang="en-US" b="1" dirty="0">
              <a:solidFill>
                <a:schemeClr val="accent4"/>
              </a:solidFill>
            </a:endParaRPr>
          </a:p>
        </p:txBody>
      </p:sp>
    </p:spTree>
    <p:extLst>
      <p:ext uri="{BB962C8B-B14F-4D97-AF65-F5344CB8AC3E}">
        <p14:creationId xmlns:p14="http://schemas.microsoft.com/office/powerpoint/2010/main" val="24232878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cxnSp>
        <p:nvCxnSpPr>
          <p:cNvPr id="10" name="Gerader Verbinder 9"/>
          <p:cNvCxnSpPr/>
          <p:nvPr/>
        </p:nvCxnSpPr>
        <p:spPr>
          <a:xfrm flipH="1">
            <a:off x="4781862" y="5096660"/>
            <a:ext cx="1124263" cy="0"/>
          </a:xfrm>
          <a:prstGeom prst="line">
            <a:avLst/>
          </a:prstGeom>
          <a:ln w="508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4931765" y="4736893"/>
            <a:ext cx="894797" cy="369332"/>
          </a:xfrm>
          <a:prstGeom prst="rect">
            <a:avLst/>
          </a:prstGeom>
          <a:noFill/>
        </p:spPr>
        <p:txBody>
          <a:bodyPr wrap="none" rtlCol="0">
            <a:spAutoFit/>
          </a:bodyPr>
          <a:lstStyle/>
          <a:p>
            <a:r>
              <a:rPr lang="en-US" b="1" dirty="0" smtClean="0">
                <a:solidFill>
                  <a:srgbClr val="FF0000"/>
                </a:solidFill>
              </a:rPr>
              <a:t>217 nm</a:t>
            </a:r>
            <a:endParaRPr lang="en-US" b="1" dirty="0">
              <a:solidFill>
                <a:srgbClr val="FF0000"/>
              </a:solidFill>
            </a:endParaRPr>
          </a:p>
        </p:txBody>
      </p:sp>
      <mc:AlternateContent xmlns:mc="http://schemas.openxmlformats.org/markup-compatibility/2006" xmlns:a14="http://schemas.microsoft.com/office/drawing/2010/main">
        <mc:Choice Requires="a14">
          <p:sp>
            <p:nvSpPr>
              <p:cNvPr id="12" name="Textfeld 11"/>
              <p:cNvSpPr txBox="1"/>
              <p:nvPr/>
            </p:nvSpPr>
            <p:spPr>
              <a:xfrm>
                <a:off x="5126636" y="6076983"/>
                <a:ext cx="2076209" cy="495777"/>
              </a:xfrm>
              <a:prstGeom prst="rect">
                <a:avLst/>
              </a:prstGeom>
              <a:noFill/>
            </p:spPr>
            <p:txBody>
              <a:bodyPr wrap="none" rtlCol="0">
                <a:spAutoFit/>
              </a:bodyPr>
              <a:lstStyle/>
              <a:p>
                <a14:m>
                  <m:oMath xmlns:m="http://schemas.openxmlformats.org/officeDocument/2006/math">
                    <m:r>
                      <a:rPr lang="de-DE" b="1" i="1" smtClean="0">
                        <a:solidFill>
                          <a:srgbClr val="FF0000"/>
                        </a:solidFill>
                        <a:latin typeface="Cambria Math" panose="02040503050406030204" pitchFamily="18" charset="0"/>
                      </a:rPr>
                      <m:t>𝒓</m:t>
                    </m:r>
                    <m:r>
                      <a:rPr lang="de-DE" b="1" i="1" smtClean="0">
                        <a:solidFill>
                          <a:srgbClr val="FF0000"/>
                        </a:solidFill>
                        <a:latin typeface="Cambria Math" panose="02040503050406030204" pitchFamily="18" charset="0"/>
                      </a:rPr>
                      <m:t>=</m:t>
                    </m:r>
                    <m:f>
                      <m:fPr>
                        <m:ctrlPr>
                          <a:rPr lang="de-DE" b="1" i="1" smtClean="0">
                            <a:solidFill>
                              <a:srgbClr val="FF0000"/>
                            </a:solidFill>
                            <a:latin typeface="Cambria Math" panose="02040503050406030204" pitchFamily="18" charset="0"/>
                          </a:rPr>
                        </m:ctrlPr>
                      </m:fPr>
                      <m:num>
                        <m:r>
                          <a:rPr lang="de-DE" b="1" i="1" smtClean="0">
                            <a:solidFill>
                              <a:srgbClr val="FF0000"/>
                            </a:solidFill>
                            <a:latin typeface="Cambria Math" panose="02040503050406030204" pitchFamily="18" charset="0"/>
                          </a:rPr>
                          <m:t>𝟎</m:t>
                        </m:r>
                        <m:r>
                          <a:rPr lang="de-DE" b="1" i="1" smtClean="0">
                            <a:solidFill>
                              <a:srgbClr val="FF0000"/>
                            </a:solidFill>
                            <a:latin typeface="Cambria Math" panose="02040503050406030204" pitchFamily="18" charset="0"/>
                          </a:rPr>
                          <m:t>.</m:t>
                        </m:r>
                        <m:r>
                          <a:rPr lang="de-DE" b="1" i="1" smtClean="0">
                            <a:solidFill>
                              <a:srgbClr val="FF0000"/>
                            </a:solidFill>
                            <a:latin typeface="Cambria Math" panose="02040503050406030204" pitchFamily="18" charset="0"/>
                          </a:rPr>
                          <m:t>𝟔𝟏</m:t>
                        </m:r>
                        <m:r>
                          <a:rPr lang="de-DE" b="1" i="1" smtClean="0">
                            <a:solidFill>
                              <a:srgbClr val="FF0000"/>
                            </a:solidFill>
                            <a:latin typeface="Cambria Math" panose="02040503050406030204" pitchFamily="18" charset="0"/>
                          </a:rPr>
                          <m:t>∗</m:t>
                        </m:r>
                        <m:r>
                          <a:rPr lang="el-GR" b="1" i="1" smtClean="0">
                            <a:solidFill>
                              <a:srgbClr val="FF0000"/>
                            </a:solidFill>
                            <a:latin typeface="Cambria Math" panose="02040503050406030204" pitchFamily="18" charset="0"/>
                          </a:rPr>
                          <m:t>𝝀</m:t>
                        </m:r>
                      </m:num>
                      <m:den>
                        <m:r>
                          <a:rPr lang="de-DE" b="1" i="1" smtClean="0">
                            <a:solidFill>
                              <a:srgbClr val="FF0000"/>
                            </a:solidFill>
                            <a:latin typeface="Cambria Math" panose="02040503050406030204" pitchFamily="18" charset="0"/>
                          </a:rPr>
                          <m:t>𝑵𝑨</m:t>
                        </m:r>
                      </m:den>
                    </m:f>
                    <m:r>
                      <a:rPr lang="de-DE" b="1" i="1" smtClean="0">
                        <a:solidFill>
                          <a:srgbClr val="FF0000"/>
                        </a:solidFill>
                        <a:latin typeface="Cambria Math" panose="02040503050406030204" pitchFamily="18" charset="0"/>
                      </a:rPr>
                      <m:t>=</m:t>
                    </m:r>
                  </m:oMath>
                </a14:m>
                <a:r>
                  <a:rPr lang="en-US" b="1" dirty="0" smtClean="0">
                    <a:solidFill>
                      <a:srgbClr val="FF0000"/>
                    </a:solidFill>
                  </a:rPr>
                  <a:t>217 nm</a:t>
                </a:r>
                <a:endParaRPr lang="en-US" b="1" dirty="0">
                  <a:solidFill>
                    <a:srgbClr val="FF0000"/>
                  </a:solidFill>
                </a:endParaRPr>
              </a:p>
            </p:txBody>
          </p:sp>
        </mc:Choice>
        <mc:Fallback xmlns="">
          <p:sp>
            <p:nvSpPr>
              <p:cNvPr id="12" name="Textfeld 11"/>
              <p:cNvSpPr txBox="1">
                <a:spLocks noRot="1" noChangeAspect="1" noMove="1" noResize="1" noEditPoints="1" noAdjustHandles="1" noChangeArrowheads="1" noChangeShapeType="1" noTextEdit="1"/>
              </p:cNvSpPr>
              <p:nvPr/>
            </p:nvSpPr>
            <p:spPr>
              <a:xfrm>
                <a:off x="5126636" y="6076983"/>
                <a:ext cx="2076209" cy="495777"/>
              </a:xfrm>
              <a:prstGeom prst="rect">
                <a:avLst/>
              </a:prstGeom>
              <a:blipFill rotWithShape="0">
                <a:blip r:embed="rId3"/>
                <a:stretch>
                  <a:fillRect r="-1466" b="-8642"/>
                </a:stretch>
              </a:blipFill>
            </p:spPr>
            <p:txBody>
              <a:bodyPr/>
              <a:lstStyle/>
              <a:p>
                <a:r>
                  <a:rPr lang="en-US">
                    <a:noFill/>
                  </a:rPr>
                  <a:t> </a:t>
                </a:r>
              </a:p>
            </p:txBody>
          </p:sp>
        </mc:Fallback>
      </mc:AlternateContent>
    </p:spTree>
    <p:extLst>
      <p:ext uri="{BB962C8B-B14F-4D97-AF65-F5344CB8AC3E}">
        <p14:creationId xmlns:p14="http://schemas.microsoft.com/office/powerpoint/2010/main" val="215434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a:xfrm>
            <a:off x="0" y="365126"/>
            <a:ext cx="9144000" cy="1325563"/>
          </a:xfrm>
        </p:spPr>
        <p:txBody>
          <a:bodyPr>
            <a:normAutofit fontScale="90000"/>
          </a:bodyPr>
          <a:lstStyle/>
          <a:p>
            <a:r>
              <a:rPr lang="en-US" dirty="0"/>
              <a:t>How close can two Airy patterns </a:t>
            </a:r>
            <a:r>
              <a:rPr lang="en-US" dirty="0" smtClean="0"/>
              <a:t/>
            </a:r>
            <a:br>
              <a:rPr lang="en-US" dirty="0" smtClean="0"/>
            </a:br>
            <a:r>
              <a:rPr lang="en-US" dirty="0" smtClean="0"/>
              <a:t>be </a:t>
            </a:r>
            <a:r>
              <a:rPr lang="en-US" dirty="0"/>
              <a:t>together and still be </a:t>
            </a:r>
            <a:r>
              <a:rPr lang="en-US" dirty="0" smtClean="0"/>
              <a:t/>
            </a:r>
            <a:br>
              <a:rPr lang="en-US" dirty="0" smtClean="0"/>
            </a:br>
            <a:r>
              <a:rPr lang="en-US" b="1" i="1" dirty="0" smtClean="0"/>
              <a:t>resolved</a:t>
            </a:r>
            <a:r>
              <a:rPr lang="en-US" dirty="0" smtClean="0"/>
              <a:t> </a:t>
            </a:r>
            <a:r>
              <a:rPr lang="en-US" dirty="0"/>
              <a:t>= recognized as two?</a:t>
            </a:r>
          </a:p>
        </p:txBody>
      </p:sp>
      <p:sp>
        <p:nvSpPr>
          <p:cNvPr id="13" name="Inhaltsplatzhalter 3"/>
          <p:cNvSpPr txBox="1">
            <a:spLocks/>
          </p:cNvSpPr>
          <p:nvPr/>
        </p:nvSpPr>
        <p:spPr>
          <a:xfrm>
            <a:off x="628650" y="2035277"/>
            <a:ext cx="7886700" cy="41416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6" name="Grafik 5"/>
          <p:cNvPicPr>
            <a:picLocks noChangeAspect="1"/>
          </p:cNvPicPr>
          <p:nvPr/>
        </p:nvPicPr>
        <p:blipFill>
          <a:blip r:embed="rId3"/>
          <a:stretch>
            <a:fillRect/>
          </a:stretch>
        </p:blipFill>
        <p:spPr>
          <a:xfrm>
            <a:off x="910559" y="2277891"/>
            <a:ext cx="3882667" cy="3376522"/>
          </a:xfrm>
          <a:prstGeom prst="rect">
            <a:avLst/>
          </a:prstGeom>
        </p:spPr>
      </p:pic>
      <p:pic>
        <p:nvPicPr>
          <p:cNvPr id="14" name="Picture 2" descr="Lord Rayleigh (John William Strut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0098" y="2121655"/>
            <a:ext cx="2637689" cy="3730447"/>
          </a:xfrm>
          <a:prstGeom prst="rect">
            <a:avLst/>
          </a:prstGeom>
          <a:noFill/>
          <a:extLst>
            <a:ext uri="{909E8E84-426E-40DD-AFC4-6F175D3DCCD1}">
              <a14:hiddenFill xmlns:a14="http://schemas.microsoft.com/office/drawing/2010/main">
                <a:solidFill>
                  <a:srgbClr val="FFFFFF"/>
                </a:solidFill>
              </a14:hiddenFill>
            </a:ext>
          </a:extLst>
        </p:spPr>
      </p:pic>
      <p:sp>
        <p:nvSpPr>
          <p:cNvPr id="15" name="Rechteck 14"/>
          <p:cNvSpPr/>
          <p:nvPr/>
        </p:nvSpPr>
        <p:spPr>
          <a:xfrm>
            <a:off x="5350099" y="4928772"/>
            <a:ext cx="2637689" cy="923330"/>
          </a:xfrm>
          <a:prstGeom prst="rect">
            <a:avLst/>
          </a:prstGeom>
          <a:solidFill>
            <a:schemeClr val="tx1">
              <a:lumMod val="65000"/>
              <a:lumOff val="35000"/>
            </a:schemeClr>
          </a:solidFill>
        </p:spPr>
        <p:txBody>
          <a:bodyPr wrap="square">
            <a:spAutoFit/>
          </a:bodyPr>
          <a:lstStyle/>
          <a:p>
            <a:pPr algn="ctr"/>
            <a:r>
              <a:rPr lang="de-DE" b="1" dirty="0" smtClean="0">
                <a:solidFill>
                  <a:schemeClr val="accent4"/>
                </a:solidFill>
              </a:rPr>
              <a:t>Lord </a:t>
            </a:r>
            <a:r>
              <a:rPr lang="de-DE" b="1" dirty="0">
                <a:solidFill>
                  <a:schemeClr val="accent4"/>
                </a:solidFill>
              </a:rPr>
              <a:t>Rayleigh </a:t>
            </a:r>
          </a:p>
          <a:p>
            <a:pPr algn="ctr"/>
            <a:r>
              <a:rPr lang="de-DE" dirty="0">
                <a:solidFill>
                  <a:schemeClr val="accent4"/>
                </a:solidFill>
              </a:rPr>
              <a:t>(John William </a:t>
            </a:r>
            <a:r>
              <a:rPr lang="de-DE" dirty="0" err="1">
                <a:solidFill>
                  <a:schemeClr val="accent4"/>
                </a:solidFill>
              </a:rPr>
              <a:t>Strutt</a:t>
            </a:r>
            <a:r>
              <a:rPr lang="de-DE" dirty="0">
                <a:solidFill>
                  <a:schemeClr val="accent4"/>
                </a:solidFill>
              </a:rPr>
              <a:t>)</a:t>
            </a:r>
          </a:p>
          <a:p>
            <a:pPr algn="ctr"/>
            <a:r>
              <a:rPr lang="de-DE" dirty="0" smtClean="0">
                <a:solidFill>
                  <a:schemeClr val="accent4"/>
                </a:solidFill>
              </a:rPr>
              <a:t>12.11.1842-30.07.1919</a:t>
            </a:r>
            <a:endParaRPr lang="de-DE" dirty="0">
              <a:solidFill>
                <a:schemeClr val="accent4"/>
              </a:solidFill>
            </a:endParaRPr>
          </a:p>
        </p:txBody>
      </p:sp>
    </p:spTree>
    <p:extLst>
      <p:ext uri="{BB962C8B-B14F-4D97-AF65-F5344CB8AC3E}">
        <p14:creationId xmlns:p14="http://schemas.microsoft.com/office/powerpoint/2010/main" val="91564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t>
            </a:r>
            <a:r>
              <a:rPr lang="en-US" dirty="0"/>
              <a:t>Airy pattern of </a:t>
            </a:r>
            <a:r>
              <a:rPr lang="en-US" dirty="0" smtClean="0"/>
              <a:t>a point with an NA 1.4 objective with </a:t>
            </a:r>
            <a:r>
              <a:rPr lang="el-GR" dirty="0" smtClean="0"/>
              <a:t>λ</a:t>
            </a:r>
            <a:r>
              <a:rPr lang="de-DE" dirty="0" smtClean="0"/>
              <a:t>=500 </a:t>
            </a:r>
            <a:r>
              <a:rPr lang="de-DE" dirty="0" err="1" smtClean="0"/>
              <a:t>nm</a:t>
            </a:r>
            <a:endParaRPr lang="en-US" dirty="0"/>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cxnSp>
        <p:nvCxnSpPr>
          <p:cNvPr id="5" name="Gerader Verbinder 4"/>
          <p:cNvCxnSpPr/>
          <p:nvPr/>
        </p:nvCxnSpPr>
        <p:spPr>
          <a:xfrm flipV="1">
            <a:off x="5343993" y="2353456"/>
            <a:ext cx="0" cy="846944"/>
          </a:xfrm>
          <a:prstGeom prst="line">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5066676" y="2046159"/>
            <a:ext cx="583814" cy="369332"/>
          </a:xfrm>
          <a:prstGeom prst="rect">
            <a:avLst/>
          </a:prstGeom>
          <a:noFill/>
        </p:spPr>
        <p:txBody>
          <a:bodyPr wrap="none" rtlCol="0">
            <a:spAutoFit/>
          </a:bodyPr>
          <a:lstStyle/>
          <a:p>
            <a:r>
              <a:rPr lang="en-US" b="1" dirty="0" smtClean="0"/>
              <a:t>26%</a:t>
            </a:r>
            <a:endParaRPr lang="en-US" b="1" dirty="0"/>
          </a:p>
        </p:txBody>
      </p:sp>
      <p:sp>
        <p:nvSpPr>
          <p:cNvPr id="7" name="Textfeld 6"/>
          <p:cNvSpPr txBox="1"/>
          <p:nvPr/>
        </p:nvSpPr>
        <p:spPr>
          <a:xfrm>
            <a:off x="4676931" y="6302750"/>
            <a:ext cx="3169842" cy="584775"/>
          </a:xfrm>
          <a:prstGeom prst="rect">
            <a:avLst/>
          </a:prstGeom>
          <a:noFill/>
        </p:spPr>
        <p:txBody>
          <a:bodyPr wrap="none" rtlCol="0">
            <a:spAutoFit/>
          </a:bodyPr>
          <a:lstStyle/>
          <a:p>
            <a:r>
              <a:rPr lang="en-US" sz="3200" b="1" dirty="0" smtClean="0"/>
              <a:t>Rayleigh criterion</a:t>
            </a:r>
            <a:endParaRPr lang="en-US" sz="3200" b="1" dirty="0"/>
          </a:p>
        </p:txBody>
      </p:sp>
      <p:cxnSp>
        <p:nvCxnSpPr>
          <p:cNvPr id="8" name="Gerader Verbinder 7"/>
          <p:cNvCxnSpPr/>
          <p:nvPr/>
        </p:nvCxnSpPr>
        <p:spPr>
          <a:xfrm>
            <a:off x="5876544" y="2415491"/>
            <a:ext cx="0" cy="31684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83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hteck 2"/>
          <p:cNvSpPr/>
          <p:nvPr/>
        </p:nvSpPr>
        <p:spPr>
          <a:xfrm>
            <a:off x="628650" y="1402327"/>
            <a:ext cx="4845558" cy="4031873"/>
          </a:xfrm>
          <a:prstGeom prst="rect">
            <a:avLst/>
          </a:prstGeom>
        </p:spPr>
        <p:txBody>
          <a:bodyPr wrap="square">
            <a:spAutoFit/>
          </a:bodyPr>
          <a:lstStyle/>
          <a:p>
            <a:r>
              <a:rPr lang="en-US" sz="2400" b="1" dirty="0" smtClean="0"/>
              <a:t>“..This rule is convenient on account of its simplicity; and it is sufficiently accurate in view of the necessary uncertainty as to what exactly is meant by resolution.”</a:t>
            </a:r>
          </a:p>
          <a:p>
            <a:endParaRPr lang="en-US" dirty="0" smtClean="0"/>
          </a:p>
          <a:p>
            <a:r>
              <a:rPr lang="en-US" sz="1400" dirty="0" smtClean="0"/>
              <a:t>Rayleigh (1879) ‘XXXI. Investigations in optics, with special reference to the spectroscope, Phil. Mag. Series 5,8: 49, p 267</a:t>
            </a:r>
          </a:p>
          <a:p>
            <a:endParaRPr lang="en-US" dirty="0"/>
          </a:p>
          <a:p>
            <a:r>
              <a:rPr lang="en-US" dirty="0" smtClean="0"/>
              <a:t>Lord Rayleigh won the </a:t>
            </a:r>
            <a:r>
              <a:rPr lang="en-US" dirty="0"/>
              <a:t>Nobel Prize in Physics 1904 </a:t>
            </a:r>
          </a:p>
          <a:p>
            <a:r>
              <a:rPr lang="en-US" dirty="0"/>
              <a:t>"for his investigations of the densities of the most important gases and for his discovery of argon in connection with these studies"</a:t>
            </a:r>
          </a:p>
        </p:txBody>
      </p:sp>
      <p:pic>
        <p:nvPicPr>
          <p:cNvPr id="4" name="Picture 2" descr="Lord Rayleigh (John William Strut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4626" y="1402327"/>
            <a:ext cx="2637689" cy="3730447"/>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p:cNvSpPr/>
          <p:nvPr/>
        </p:nvSpPr>
        <p:spPr>
          <a:xfrm>
            <a:off x="5764627" y="4209444"/>
            <a:ext cx="2637689" cy="923330"/>
          </a:xfrm>
          <a:prstGeom prst="rect">
            <a:avLst/>
          </a:prstGeom>
          <a:solidFill>
            <a:schemeClr val="tx1">
              <a:lumMod val="65000"/>
              <a:lumOff val="35000"/>
            </a:schemeClr>
          </a:solidFill>
        </p:spPr>
        <p:txBody>
          <a:bodyPr wrap="square">
            <a:spAutoFit/>
          </a:bodyPr>
          <a:lstStyle/>
          <a:p>
            <a:pPr algn="ctr"/>
            <a:r>
              <a:rPr lang="de-DE" b="1" dirty="0" smtClean="0">
                <a:solidFill>
                  <a:schemeClr val="accent4"/>
                </a:solidFill>
              </a:rPr>
              <a:t>Lord </a:t>
            </a:r>
            <a:r>
              <a:rPr lang="de-DE" b="1" dirty="0">
                <a:solidFill>
                  <a:schemeClr val="accent4"/>
                </a:solidFill>
              </a:rPr>
              <a:t>Rayleigh </a:t>
            </a:r>
          </a:p>
          <a:p>
            <a:pPr algn="ctr"/>
            <a:r>
              <a:rPr lang="de-DE" dirty="0">
                <a:solidFill>
                  <a:schemeClr val="accent4"/>
                </a:solidFill>
              </a:rPr>
              <a:t>(John William </a:t>
            </a:r>
            <a:r>
              <a:rPr lang="de-DE" dirty="0" err="1">
                <a:solidFill>
                  <a:schemeClr val="accent4"/>
                </a:solidFill>
              </a:rPr>
              <a:t>Strutt</a:t>
            </a:r>
            <a:r>
              <a:rPr lang="de-DE" dirty="0">
                <a:solidFill>
                  <a:schemeClr val="accent4"/>
                </a:solidFill>
              </a:rPr>
              <a:t>)</a:t>
            </a:r>
          </a:p>
          <a:p>
            <a:pPr algn="ctr"/>
            <a:r>
              <a:rPr lang="de-DE" dirty="0" smtClean="0">
                <a:solidFill>
                  <a:schemeClr val="accent4"/>
                </a:solidFill>
              </a:rPr>
              <a:t>12.11.1842-30.07.1919</a:t>
            </a:r>
            <a:endParaRPr lang="de-DE" dirty="0">
              <a:solidFill>
                <a:schemeClr val="accent4"/>
              </a:solidFill>
            </a:endParaRPr>
          </a:p>
        </p:txBody>
      </p:sp>
    </p:spTree>
    <p:extLst>
      <p:ext uri="{BB962C8B-B14F-4D97-AF65-F5344CB8AC3E}">
        <p14:creationId xmlns:p14="http://schemas.microsoft.com/office/powerpoint/2010/main" val="1150157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But how do we measure that?</a:t>
            </a:r>
            <a:endParaRPr lang="en-US" dirty="0"/>
          </a:p>
        </p:txBody>
      </p:sp>
      <p:sp>
        <p:nvSpPr>
          <p:cNvPr id="3" name="Inhaltsplatzhalter 2"/>
          <p:cNvSpPr>
            <a:spLocks noGrp="1"/>
          </p:cNvSpPr>
          <p:nvPr>
            <p:ph idx="1"/>
          </p:nvPr>
        </p:nvSpPr>
        <p:spPr/>
        <p:txBody>
          <a:bodyPr/>
          <a:lstStyle/>
          <a:p>
            <a:r>
              <a:rPr lang="en-US" dirty="0" smtClean="0"/>
              <a:t>It is very difficult to exactly determine the location of the minimum experimentally</a:t>
            </a:r>
          </a:p>
          <a:p>
            <a:r>
              <a:rPr lang="en-US" dirty="0" smtClean="0"/>
              <a:t>Therefore, for measurements a different criterion is needed:</a:t>
            </a:r>
          </a:p>
          <a:p>
            <a:r>
              <a:rPr lang="en-US" dirty="0" smtClean="0"/>
              <a:t>The </a:t>
            </a:r>
            <a:r>
              <a:rPr lang="en-US" u="sng" dirty="0" smtClean="0"/>
              <a:t>F</a:t>
            </a:r>
            <a:r>
              <a:rPr lang="en-US" dirty="0" smtClean="0"/>
              <a:t>ull </a:t>
            </a:r>
            <a:r>
              <a:rPr lang="en-US" u="sng" dirty="0" smtClean="0"/>
              <a:t>W</a:t>
            </a:r>
            <a:r>
              <a:rPr lang="en-US" dirty="0" smtClean="0"/>
              <a:t>idth </a:t>
            </a:r>
            <a:r>
              <a:rPr lang="en-US" u="sng" dirty="0" smtClean="0"/>
              <a:t>H</a:t>
            </a:r>
            <a:r>
              <a:rPr lang="en-US" dirty="0" smtClean="0"/>
              <a:t>alf </a:t>
            </a:r>
            <a:r>
              <a:rPr lang="en-US" u="sng" dirty="0" smtClean="0"/>
              <a:t>M</a:t>
            </a:r>
            <a:r>
              <a:rPr lang="en-US" dirty="0" smtClean="0"/>
              <a:t>aximum, FWHM</a:t>
            </a:r>
            <a:endParaRPr lang="en-US" dirty="0"/>
          </a:p>
        </p:txBody>
      </p:sp>
    </p:spTree>
    <p:extLst>
      <p:ext uri="{BB962C8B-B14F-4D97-AF65-F5344CB8AC3E}">
        <p14:creationId xmlns:p14="http://schemas.microsoft.com/office/powerpoint/2010/main" val="698850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cxnSp>
        <p:nvCxnSpPr>
          <p:cNvPr id="10" name="Gerader Verbinder 9"/>
          <p:cNvCxnSpPr/>
          <p:nvPr/>
        </p:nvCxnSpPr>
        <p:spPr>
          <a:xfrm flipH="1">
            <a:off x="4318567" y="3947326"/>
            <a:ext cx="936185" cy="15478"/>
          </a:xfrm>
          <a:prstGeom prst="line">
            <a:avLst/>
          </a:prstGeom>
          <a:ln w="508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4383125" y="4054141"/>
            <a:ext cx="899605" cy="369332"/>
          </a:xfrm>
          <a:prstGeom prst="rect">
            <a:avLst/>
          </a:prstGeom>
          <a:noFill/>
        </p:spPr>
        <p:txBody>
          <a:bodyPr wrap="none" rtlCol="0">
            <a:spAutoFit/>
          </a:bodyPr>
          <a:lstStyle/>
          <a:p>
            <a:r>
              <a:rPr lang="en-US" b="1" dirty="0" smtClean="0">
                <a:solidFill>
                  <a:srgbClr val="FF0000"/>
                </a:solidFill>
              </a:rPr>
              <a:t>182 nm</a:t>
            </a:r>
            <a:endParaRPr lang="en-US" b="1" dirty="0">
              <a:solidFill>
                <a:srgbClr val="FF0000"/>
              </a:solidFill>
            </a:endParaRPr>
          </a:p>
        </p:txBody>
      </p:sp>
      <mc:AlternateContent xmlns:mc="http://schemas.openxmlformats.org/markup-compatibility/2006" xmlns:a14="http://schemas.microsoft.com/office/drawing/2010/main">
        <mc:Choice Requires="a14">
          <p:sp>
            <p:nvSpPr>
              <p:cNvPr id="12" name="Textfeld 11"/>
              <p:cNvSpPr txBox="1"/>
              <p:nvPr/>
            </p:nvSpPr>
            <p:spPr>
              <a:xfrm>
                <a:off x="5126636" y="6076983"/>
                <a:ext cx="2719014" cy="495777"/>
              </a:xfrm>
              <a:prstGeom prst="rect">
                <a:avLst/>
              </a:prstGeom>
              <a:noFill/>
            </p:spPr>
            <p:txBody>
              <a:bodyPr wrap="none" rtlCol="0">
                <a:spAutoFit/>
              </a:bodyPr>
              <a:lstStyle/>
              <a:p>
                <a14:m>
                  <m:oMath xmlns:m="http://schemas.openxmlformats.org/officeDocument/2006/math">
                    <m:r>
                      <a:rPr lang="de-DE" b="1" i="1" smtClean="0">
                        <a:solidFill>
                          <a:srgbClr val="FF0000"/>
                        </a:solidFill>
                        <a:latin typeface="Cambria Math" panose="02040503050406030204" pitchFamily="18" charset="0"/>
                      </a:rPr>
                      <m:t>𝑭𝑾𝑯𝑴</m:t>
                    </m:r>
                    <m:r>
                      <a:rPr lang="de-DE" b="1" i="1" smtClean="0">
                        <a:solidFill>
                          <a:srgbClr val="FF0000"/>
                        </a:solidFill>
                        <a:latin typeface="Cambria Math" panose="02040503050406030204" pitchFamily="18" charset="0"/>
                      </a:rPr>
                      <m:t>=</m:t>
                    </m:r>
                    <m:f>
                      <m:fPr>
                        <m:ctrlPr>
                          <a:rPr lang="de-DE" b="1" i="1" smtClean="0">
                            <a:solidFill>
                              <a:srgbClr val="FF0000"/>
                            </a:solidFill>
                            <a:latin typeface="Cambria Math" panose="02040503050406030204" pitchFamily="18" charset="0"/>
                          </a:rPr>
                        </m:ctrlPr>
                      </m:fPr>
                      <m:num>
                        <m:r>
                          <a:rPr lang="de-DE" b="1" i="1" smtClean="0">
                            <a:solidFill>
                              <a:srgbClr val="FF0000"/>
                            </a:solidFill>
                            <a:latin typeface="Cambria Math" panose="02040503050406030204" pitchFamily="18" charset="0"/>
                          </a:rPr>
                          <m:t>𝟎</m:t>
                        </m:r>
                        <m:r>
                          <a:rPr lang="de-DE" b="1" i="1" smtClean="0">
                            <a:solidFill>
                              <a:srgbClr val="FF0000"/>
                            </a:solidFill>
                            <a:latin typeface="Cambria Math" panose="02040503050406030204" pitchFamily="18" charset="0"/>
                          </a:rPr>
                          <m:t>.</m:t>
                        </m:r>
                        <m:r>
                          <a:rPr lang="de-DE" b="1" i="1" smtClean="0">
                            <a:solidFill>
                              <a:srgbClr val="FF0000"/>
                            </a:solidFill>
                            <a:latin typeface="Cambria Math" panose="02040503050406030204" pitchFamily="18" charset="0"/>
                          </a:rPr>
                          <m:t>𝟓𝟏</m:t>
                        </m:r>
                        <m:r>
                          <a:rPr lang="de-DE" b="1" i="1" smtClean="0">
                            <a:solidFill>
                              <a:srgbClr val="FF0000"/>
                            </a:solidFill>
                            <a:latin typeface="Cambria Math" panose="02040503050406030204" pitchFamily="18" charset="0"/>
                          </a:rPr>
                          <m:t>∗</m:t>
                        </m:r>
                        <m:r>
                          <a:rPr lang="el-GR" b="1" i="1" smtClean="0">
                            <a:solidFill>
                              <a:srgbClr val="FF0000"/>
                            </a:solidFill>
                            <a:latin typeface="Cambria Math" panose="02040503050406030204" pitchFamily="18" charset="0"/>
                          </a:rPr>
                          <m:t>𝝀</m:t>
                        </m:r>
                      </m:num>
                      <m:den>
                        <m:r>
                          <a:rPr lang="de-DE" b="1" i="1" smtClean="0">
                            <a:solidFill>
                              <a:srgbClr val="FF0000"/>
                            </a:solidFill>
                            <a:latin typeface="Cambria Math" panose="02040503050406030204" pitchFamily="18" charset="0"/>
                          </a:rPr>
                          <m:t>𝑵𝑨</m:t>
                        </m:r>
                      </m:den>
                    </m:f>
                    <m:r>
                      <a:rPr lang="de-DE" b="1" i="1" smtClean="0">
                        <a:solidFill>
                          <a:srgbClr val="FF0000"/>
                        </a:solidFill>
                        <a:latin typeface="Cambria Math" panose="02040503050406030204" pitchFamily="18" charset="0"/>
                      </a:rPr>
                      <m:t>=</m:t>
                    </m:r>
                  </m:oMath>
                </a14:m>
                <a:r>
                  <a:rPr lang="en-US" b="1" dirty="0" smtClean="0">
                    <a:solidFill>
                      <a:srgbClr val="FF0000"/>
                    </a:solidFill>
                  </a:rPr>
                  <a:t>182 nm</a:t>
                </a:r>
                <a:endParaRPr lang="en-US" b="1" dirty="0">
                  <a:solidFill>
                    <a:srgbClr val="FF0000"/>
                  </a:solidFill>
                </a:endParaRPr>
              </a:p>
            </p:txBody>
          </p:sp>
        </mc:Choice>
        <mc:Fallback xmlns="">
          <p:sp>
            <p:nvSpPr>
              <p:cNvPr id="12" name="Textfeld 11"/>
              <p:cNvSpPr txBox="1">
                <a:spLocks noRot="1" noChangeAspect="1" noMove="1" noResize="1" noEditPoints="1" noAdjustHandles="1" noChangeArrowheads="1" noChangeShapeType="1" noTextEdit="1"/>
              </p:cNvSpPr>
              <p:nvPr/>
            </p:nvSpPr>
            <p:spPr>
              <a:xfrm>
                <a:off x="5126636" y="6076983"/>
                <a:ext cx="2719014" cy="495777"/>
              </a:xfrm>
              <a:prstGeom prst="rect">
                <a:avLst/>
              </a:prstGeom>
              <a:blipFill rotWithShape="0">
                <a:blip r:embed="rId3"/>
                <a:stretch>
                  <a:fillRect r="-1121" b="-8642"/>
                </a:stretch>
              </a:blipFill>
            </p:spPr>
            <p:txBody>
              <a:bodyPr/>
              <a:lstStyle/>
              <a:p>
                <a:r>
                  <a:rPr lang="en-US">
                    <a:noFill/>
                  </a:rPr>
                  <a:t> </a:t>
                </a:r>
              </a:p>
            </p:txBody>
          </p:sp>
        </mc:Fallback>
      </mc:AlternateContent>
      <p:sp>
        <p:nvSpPr>
          <p:cNvPr id="2" name="Textfeld 1"/>
          <p:cNvSpPr txBox="1"/>
          <p:nvPr/>
        </p:nvSpPr>
        <p:spPr>
          <a:xfrm>
            <a:off x="2182875" y="1837231"/>
            <a:ext cx="2393604" cy="1015663"/>
          </a:xfrm>
          <a:prstGeom prst="rect">
            <a:avLst/>
          </a:prstGeom>
          <a:noFill/>
        </p:spPr>
        <p:txBody>
          <a:bodyPr wrap="none" rtlCol="0">
            <a:spAutoFit/>
          </a:bodyPr>
          <a:lstStyle/>
          <a:p>
            <a:r>
              <a:rPr lang="de-DE" sz="6000" b="1" dirty="0" smtClean="0">
                <a:solidFill>
                  <a:srgbClr val="FF0000"/>
                </a:solidFill>
              </a:rPr>
              <a:t>FWHM</a:t>
            </a:r>
            <a:endParaRPr lang="en-US" sz="6000" b="1" dirty="0">
              <a:solidFill>
                <a:srgbClr val="FF0000"/>
              </a:solidFill>
            </a:endParaRPr>
          </a:p>
        </p:txBody>
      </p:sp>
      <p:cxnSp>
        <p:nvCxnSpPr>
          <p:cNvPr id="5" name="Gerader Verbinder 4"/>
          <p:cNvCxnSpPr/>
          <p:nvPr/>
        </p:nvCxnSpPr>
        <p:spPr>
          <a:xfrm>
            <a:off x="2218944" y="3932252"/>
            <a:ext cx="5108448" cy="30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206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dirty="0" smtClean="0"/>
              <a:t>How many pixels do we need?</a:t>
            </a:r>
            <a:endParaRPr lang="en-US" dirty="0"/>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p:spPr>
      </p:pic>
      <p:grpSp>
        <p:nvGrpSpPr>
          <p:cNvPr id="8" name="Gruppieren 7"/>
          <p:cNvGrpSpPr/>
          <p:nvPr/>
        </p:nvGrpSpPr>
        <p:grpSpPr>
          <a:xfrm>
            <a:off x="4512039" y="2293494"/>
            <a:ext cx="1663909" cy="554400"/>
            <a:chOff x="4399613" y="2196059"/>
            <a:chExt cx="2160944" cy="720000"/>
          </a:xfrm>
        </p:grpSpPr>
        <p:sp>
          <p:nvSpPr>
            <p:cNvPr id="5" name="Rechteck 4"/>
            <p:cNvSpPr/>
            <p:nvPr/>
          </p:nvSpPr>
          <p:spPr>
            <a:xfrm>
              <a:off x="4399613"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eck 5"/>
            <p:cNvSpPr/>
            <p:nvPr/>
          </p:nvSpPr>
          <p:spPr>
            <a:xfrm>
              <a:off x="5119613"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eck 6"/>
            <p:cNvSpPr/>
            <p:nvPr/>
          </p:nvSpPr>
          <p:spPr>
            <a:xfrm>
              <a:off x="5840557"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6313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692" y="-1790841"/>
            <a:ext cx="12695498" cy="11052828"/>
          </a:xfrm>
          <a:prstGeom prst="rect">
            <a:avLst/>
          </a:prstGeom>
        </p:spPr>
      </p:pic>
      <p:sp>
        <p:nvSpPr>
          <p:cNvPr id="2" name="Titel 1"/>
          <p:cNvSpPr>
            <a:spLocks noGrp="1"/>
          </p:cNvSpPr>
          <p:nvPr>
            <p:ph type="title"/>
          </p:nvPr>
        </p:nvSpPr>
        <p:spPr>
          <a:xfrm>
            <a:off x="0" y="225789"/>
            <a:ext cx="9144000" cy="1325563"/>
          </a:xfrm>
        </p:spPr>
        <p:txBody>
          <a:bodyPr>
            <a:normAutofit/>
          </a:bodyPr>
          <a:lstStyle/>
          <a:p>
            <a:pPr algn="ctr"/>
            <a:endParaRPr lang="en-US" dirty="0">
              <a:solidFill>
                <a:schemeClr val="bg1">
                  <a:lumMod val="50000"/>
                </a:schemeClr>
              </a:solidFill>
            </a:endParaRPr>
          </a:p>
        </p:txBody>
      </p:sp>
      <p:grpSp>
        <p:nvGrpSpPr>
          <p:cNvPr id="4" name="Gruppieren 3"/>
          <p:cNvGrpSpPr/>
          <p:nvPr/>
        </p:nvGrpSpPr>
        <p:grpSpPr>
          <a:xfrm>
            <a:off x="3625531" y="3073722"/>
            <a:ext cx="1881051" cy="661851"/>
            <a:chOff x="4399613" y="2196059"/>
            <a:chExt cx="2160944" cy="720000"/>
          </a:xfrm>
        </p:grpSpPr>
        <p:sp>
          <p:nvSpPr>
            <p:cNvPr id="5" name="Rechteck 4"/>
            <p:cNvSpPr/>
            <p:nvPr/>
          </p:nvSpPr>
          <p:spPr>
            <a:xfrm>
              <a:off x="439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eck 5"/>
            <p:cNvSpPr/>
            <p:nvPr/>
          </p:nvSpPr>
          <p:spPr>
            <a:xfrm>
              <a:off x="511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eck 6"/>
            <p:cNvSpPr/>
            <p:nvPr/>
          </p:nvSpPr>
          <p:spPr>
            <a:xfrm>
              <a:off x="5840557"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542064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sp>
        <p:nvSpPr>
          <p:cNvPr id="2" name="Titel 1"/>
          <p:cNvSpPr>
            <a:spLocks noGrp="1"/>
          </p:cNvSpPr>
          <p:nvPr>
            <p:ph type="title"/>
          </p:nvPr>
        </p:nvSpPr>
        <p:spPr/>
        <p:txBody>
          <a:bodyPr/>
          <a:lstStyle/>
          <a:p>
            <a:pPr algn="ctr"/>
            <a:r>
              <a:rPr lang="en-US" dirty="0" smtClean="0"/>
              <a:t>How many pixels do we need?</a:t>
            </a:r>
            <a:endParaRPr lang="en-US" dirty="0"/>
          </a:p>
        </p:txBody>
      </p:sp>
      <p:grpSp>
        <p:nvGrpSpPr>
          <p:cNvPr id="8" name="Gruppieren 7"/>
          <p:cNvGrpSpPr/>
          <p:nvPr/>
        </p:nvGrpSpPr>
        <p:grpSpPr>
          <a:xfrm>
            <a:off x="4512039" y="2293494"/>
            <a:ext cx="1663909" cy="554400"/>
            <a:chOff x="4399613" y="2196059"/>
            <a:chExt cx="2160944" cy="720000"/>
          </a:xfrm>
        </p:grpSpPr>
        <p:sp>
          <p:nvSpPr>
            <p:cNvPr id="5" name="Rechteck 4"/>
            <p:cNvSpPr/>
            <p:nvPr/>
          </p:nvSpPr>
          <p:spPr>
            <a:xfrm>
              <a:off x="4399613"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eck 5"/>
            <p:cNvSpPr/>
            <p:nvPr/>
          </p:nvSpPr>
          <p:spPr>
            <a:xfrm>
              <a:off x="5119613"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eck 6"/>
            <p:cNvSpPr/>
            <p:nvPr/>
          </p:nvSpPr>
          <p:spPr>
            <a:xfrm>
              <a:off x="5840557"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feld 9"/>
          <p:cNvSpPr txBox="1"/>
          <p:nvPr/>
        </p:nvSpPr>
        <p:spPr>
          <a:xfrm>
            <a:off x="4069830" y="3387777"/>
            <a:ext cx="1014958" cy="369332"/>
          </a:xfrm>
          <a:prstGeom prst="rect">
            <a:avLst/>
          </a:prstGeom>
          <a:noFill/>
        </p:spPr>
        <p:txBody>
          <a:bodyPr wrap="none" rtlCol="0">
            <a:spAutoFit/>
          </a:bodyPr>
          <a:lstStyle/>
          <a:p>
            <a:r>
              <a:rPr lang="en-US" dirty="0" smtClean="0"/>
              <a:t>Pixel size</a:t>
            </a:r>
            <a:endParaRPr lang="en-US" dirty="0"/>
          </a:p>
        </p:txBody>
      </p:sp>
    </p:spTree>
    <p:extLst>
      <p:ext uri="{BB962C8B-B14F-4D97-AF65-F5344CB8AC3E}">
        <p14:creationId xmlns:p14="http://schemas.microsoft.com/office/powerpoint/2010/main" val="16441870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sp>
        <p:nvSpPr>
          <p:cNvPr id="2" name="Titel 1"/>
          <p:cNvSpPr>
            <a:spLocks noGrp="1"/>
          </p:cNvSpPr>
          <p:nvPr>
            <p:ph type="title"/>
          </p:nvPr>
        </p:nvSpPr>
        <p:spPr>
          <a:xfrm>
            <a:off x="457200" y="365126"/>
            <a:ext cx="8244590" cy="1325563"/>
          </a:xfrm>
        </p:spPr>
        <p:txBody>
          <a:bodyPr>
            <a:normAutofit/>
          </a:bodyPr>
          <a:lstStyle/>
          <a:p>
            <a:pPr algn="ctr"/>
            <a:r>
              <a:rPr lang="en-US" sz="3600" dirty="0" smtClean="0"/>
              <a:t>Which spacing do the pixels have to have? </a:t>
            </a:r>
            <a:endParaRPr lang="en-US" sz="3600" dirty="0"/>
          </a:p>
        </p:txBody>
      </p:sp>
      <p:grpSp>
        <p:nvGrpSpPr>
          <p:cNvPr id="8" name="Gruppieren 7"/>
          <p:cNvGrpSpPr/>
          <p:nvPr/>
        </p:nvGrpSpPr>
        <p:grpSpPr>
          <a:xfrm>
            <a:off x="4512039" y="2293494"/>
            <a:ext cx="1663909" cy="554400"/>
            <a:chOff x="4399613" y="2196059"/>
            <a:chExt cx="2160944" cy="720000"/>
          </a:xfrm>
        </p:grpSpPr>
        <p:sp>
          <p:nvSpPr>
            <p:cNvPr id="5" name="Rechteck 4"/>
            <p:cNvSpPr/>
            <p:nvPr/>
          </p:nvSpPr>
          <p:spPr>
            <a:xfrm>
              <a:off x="4399613"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eck 5"/>
            <p:cNvSpPr/>
            <p:nvPr/>
          </p:nvSpPr>
          <p:spPr>
            <a:xfrm>
              <a:off x="5119613"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eck 6"/>
            <p:cNvSpPr/>
            <p:nvPr/>
          </p:nvSpPr>
          <p:spPr>
            <a:xfrm>
              <a:off x="5840557" y="2196059"/>
              <a:ext cx="720000" cy="72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feld 9"/>
          <p:cNvSpPr txBox="1"/>
          <p:nvPr/>
        </p:nvSpPr>
        <p:spPr>
          <a:xfrm>
            <a:off x="4069830" y="3387777"/>
            <a:ext cx="1014958" cy="369332"/>
          </a:xfrm>
          <a:prstGeom prst="rect">
            <a:avLst/>
          </a:prstGeom>
          <a:noFill/>
        </p:spPr>
        <p:txBody>
          <a:bodyPr wrap="none" rtlCol="0">
            <a:spAutoFit/>
          </a:bodyPr>
          <a:lstStyle/>
          <a:p>
            <a:r>
              <a:rPr lang="en-US" dirty="0" smtClean="0"/>
              <a:t>Pixel size</a:t>
            </a:r>
            <a:endParaRPr lang="en-US" dirty="0"/>
          </a:p>
        </p:txBody>
      </p:sp>
      <p:cxnSp>
        <p:nvCxnSpPr>
          <p:cNvPr id="9" name="Gerader Verbinder 8"/>
          <p:cNvCxnSpPr/>
          <p:nvPr/>
        </p:nvCxnSpPr>
        <p:spPr>
          <a:xfrm flipH="1">
            <a:off x="4781862" y="5096660"/>
            <a:ext cx="1124263" cy="0"/>
          </a:xfrm>
          <a:prstGeom prst="line">
            <a:avLst/>
          </a:prstGeom>
          <a:ln w="508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4931765" y="4736893"/>
            <a:ext cx="894797" cy="369332"/>
          </a:xfrm>
          <a:prstGeom prst="rect">
            <a:avLst/>
          </a:prstGeom>
          <a:noFill/>
        </p:spPr>
        <p:txBody>
          <a:bodyPr wrap="none" rtlCol="0">
            <a:spAutoFit/>
          </a:bodyPr>
          <a:lstStyle/>
          <a:p>
            <a:r>
              <a:rPr lang="en-US" b="1" dirty="0" smtClean="0">
                <a:solidFill>
                  <a:srgbClr val="FF0000"/>
                </a:solidFill>
              </a:rPr>
              <a:t>217 nm</a:t>
            </a:r>
            <a:endParaRPr lang="en-US" b="1" dirty="0">
              <a:solidFill>
                <a:srgbClr val="FF0000"/>
              </a:solidFill>
            </a:endParaRPr>
          </a:p>
        </p:txBody>
      </p:sp>
    </p:spTree>
    <p:extLst>
      <p:ext uri="{BB962C8B-B14F-4D97-AF65-F5344CB8AC3E}">
        <p14:creationId xmlns:p14="http://schemas.microsoft.com/office/powerpoint/2010/main" val="38313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63" presetClass="path" presetSubtype="0" accel="50000" decel="50000" fill="hold" nodeType="clickEffect">
                                  <p:stCondLst>
                                    <p:cond delay="0"/>
                                  </p:stCondLst>
                                  <p:childTnLst>
                                    <p:animMotion origin="layout" path="M 5E-6 0.00116 L 0.00139 0.3669 " pathEditMode="relative" rAng="0" ptsTypes="AA">
                                      <p:cBhvr>
                                        <p:cTn id="12" dur="2000" fill="hold"/>
                                        <p:tgtEl>
                                          <p:spTgt spid="8"/>
                                        </p:tgtEl>
                                        <p:attrNameLst>
                                          <p:attrName>ppt_x</p:attrName>
                                          <p:attrName>ppt_y</p:attrName>
                                        </p:attrNameLst>
                                      </p:cBhvr>
                                      <p:rCtr x="69" y="1828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2727"/>
            <a:ext cx="9144000" cy="752474"/>
          </a:xfrm>
        </p:spPr>
        <p:txBody>
          <a:bodyPr>
            <a:normAutofit fontScale="90000"/>
          </a:bodyPr>
          <a:lstStyle/>
          <a:p>
            <a:pPr algn="ctr"/>
            <a:r>
              <a:rPr lang="en-US" dirty="0"/>
              <a:t>Which spacing </a:t>
            </a:r>
            <a:r>
              <a:rPr lang="en-US" dirty="0" smtClean="0"/>
              <a:t>do </a:t>
            </a:r>
            <a:r>
              <a:rPr lang="en-US" dirty="0"/>
              <a:t>the pixels have to have? </a:t>
            </a:r>
          </a:p>
        </p:txBody>
      </p:sp>
      <p:sp>
        <p:nvSpPr>
          <p:cNvPr id="12" name="Inhaltsplatzhalter 11"/>
          <p:cNvSpPr>
            <a:spLocks noGrp="1"/>
          </p:cNvSpPr>
          <p:nvPr>
            <p:ph idx="1"/>
          </p:nvPr>
        </p:nvSpPr>
        <p:spPr>
          <a:xfrm>
            <a:off x="628649" y="1422400"/>
            <a:ext cx="8071213" cy="5041900"/>
          </a:xfrm>
        </p:spPr>
        <p:txBody>
          <a:bodyPr>
            <a:normAutofit/>
          </a:bodyPr>
          <a:lstStyle/>
          <a:p>
            <a:r>
              <a:rPr lang="en-US" dirty="0" smtClean="0"/>
              <a:t>To realize the physical resolution, pixel size must be </a:t>
            </a:r>
            <a:br>
              <a:rPr lang="en-US" dirty="0" smtClean="0"/>
            </a:br>
            <a:r>
              <a:rPr lang="en-US" dirty="0" smtClean="0"/>
              <a:t>&lt; 2x smaller </a:t>
            </a:r>
            <a:br>
              <a:rPr lang="en-US" dirty="0" smtClean="0"/>
            </a:br>
            <a:r>
              <a:rPr lang="en-US" dirty="0" smtClean="0"/>
              <a:t>than the resolution</a:t>
            </a:r>
            <a:br>
              <a:rPr lang="en-US" dirty="0" smtClean="0"/>
            </a:br>
            <a:r>
              <a:rPr lang="en-US" dirty="0" smtClean="0"/>
              <a:t>(</a:t>
            </a:r>
            <a:r>
              <a:rPr lang="en-US" dirty="0" err="1" smtClean="0"/>
              <a:t>Nyquist</a:t>
            </a:r>
            <a:r>
              <a:rPr lang="en-US" dirty="0" smtClean="0"/>
              <a:t> criterion, </a:t>
            </a:r>
            <a:r>
              <a:rPr lang="en-US" sz="2000" dirty="0" smtClean="0"/>
              <a:t>after Harry </a:t>
            </a:r>
            <a:r>
              <a:rPr lang="en-US" sz="2000" dirty="0" err="1" smtClean="0"/>
              <a:t>Nyquist</a:t>
            </a:r>
            <a:r>
              <a:rPr lang="en-US" sz="2000" dirty="0" smtClean="0"/>
              <a:t>, 07.02.1889 - 04.04.1976.) </a:t>
            </a:r>
            <a:endParaRPr lang="en-US" dirty="0" smtClean="0"/>
          </a:p>
          <a:p>
            <a:endParaRPr lang="en-US" dirty="0" smtClean="0"/>
          </a:p>
          <a:p>
            <a:r>
              <a:rPr lang="en-US" dirty="0" smtClean="0"/>
              <a:t>„&lt; 2x smaller“ is often interpreted as 2.3x smaller. </a:t>
            </a:r>
            <a:br>
              <a:rPr lang="en-US" dirty="0" smtClean="0"/>
            </a:br>
            <a:r>
              <a:rPr lang="en-US" dirty="0" smtClean="0"/>
              <a:t>In the given example that would be 94 nm.</a:t>
            </a:r>
          </a:p>
        </p:txBody>
      </p:sp>
    </p:spTree>
    <p:extLst>
      <p:ext uri="{BB962C8B-B14F-4D97-AF65-F5344CB8AC3E}">
        <p14:creationId xmlns:p14="http://schemas.microsoft.com/office/powerpoint/2010/main" val="425680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692" y="-1790841"/>
            <a:ext cx="12695498" cy="11052828"/>
          </a:xfrm>
          <a:prstGeom prst="rect">
            <a:avLst/>
          </a:prstGeom>
        </p:spPr>
      </p:pic>
      <p:sp>
        <p:nvSpPr>
          <p:cNvPr id="2" name="Titel 1"/>
          <p:cNvSpPr>
            <a:spLocks noGrp="1"/>
          </p:cNvSpPr>
          <p:nvPr>
            <p:ph type="title"/>
          </p:nvPr>
        </p:nvSpPr>
        <p:spPr>
          <a:xfrm>
            <a:off x="0" y="225789"/>
            <a:ext cx="9144000" cy="1325563"/>
          </a:xfrm>
        </p:spPr>
        <p:txBody>
          <a:bodyPr>
            <a:normAutofit/>
          </a:bodyPr>
          <a:lstStyle/>
          <a:p>
            <a:pPr algn="ctr"/>
            <a:r>
              <a:rPr lang="en-US" dirty="0" smtClean="0">
                <a:solidFill>
                  <a:schemeClr val="bg1">
                    <a:lumMod val="50000"/>
                  </a:schemeClr>
                </a:solidFill>
              </a:rPr>
              <a:t>What if the structure is diagonal to the pixel pattern?</a:t>
            </a:r>
            <a:endParaRPr lang="en-US" dirty="0">
              <a:solidFill>
                <a:schemeClr val="bg1">
                  <a:lumMod val="50000"/>
                </a:schemeClr>
              </a:solidFill>
            </a:endParaRPr>
          </a:p>
        </p:txBody>
      </p:sp>
      <p:grpSp>
        <p:nvGrpSpPr>
          <p:cNvPr id="16" name="Gruppieren 15"/>
          <p:cNvGrpSpPr/>
          <p:nvPr/>
        </p:nvGrpSpPr>
        <p:grpSpPr>
          <a:xfrm rot="2700000">
            <a:off x="3625531" y="2407516"/>
            <a:ext cx="1881051" cy="1989908"/>
            <a:chOff x="3625531" y="2407516"/>
            <a:chExt cx="1881051" cy="1989908"/>
          </a:xfrm>
        </p:grpSpPr>
        <p:grpSp>
          <p:nvGrpSpPr>
            <p:cNvPr id="4" name="Gruppieren 3"/>
            <p:cNvGrpSpPr/>
            <p:nvPr/>
          </p:nvGrpSpPr>
          <p:grpSpPr>
            <a:xfrm>
              <a:off x="3625531" y="3073722"/>
              <a:ext cx="1881051" cy="661851"/>
              <a:chOff x="4399613" y="2196059"/>
              <a:chExt cx="2160944" cy="720000"/>
            </a:xfrm>
          </p:grpSpPr>
          <p:sp>
            <p:nvSpPr>
              <p:cNvPr id="5" name="Rechteck 4"/>
              <p:cNvSpPr/>
              <p:nvPr/>
            </p:nvSpPr>
            <p:spPr>
              <a:xfrm>
                <a:off x="439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hteck 5"/>
              <p:cNvSpPr/>
              <p:nvPr/>
            </p:nvSpPr>
            <p:spPr>
              <a:xfrm>
                <a:off x="511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hteck 6"/>
              <p:cNvSpPr/>
              <p:nvPr/>
            </p:nvSpPr>
            <p:spPr>
              <a:xfrm>
                <a:off x="5840557"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uppieren 7"/>
            <p:cNvGrpSpPr/>
            <p:nvPr/>
          </p:nvGrpSpPr>
          <p:grpSpPr>
            <a:xfrm>
              <a:off x="3625531" y="3735573"/>
              <a:ext cx="1881051" cy="661851"/>
              <a:chOff x="4399613" y="2196059"/>
              <a:chExt cx="2160944" cy="720000"/>
            </a:xfrm>
          </p:grpSpPr>
          <p:sp>
            <p:nvSpPr>
              <p:cNvPr id="9" name="Rechteck 8"/>
              <p:cNvSpPr/>
              <p:nvPr/>
            </p:nvSpPr>
            <p:spPr>
              <a:xfrm>
                <a:off x="439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hteck 9"/>
              <p:cNvSpPr/>
              <p:nvPr/>
            </p:nvSpPr>
            <p:spPr>
              <a:xfrm>
                <a:off x="511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hteck 10"/>
              <p:cNvSpPr/>
              <p:nvPr/>
            </p:nvSpPr>
            <p:spPr>
              <a:xfrm>
                <a:off x="5840557"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uppieren 11"/>
            <p:cNvGrpSpPr/>
            <p:nvPr/>
          </p:nvGrpSpPr>
          <p:grpSpPr>
            <a:xfrm>
              <a:off x="3625531" y="2407516"/>
              <a:ext cx="1881051" cy="661851"/>
              <a:chOff x="4399613" y="2196059"/>
              <a:chExt cx="2160944" cy="720000"/>
            </a:xfrm>
          </p:grpSpPr>
          <p:sp>
            <p:nvSpPr>
              <p:cNvPr id="13" name="Rechteck 12"/>
              <p:cNvSpPr/>
              <p:nvPr/>
            </p:nvSpPr>
            <p:spPr>
              <a:xfrm>
                <a:off x="439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hteck 13"/>
              <p:cNvSpPr/>
              <p:nvPr/>
            </p:nvSpPr>
            <p:spPr>
              <a:xfrm>
                <a:off x="5119613"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hteck 14"/>
              <p:cNvSpPr/>
              <p:nvPr/>
            </p:nvSpPr>
            <p:spPr>
              <a:xfrm>
                <a:off x="5840557" y="2196059"/>
                <a:ext cx="720000" cy="720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4821359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2727"/>
            <a:ext cx="9144000" cy="752474"/>
          </a:xfrm>
        </p:spPr>
        <p:txBody>
          <a:bodyPr>
            <a:normAutofit fontScale="90000"/>
          </a:bodyPr>
          <a:lstStyle/>
          <a:p>
            <a:pPr algn="ctr"/>
            <a:r>
              <a:rPr lang="en-US" dirty="0"/>
              <a:t>Which spacing </a:t>
            </a:r>
            <a:r>
              <a:rPr lang="en-US" dirty="0" smtClean="0"/>
              <a:t>do </a:t>
            </a:r>
            <a:r>
              <a:rPr lang="en-US" dirty="0"/>
              <a:t>the pixels have to have? </a:t>
            </a:r>
          </a:p>
        </p:txBody>
      </p:sp>
      <p:sp>
        <p:nvSpPr>
          <p:cNvPr id="12" name="Inhaltsplatzhalter 11"/>
          <p:cNvSpPr>
            <a:spLocks noGrp="1"/>
          </p:cNvSpPr>
          <p:nvPr>
            <p:ph idx="1"/>
          </p:nvPr>
        </p:nvSpPr>
        <p:spPr>
          <a:xfrm>
            <a:off x="628649" y="1422400"/>
            <a:ext cx="8071213" cy="5041900"/>
          </a:xfrm>
        </p:spPr>
        <p:txBody>
          <a:bodyPr>
            <a:normAutofit/>
          </a:bodyPr>
          <a:lstStyle/>
          <a:p>
            <a:r>
              <a:rPr lang="en-US" dirty="0" smtClean="0"/>
              <a:t>Pixel distance at the 45°-angle is   √2 = 1.41 times </a:t>
            </a:r>
            <a:br>
              <a:rPr lang="en-US" dirty="0" smtClean="0"/>
            </a:br>
            <a:r>
              <a:rPr lang="en-US" dirty="0" smtClean="0"/>
              <a:t>larger than along the axis.</a:t>
            </a:r>
          </a:p>
          <a:p>
            <a:endParaRPr lang="en-US" dirty="0" smtClean="0"/>
          </a:p>
          <a:p>
            <a:r>
              <a:rPr lang="en-US" dirty="0" smtClean="0"/>
              <a:t>To cover diagonal point sources, pixel size must be </a:t>
            </a:r>
            <a:br>
              <a:rPr lang="en-US" dirty="0" smtClean="0"/>
            </a:br>
            <a:r>
              <a:rPr lang="en-US" dirty="0" smtClean="0"/>
              <a:t>&lt; 2.82x smaller </a:t>
            </a:r>
            <a:br>
              <a:rPr lang="en-US" dirty="0" smtClean="0"/>
            </a:br>
            <a:r>
              <a:rPr lang="en-US" dirty="0" smtClean="0"/>
              <a:t>than the physical resolution</a:t>
            </a:r>
          </a:p>
          <a:p>
            <a:endParaRPr lang="en-US" dirty="0" smtClean="0"/>
          </a:p>
          <a:p>
            <a:r>
              <a:rPr lang="en-US" dirty="0" smtClean="0"/>
              <a:t>“&lt; 2.82x smaller” can be interpreted as </a:t>
            </a:r>
            <a:br>
              <a:rPr lang="en-US" dirty="0" smtClean="0"/>
            </a:br>
            <a:r>
              <a:rPr lang="en-US" dirty="0" smtClean="0"/>
              <a:t>1/3 of the resolution.</a:t>
            </a:r>
          </a:p>
        </p:txBody>
      </p:sp>
    </p:spTree>
    <p:extLst>
      <p:ext uri="{BB962C8B-B14F-4D97-AF65-F5344CB8AC3E}">
        <p14:creationId xmlns:p14="http://schemas.microsoft.com/office/powerpoint/2010/main" val="10169791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2727"/>
            <a:ext cx="9144000" cy="752474"/>
          </a:xfrm>
        </p:spPr>
        <p:txBody>
          <a:bodyPr>
            <a:normAutofit fontScale="90000"/>
          </a:bodyPr>
          <a:lstStyle/>
          <a:p>
            <a:pPr algn="ctr"/>
            <a:r>
              <a:rPr lang="en-US" dirty="0"/>
              <a:t>Which spacing </a:t>
            </a:r>
            <a:r>
              <a:rPr lang="en-US" dirty="0" smtClean="0"/>
              <a:t>do </a:t>
            </a:r>
            <a:r>
              <a:rPr lang="en-US" dirty="0"/>
              <a:t>the pixels have to have? </a:t>
            </a:r>
          </a:p>
        </p:txBody>
      </p:sp>
      <p:sp>
        <p:nvSpPr>
          <p:cNvPr id="12" name="Inhaltsplatzhalter 11"/>
          <p:cNvSpPr>
            <a:spLocks noGrp="1"/>
          </p:cNvSpPr>
          <p:nvPr>
            <p:ph idx="1"/>
          </p:nvPr>
        </p:nvSpPr>
        <p:spPr>
          <a:xfrm>
            <a:off x="628649" y="1422400"/>
            <a:ext cx="8071213" cy="5041900"/>
          </a:xfrm>
        </p:spPr>
        <p:txBody>
          <a:bodyPr>
            <a:normAutofit lnSpcReduction="10000"/>
          </a:bodyPr>
          <a:lstStyle/>
          <a:p>
            <a:r>
              <a:rPr lang="en-US" dirty="0" smtClean="0"/>
              <a:t>On the one hand, in real life we don‘t usually reach the theoretical resolution (spherical aberration, etc.), so we could use somewhat larger pixels.</a:t>
            </a:r>
          </a:p>
          <a:p>
            <a:r>
              <a:rPr lang="en-US" dirty="0" smtClean="0"/>
              <a:t>On the other hand, a little oversampling may smoothen the image. Also, we may want </a:t>
            </a:r>
            <a:r>
              <a:rPr lang="en-US" dirty="0"/>
              <a:t>to allow  for potential confocal resolution </a:t>
            </a:r>
            <a:r>
              <a:rPr lang="en-US" dirty="0" smtClean="0"/>
              <a:t>improvement, arguing for smaller pixels.</a:t>
            </a:r>
          </a:p>
          <a:p>
            <a:r>
              <a:rPr lang="en-US" dirty="0" smtClean="0"/>
              <a:t>For </a:t>
            </a:r>
            <a:r>
              <a:rPr lang="en-US" dirty="0"/>
              <a:t>an NA 1.4 </a:t>
            </a:r>
            <a:r>
              <a:rPr lang="en-US" dirty="0" smtClean="0"/>
              <a:t>objective, 70 - 80 nm pixel size can be recommended for many cases. </a:t>
            </a:r>
          </a:p>
          <a:p>
            <a:r>
              <a:rPr lang="en-US" dirty="0" smtClean="0"/>
              <a:t>Much smaller pixels do not usually improve image quality but do increase scanning time, bleaching and </a:t>
            </a:r>
            <a:r>
              <a:rPr lang="en-US" dirty="0" err="1" smtClean="0"/>
              <a:t>phototoxicity</a:t>
            </a:r>
            <a:r>
              <a:rPr lang="en-US" dirty="0" smtClean="0"/>
              <a:t>.</a:t>
            </a:r>
            <a:endParaRPr lang="en-US" dirty="0"/>
          </a:p>
        </p:txBody>
      </p:sp>
    </p:spTree>
    <p:extLst>
      <p:ext uri="{BB962C8B-B14F-4D97-AF65-F5344CB8AC3E}">
        <p14:creationId xmlns:p14="http://schemas.microsoft.com/office/powerpoint/2010/main" val="40225900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a:xfrm>
            <a:off x="0" y="274638"/>
            <a:ext cx="9144000" cy="1143000"/>
          </a:xfrm>
        </p:spPr>
        <p:txBody>
          <a:bodyPr vert="horz" lIns="91440" tIns="45720" rIns="91440" bIns="45720" rtlCol="0" anchor="ctr">
            <a:normAutofit/>
          </a:bodyPr>
          <a:lstStyle/>
          <a:p>
            <a:pPr algn="ctr"/>
            <a:r>
              <a:rPr lang="de-DE" altLang="de-DE">
                <a:solidFill>
                  <a:schemeClr val="bg1">
                    <a:lumMod val="50000"/>
                  </a:schemeClr>
                </a:solidFill>
              </a:rPr>
              <a:t>Oversampling: 50 nm or 100 nm px?</a:t>
            </a:r>
          </a:p>
        </p:txBody>
      </p:sp>
      <p:pic>
        <p:nvPicPr>
          <p:cNvPr id="8325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87525"/>
            <a:ext cx="5394325"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25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6363" y="1747838"/>
            <a:ext cx="5418137" cy="484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2517" name="Text Box 5"/>
          <p:cNvSpPr txBox="1">
            <a:spLocks noChangeArrowheads="1"/>
          </p:cNvSpPr>
          <p:nvPr/>
        </p:nvSpPr>
        <p:spPr bwMode="auto">
          <a:xfrm>
            <a:off x="874713" y="2689225"/>
            <a:ext cx="72167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solidFill>
                  <a:srgbClr val="FFFF00"/>
                </a:solidFill>
              </a:rPr>
              <a:t>100 nm px                        50 nm px</a:t>
            </a:r>
          </a:p>
          <a:p>
            <a:r>
              <a:rPr lang="de-DE" altLang="de-DE" sz="3200">
                <a:solidFill>
                  <a:srgbClr val="FFFF00"/>
                </a:solidFill>
              </a:rPr>
              <a:t>.                                   (more exposure)</a:t>
            </a:r>
          </a:p>
        </p:txBody>
      </p:sp>
      <p:sp>
        <p:nvSpPr>
          <p:cNvPr id="832518" name="Rectangle 6"/>
          <p:cNvSpPr>
            <a:spLocks noChangeArrowheads="1"/>
          </p:cNvSpPr>
          <p:nvPr/>
        </p:nvSpPr>
        <p:spPr bwMode="auto">
          <a:xfrm>
            <a:off x="7224713" y="6553200"/>
            <a:ext cx="1762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400">
                <a:solidFill>
                  <a:schemeClr val="bg2"/>
                </a:solidFill>
              </a:rPr>
              <a:t>H2B-GFP-scratch.lif</a:t>
            </a:r>
          </a:p>
        </p:txBody>
      </p:sp>
    </p:spTree>
    <p:extLst>
      <p:ext uri="{BB962C8B-B14F-4D97-AF65-F5344CB8AC3E}">
        <p14:creationId xmlns:p14="http://schemas.microsoft.com/office/powerpoint/2010/main" val="28855247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2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1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33538" name="Rectangle 2"/>
          <p:cNvSpPr>
            <a:spLocks noGrp="1" noChangeArrowheads="1"/>
          </p:cNvSpPr>
          <p:nvPr>
            <p:ph type="title"/>
          </p:nvPr>
        </p:nvSpPr>
        <p:spPr>
          <a:xfrm>
            <a:off x="0" y="274638"/>
            <a:ext cx="9144000" cy="1143000"/>
          </a:xfrm>
        </p:spPr>
        <p:txBody>
          <a:bodyPr vert="horz" lIns="91440" tIns="45720" rIns="91440" bIns="45720" rtlCol="0" anchor="ctr">
            <a:normAutofit/>
          </a:bodyPr>
          <a:lstStyle/>
          <a:p>
            <a:pPr algn="ctr"/>
            <a:r>
              <a:rPr lang="de-DE" altLang="de-DE">
                <a:solidFill>
                  <a:schemeClr val="bg1">
                    <a:lumMod val="50000"/>
                  </a:schemeClr>
                </a:solidFill>
              </a:rPr>
              <a:t>Oversampling: 50 nm or 100 nm px?</a:t>
            </a:r>
          </a:p>
        </p:txBody>
      </p:sp>
      <p:sp>
        <p:nvSpPr>
          <p:cNvPr id="833539" name="Text Box 3"/>
          <p:cNvSpPr txBox="1">
            <a:spLocks noChangeArrowheads="1"/>
          </p:cNvSpPr>
          <p:nvPr/>
        </p:nvSpPr>
        <p:spPr bwMode="auto">
          <a:xfrm>
            <a:off x="874713" y="1871663"/>
            <a:ext cx="72167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a:solidFill>
                  <a:srgbClr val="FFFF00"/>
                </a:solidFill>
              </a:rPr>
              <a:t>100 </a:t>
            </a:r>
            <a:r>
              <a:rPr lang="de-DE" altLang="de-DE" sz="3200" dirty="0" err="1">
                <a:solidFill>
                  <a:srgbClr val="FFFF00"/>
                </a:solidFill>
              </a:rPr>
              <a:t>nm</a:t>
            </a:r>
            <a:r>
              <a:rPr lang="de-DE" altLang="de-DE" sz="3200" dirty="0">
                <a:solidFill>
                  <a:srgbClr val="FFFF00"/>
                </a:solidFill>
              </a:rPr>
              <a:t> </a:t>
            </a:r>
            <a:r>
              <a:rPr lang="de-DE" altLang="de-DE" sz="3200" dirty="0" err="1">
                <a:solidFill>
                  <a:srgbClr val="FFFF00"/>
                </a:solidFill>
              </a:rPr>
              <a:t>px</a:t>
            </a:r>
            <a:r>
              <a:rPr lang="de-DE" altLang="de-DE" sz="3200" dirty="0">
                <a:solidFill>
                  <a:srgbClr val="FFFF00"/>
                </a:solidFill>
              </a:rPr>
              <a:t>                        50 </a:t>
            </a:r>
            <a:r>
              <a:rPr lang="de-DE" altLang="de-DE" sz="3200" dirty="0" err="1">
                <a:solidFill>
                  <a:srgbClr val="FFFF00"/>
                </a:solidFill>
              </a:rPr>
              <a:t>nm</a:t>
            </a:r>
            <a:r>
              <a:rPr lang="de-DE" altLang="de-DE" sz="3200" dirty="0">
                <a:solidFill>
                  <a:srgbClr val="FFFF00"/>
                </a:solidFill>
              </a:rPr>
              <a:t> </a:t>
            </a:r>
            <a:r>
              <a:rPr lang="de-DE" altLang="de-DE" sz="3200" dirty="0" err="1">
                <a:solidFill>
                  <a:srgbClr val="FFFF00"/>
                </a:solidFill>
              </a:rPr>
              <a:t>px</a:t>
            </a:r>
            <a:endParaRPr lang="de-DE" altLang="de-DE" sz="3200" dirty="0">
              <a:solidFill>
                <a:srgbClr val="FFFF00"/>
              </a:solidFill>
            </a:endParaRPr>
          </a:p>
          <a:p>
            <a:r>
              <a:rPr lang="de-DE" altLang="de-DE" sz="3200" dirty="0">
                <a:solidFill>
                  <a:srgbClr val="FFFF00"/>
                </a:solidFill>
              </a:rPr>
              <a:t>.                                   (</a:t>
            </a:r>
            <a:r>
              <a:rPr lang="de-DE" altLang="de-DE" sz="3200" dirty="0" err="1">
                <a:solidFill>
                  <a:srgbClr val="FFFF00"/>
                </a:solidFill>
              </a:rPr>
              <a:t>more</a:t>
            </a:r>
            <a:r>
              <a:rPr lang="de-DE" altLang="de-DE" sz="3200" dirty="0">
                <a:solidFill>
                  <a:srgbClr val="FFFF00"/>
                </a:solidFill>
              </a:rPr>
              <a:t> </a:t>
            </a:r>
            <a:r>
              <a:rPr lang="de-DE" altLang="de-DE" sz="3200" dirty="0" err="1">
                <a:solidFill>
                  <a:srgbClr val="FFFF00"/>
                </a:solidFill>
              </a:rPr>
              <a:t>exposure</a:t>
            </a:r>
            <a:r>
              <a:rPr lang="de-DE" altLang="de-DE" sz="3200" dirty="0">
                <a:solidFill>
                  <a:srgbClr val="FFFF00"/>
                </a:solidFill>
              </a:rPr>
              <a:t>)</a:t>
            </a:r>
          </a:p>
        </p:txBody>
      </p:sp>
      <p:graphicFrame>
        <p:nvGraphicFramePr>
          <p:cNvPr id="833540" name="Object 4"/>
          <p:cNvGraphicFramePr>
            <a:graphicFrameLocks noChangeAspect="1"/>
          </p:cNvGraphicFramePr>
          <p:nvPr/>
        </p:nvGraphicFramePr>
        <p:xfrm>
          <a:off x="1562100" y="2967038"/>
          <a:ext cx="5827713" cy="3775075"/>
        </p:xfrm>
        <a:graphic>
          <a:graphicData uri="http://schemas.openxmlformats.org/presentationml/2006/ole">
            <mc:AlternateContent xmlns:mc="http://schemas.openxmlformats.org/markup-compatibility/2006">
              <mc:Choice xmlns:v="urn:schemas-microsoft-com:vml" Requires="v">
                <p:oleObj spid="_x0000_s1057" r:id="rId3" imgW="6844444" imgH="4431746" progId="">
                  <p:embed/>
                </p:oleObj>
              </mc:Choice>
              <mc:Fallback>
                <p:oleObj r:id="rId3" imgW="6844444" imgH="4431746"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00" y="2967038"/>
                        <a:ext cx="5827713" cy="377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33541" name="Rectangle 5"/>
          <p:cNvSpPr>
            <a:spLocks noChangeArrowheads="1"/>
          </p:cNvSpPr>
          <p:nvPr/>
        </p:nvSpPr>
        <p:spPr bwMode="auto">
          <a:xfrm>
            <a:off x="7381875" y="6553200"/>
            <a:ext cx="1762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400">
                <a:solidFill>
                  <a:schemeClr val="bg2"/>
                </a:solidFill>
              </a:rPr>
              <a:t>H2B-GFP-scratch.lif</a:t>
            </a:r>
          </a:p>
        </p:txBody>
      </p:sp>
    </p:spTree>
    <p:extLst>
      <p:ext uri="{BB962C8B-B14F-4D97-AF65-F5344CB8AC3E}">
        <p14:creationId xmlns:p14="http://schemas.microsoft.com/office/powerpoint/2010/main" val="11532844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335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35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5789"/>
            <a:ext cx="9144000" cy="1325563"/>
          </a:xfrm>
        </p:spPr>
        <p:txBody>
          <a:bodyPr>
            <a:normAutofit fontScale="90000"/>
          </a:bodyPr>
          <a:lstStyle/>
          <a:p>
            <a:pPr algn="ctr"/>
            <a:r>
              <a:rPr lang="en-US" dirty="0" smtClean="0"/>
              <a:t>Which intensity difference can we expect for 80 nm pixels in the idealized situation?</a:t>
            </a:r>
            <a:endParaRPr lang="en-US" dirty="0"/>
          </a:p>
        </p:txBody>
      </p:sp>
      <mc:AlternateContent xmlns:mc="http://schemas.openxmlformats.org/markup-compatibility/2006" xmlns:a14="http://schemas.microsoft.com/office/drawing/2010/main">
        <mc:Choice Requires="a14">
          <p:sp>
            <p:nvSpPr>
              <p:cNvPr id="15" name="Inhaltsplatzhalter 2"/>
              <p:cNvSpPr>
                <a:spLocks noGrp="1"/>
              </p:cNvSpPr>
              <p:nvPr>
                <p:ph idx="1"/>
              </p:nvPr>
            </p:nvSpPr>
            <p:spPr>
              <a:xfrm>
                <a:off x="628650" y="1825625"/>
                <a:ext cx="7886700" cy="4351338"/>
              </a:xfrm>
            </p:spPr>
            <p:txBody>
              <a:bodyPr/>
              <a:lstStyle/>
              <a:p>
                <a:pPr marL="0" indent="0" algn="ctr">
                  <a:buNone/>
                </a:pPr>
                <a:r>
                  <a:rPr lang="en-US" dirty="0" smtClean="0"/>
                  <a:t>Assuming the parameters from the example above:</a:t>
                </a:r>
              </a:p>
              <a:p>
                <a:pPr marL="0" indent="0" algn="ctr">
                  <a:buNone/>
                </a:pPr>
                <a:endParaRPr lang="en-US" dirty="0" smtClean="0"/>
              </a:p>
              <a:p>
                <a:pPr marL="0" indent="0" algn="ctr">
                  <a:buNone/>
                </a:pPr>
                <a:r>
                  <a:rPr lang="en-US" dirty="0" smtClean="0"/>
                  <a:t>NA </a:t>
                </a:r>
                <a:r>
                  <a:rPr lang="en-US" dirty="0"/>
                  <a:t>1.4 objective with λ=500 nm</a:t>
                </a:r>
                <a:r>
                  <a:rPr lang="en-US" dirty="0" smtClean="0"/>
                  <a:t> </a:t>
                </a:r>
              </a:p>
              <a:p>
                <a:pPr marL="0" indent="0" algn="ctr">
                  <a:buNone/>
                </a:pPr>
                <a:endParaRPr lang="en-US" dirty="0" smtClean="0"/>
              </a:p>
              <a:p>
                <a:pPr marL="0" indent="0" algn="ctr">
                  <a:buNone/>
                </a:pPr>
                <a:r>
                  <a:rPr lang="en-US" dirty="0" smtClean="0"/>
                  <a:t>and thus Rayleigh </a:t>
                </a:r>
                <a:r>
                  <a:rPr lang="en-US" dirty="0" smtClean="0">
                    <a:solidFill>
                      <a:schemeClr val="tx1"/>
                    </a:solidFill>
                  </a:rPr>
                  <a:t>criterion </a:t>
                </a:r>
                <a14:m>
                  <m:oMath xmlns:m="http://schemas.openxmlformats.org/officeDocument/2006/math">
                    <m:r>
                      <a:rPr lang="en-US" b="0" i="1">
                        <a:solidFill>
                          <a:schemeClr val="tx1"/>
                        </a:solidFill>
                        <a:latin typeface="Cambria Math" panose="02040503050406030204" pitchFamily="18" charset="0"/>
                      </a:rPr>
                      <m:t>𝑟</m:t>
                    </m:r>
                    <m:r>
                      <a:rPr lang="en-US" b="0"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b="0" i="1">
                            <a:solidFill>
                              <a:schemeClr val="tx1"/>
                            </a:solidFill>
                            <a:latin typeface="Cambria Math" panose="02040503050406030204" pitchFamily="18" charset="0"/>
                          </a:rPr>
                          <m:t>0.61∗</m:t>
                        </m:r>
                        <m:r>
                          <a:rPr lang="en-US" b="0" i="1">
                            <a:solidFill>
                              <a:schemeClr val="tx1"/>
                            </a:solidFill>
                            <a:latin typeface="Cambria Math" panose="02040503050406030204" pitchFamily="18" charset="0"/>
                          </a:rPr>
                          <m:t>𝜆</m:t>
                        </m:r>
                      </m:num>
                      <m:den>
                        <m:r>
                          <a:rPr lang="en-US" b="0" i="1">
                            <a:solidFill>
                              <a:schemeClr val="tx1"/>
                            </a:solidFill>
                            <a:latin typeface="Cambria Math" panose="02040503050406030204" pitchFamily="18" charset="0"/>
                          </a:rPr>
                          <m:t>𝑁𝐴</m:t>
                        </m:r>
                      </m:den>
                    </m:f>
                    <m:r>
                      <a:rPr lang="en-US" b="0" i="1">
                        <a:solidFill>
                          <a:schemeClr val="tx1"/>
                        </a:solidFill>
                        <a:latin typeface="Cambria Math" panose="02040503050406030204" pitchFamily="18" charset="0"/>
                      </a:rPr>
                      <m:t>=</m:t>
                    </m:r>
                  </m:oMath>
                </a14:m>
                <a:r>
                  <a:rPr lang="en-US" dirty="0">
                    <a:solidFill>
                      <a:schemeClr val="tx1"/>
                    </a:solidFill>
                  </a:rPr>
                  <a:t>217 nm</a:t>
                </a:r>
              </a:p>
              <a:p>
                <a:pPr marL="0" indent="0" algn="ctr">
                  <a:buNone/>
                </a:pPr>
                <a:endParaRPr lang="en-US" dirty="0"/>
              </a:p>
            </p:txBody>
          </p:sp>
        </mc:Choice>
        <mc:Fallback xmlns="">
          <p:sp>
            <p:nvSpPr>
              <p:cNvPr id="15" name="Inhaltsplatzhalter 2"/>
              <p:cNvSpPr>
                <a:spLocks noGrp="1" noRot="1" noChangeAspect="1" noMove="1" noResize="1" noEditPoints="1" noAdjustHandles="1" noChangeArrowheads="1" noChangeShapeType="1" noTextEdit="1"/>
              </p:cNvSpPr>
              <p:nvPr>
                <p:ph idx="1"/>
              </p:nvPr>
            </p:nvSpPr>
            <p:spPr>
              <a:xfrm>
                <a:off x="628650" y="1825625"/>
                <a:ext cx="7886700" cy="4351338"/>
              </a:xfrm>
              <a:blipFill rotWithShape="0">
                <a:blip r:embed="rId2"/>
                <a:stretch>
                  <a:fillRect t="-2241"/>
                </a:stretch>
              </a:blipFill>
            </p:spPr>
            <p:txBody>
              <a:bodyPr/>
              <a:lstStyle/>
              <a:p>
                <a:r>
                  <a:rPr lang="en-US">
                    <a:noFill/>
                  </a:rPr>
                  <a:t> </a:t>
                </a:r>
              </a:p>
            </p:txBody>
          </p:sp>
        </mc:Fallback>
      </mc:AlternateContent>
    </p:spTree>
    <p:extLst>
      <p:ext uri="{BB962C8B-B14F-4D97-AF65-F5344CB8AC3E}">
        <p14:creationId xmlns:p14="http://schemas.microsoft.com/office/powerpoint/2010/main" val="11536435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5789"/>
            <a:ext cx="9144000" cy="1325563"/>
          </a:xfrm>
        </p:spPr>
        <p:txBody>
          <a:bodyPr>
            <a:normAutofit fontScale="90000"/>
          </a:bodyPr>
          <a:lstStyle/>
          <a:p>
            <a:pPr algn="ctr"/>
            <a:r>
              <a:rPr lang="en-US" dirty="0" smtClean="0"/>
              <a:t>Which intensity difference can we expect for 80 nm pixels in the idealized situation?</a:t>
            </a:r>
            <a:endParaRPr lang="en-US"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120" y="1780901"/>
            <a:ext cx="5953760" cy="4465320"/>
          </a:xfrm>
          <a:prstGeom prst="rect">
            <a:avLst/>
          </a:prstGeom>
        </p:spPr>
      </p:pic>
      <p:sp>
        <p:nvSpPr>
          <p:cNvPr id="5" name="Textfeld 4"/>
          <p:cNvSpPr txBox="1"/>
          <p:nvPr/>
        </p:nvSpPr>
        <p:spPr>
          <a:xfrm>
            <a:off x="267990" y="2387650"/>
            <a:ext cx="1402080" cy="461665"/>
          </a:xfrm>
          <a:prstGeom prst="rect">
            <a:avLst/>
          </a:prstGeom>
          <a:noFill/>
        </p:spPr>
        <p:txBody>
          <a:bodyPr wrap="square" rtlCol="0">
            <a:spAutoFit/>
          </a:bodyPr>
          <a:lstStyle/>
          <a:p>
            <a:pPr algn="r"/>
            <a:r>
              <a:rPr lang="en-US" sz="1200" b="1" dirty="0" smtClean="0">
                <a:solidFill>
                  <a:srgbClr val="FF0000"/>
                </a:solidFill>
              </a:rPr>
              <a:t>+</a:t>
            </a:r>
            <a:r>
              <a:rPr lang="en-US" sz="1200" dirty="0" smtClean="0"/>
              <a:t>: center of </a:t>
            </a:r>
            <a:br>
              <a:rPr lang="en-US" sz="1200" dirty="0" smtClean="0"/>
            </a:br>
            <a:r>
              <a:rPr lang="en-US" sz="1200" dirty="0" smtClean="0"/>
              <a:t>Airy pattern</a:t>
            </a:r>
            <a:endParaRPr lang="en-US" sz="1200" dirty="0"/>
          </a:p>
        </p:txBody>
      </p:sp>
      <p:cxnSp>
        <p:nvCxnSpPr>
          <p:cNvPr id="7" name="Gerader Verbinder 6"/>
          <p:cNvCxnSpPr/>
          <p:nvPr/>
        </p:nvCxnSpPr>
        <p:spPr>
          <a:xfrm flipH="1">
            <a:off x="7637418" y="1789611"/>
            <a:ext cx="1451" cy="1476103"/>
          </a:xfrm>
          <a:prstGeom prst="line">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7640318" y="2279131"/>
            <a:ext cx="724878" cy="369332"/>
          </a:xfrm>
          <a:prstGeom prst="rect">
            <a:avLst/>
          </a:prstGeom>
          <a:noFill/>
        </p:spPr>
        <p:txBody>
          <a:bodyPr wrap="none" rtlCol="0">
            <a:spAutoFit/>
          </a:bodyPr>
          <a:lstStyle/>
          <a:p>
            <a:r>
              <a:rPr lang="en-US" b="1" dirty="0" smtClean="0">
                <a:solidFill>
                  <a:schemeClr val="accent1"/>
                </a:solidFill>
              </a:rPr>
              <a:t>80nm</a:t>
            </a:r>
            <a:endParaRPr lang="en-US" b="1" dirty="0">
              <a:solidFill>
                <a:schemeClr val="accent1"/>
              </a:solidFill>
            </a:endParaRPr>
          </a:p>
        </p:txBody>
      </p:sp>
      <p:cxnSp>
        <p:nvCxnSpPr>
          <p:cNvPr id="14" name="Gerader Verbinder 13"/>
          <p:cNvCxnSpPr/>
          <p:nvPr/>
        </p:nvCxnSpPr>
        <p:spPr>
          <a:xfrm flipH="1">
            <a:off x="6096000" y="1656301"/>
            <a:ext cx="1452880" cy="14347"/>
          </a:xfrm>
          <a:prstGeom prst="line">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6460001" y="1366686"/>
            <a:ext cx="724878" cy="369332"/>
          </a:xfrm>
          <a:prstGeom prst="rect">
            <a:avLst/>
          </a:prstGeom>
          <a:noFill/>
        </p:spPr>
        <p:txBody>
          <a:bodyPr wrap="none" rtlCol="0">
            <a:spAutoFit/>
          </a:bodyPr>
          <a:lstStyle/>
          <a:p>
            <a:r>
              <a:rPr lang="en-US" b="1" dirty="0" smtClean="0">
                <a:solidFill>
                  <a:schemeClr val="accent1"/>
                </a:solidFill>
              </a:rPr>
              <a:t>80nm</a:t>
            </a:r>
            <a:endParaRPr lang="en-US" b="1" dirty="0">
              <a:solidFill>
                <a:schemeClr val="accent1"/>
              </a:solidFill>
            </a:endParaRPr>
          </a:p>
        </p:txBody>
      </p:sp>
      <p:sp>
        <p:nvSpPr>
          <p:cNvPr id="21" name="Textfeld 20"/>
          <p:cNvSpPr txBox="1"/>
          <p:nvPr/>
        </p:nvSpPr>
        <p:spPr>
          <a:xfrm>
            <a:off x="2194560" y="2332929"/>
            <a:ext cx="300082" cy="369332"/>
          </a:xfrm>
          <a:prstGeom prst="rect">
            <a:avLst/>
          </a:prstGeom>
          <a:noFill/>
        </p:spPr>
        <p:txBody>
          <a:bodyPr wrap="none" rtlCol="0">
            <a:spAutoFit/>
          </a:bodyPr>
          <a:lstStyle/>
          <a:p>
            <a:r>
              <a:rPr lang="en-US" dirty="0" smtClean="0">
                <a:solidFill>
                  <a:srgbClr val="FF0000"/>
                </a:solidFill>
              </a:rPr>
              <a:t>+</a:t>
            </a:r>
            <a:endParaRPr lang="en-US" dirty="0">
              <a:solidFill>
                <a:srgbClr val="FF0000"/>
              </a:solidFill>
            </a:endParaRPr>
          </a:p>
        </p:txBody>
      </p:sp>
      <p:sp>
        <p:nvSpPr>
          <p:cNvPr id="26" name="Textfeld 25"/>
          <p:cNvSpPr txBox="1"/>
          <p:nvPr/>
        </p:nvSpPr>
        <p:spPr>
          <a:xfrm>
            <a:off x="193897" y="2094465"/>
            <a:ext cx="1500219" cy="369332"/>
          </a:xfrm>
          <a:prstGeom prst="rect">
            <a:avLst/>
          </a:prstGeom>
          <a:noFill/>
        </p:spPr>
        <p:txBody>
          <a:bodyPr wrap="none" rtlCol="0">
            <a:spAutoFit/>
          </a:bodyPr>
          <a:lstStyle/>
          <a:p>
            <a:r>
              <a:rPr lang="en-US" b="1" dirty="0" smtClean="0">
                <a:solidFill>
                  <a:schemeClr val="accent1"/>
                </a:solidFill>
              </a:rPr>
              <a:t>PSF of point 1</a:t>
            </a:r>
            <a:endParaRPr lang="en-US" b="1" dirty="0">
              <a:solidFill>
                <a:schemeClr val="accent1"/>
              </a:solidFill>
            </a:endParaRPr>
          </a:p>
        </p:txBody>
      </p:sp>
      <p:sp>
        <p:nvSpPr>
          <p:cNvPr id="27" name="Textfeld 26"/>
          <p:cNvSpPr txBox="1"/>
          <p:nvPr/>
        </p:nvSpPr>
        <p:spPr>
          <a:xfrm>
            <a:off x="1" y="3548509"/>
            <a:ext cx="1670070" cy="1846659"/>
          </a:xfrm>
          <a:prstGeom prst="rect">
            <a:avLst/>
          </a:prstGeom>
          <a:noFill/>
        </p:spPr>
        <p:txBody>
          <a:bodyPr wrap="square" rtlCol="0">
            <a:spAutoFit/>
          </a:bodyPr>
          <a:lstStyle/>
          <a:p>
            <a:pPr algn="r"/>
            <a:r>
              <a:rPr lang="en-US" b="1" dirty="0" smtClean="0">
                <a:solidFill>
                  <a:schemeClr val="accent1"/>
                </a:solidFill>
              </a:rPr>
              <a:t>PSF of point 2</a:t>
            </a:r>
          </a:p>
          <a:p>
            <a:endParaRPr lang="en-US" b="1" dirty="0">
              <a:solidFill>
                <a:schemeClr val="accent1"/>
              </a:solidFill>
            </a:endParaRPr>
          </a:p>
          <a:p>
            <a:endParaRPr lang="en-US" b="1" dirty="0" smtClean="0">
              <a:solidFill>
                <a:schemeClr val="accent1"/>
              </a:solidFill>
            </a:endParaRPr>
          </a:p>
          <a:p>
            <a:pPr algn="r"/>
            <a:r>
              <a:rPr lang="en-US" sz="2400" b="1" dirty="0" smtClean="0">
                <a:solidFill>
                  <a:schemeClr val="accent1"/>
                </a:solidFill>
              </a:rPr>
              <a:t>+</a:t>
            </a:r>
            <a:r>
              <a:rPr lang="en-US" b="1" dirty="0" smtClean="0">
                <a:solidFill>
                  <a:schemeClr val="accent1"/>
                </a:solidFill>
              </a:rPr>
              <a:t>   </a:t>
            </a:r>
          </a:p>
          <a:p>
            <a:pPr algn="r"/>
            <a:endParaRPr lang="en-US" b="1" dirty="0">
              <a:solidFill>
                <a:schemeClr val="accent1"/>
              </a:solidFill>
            </a:endParaRPr>
          </a:p>
          <a:p>
            <a:pPr algn="r"/>
            <a:r>
              <a:rPr lang="en-US" b="1" dirty="0" smtClean="0">
                <a:solidFill>
                  <a:schemeClr val="accent1"/>
                </a:solidFill>
              </a:rPr>
              <a:t>Sum of the two </a:t>
            </a:r>
            <a:endParaRPr lang="en-US" b="1" dirty="0">
              <a:solidFill>
                <a:schemeClr val="accent1"/>
              </a:solidFill>
            </a:endParaRPr>
          </a:p>
        </p:txBody>
      </p:sp>
      <p:sp>
        <p:nvSpPr>
          <p:cNvPr id="29" name="Textfeld 28"/>
          <p:cNvSpPr txBox="1"/>
          <p:nvPr/>
        </p:nvSpPr>
        <p:spPr>
          <a:xfrm>
            <a:off x="6190040" y="3776430"/>
            <a:ext cx="300082" cy="369332"/>
          </a:xfrm>
          <a:prstGeom prst="rect">
            <a:avLst/>
          </a:prstGeom>
          <a:noFill/>
        </p:spPr>
        <p:txBody>
          <a:bodyPr wrap="none" rtlCol="0">
            <a:spAutoFit/>
          </a:bodyPr>
          <a:lstStyle/>
          <a:p>
            <a:r>
              <a:rPr lang="en-US" dirty="0" smtClean="0">
                <a:solidFill>
                  <a:srgbClr val="FF0000"/>
                </a:solidFill>
              </a:rPr>
              <a:t>+</a:t>
            </a:r>
            <a:endParaRPr lang="en-US" dirty="0">
              <a:solidFill>
                <a:srgbClr val="FF0000"/>
              </a:solidFill>
            </a:endParaRPr>
          </a:p>
        </p:txBody>
      </p:sp>
      <p:cxnSp>
        <p:nvCxnSpPr>
          <p:cNvPr id="32" name="Gerader Verbinder 31"/>
          <p:cNvCxnSpPr/>
          <p:nvPr/>
        </p:nvCxnSpPr>
        <p:spPr>
          <a:xfrm>
            <a:off x="936885" y="4759377"/>
            <a:ext cx="7090348" cy="14991"/>
          </a:xfrm>
          <a:prstGeom prst="line">
            <a:avLst/>
          </a:prstGeom>
          <a:ln w="635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5437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5789"/>
            <a:ext cx="9144000" cy="1325563"/>
          </a:xfrm>
        </p:spPr>
        <p:txBody>
          <a:bodyPr>
            <a:normAutofit fontScale="90000"/>
          </a:bodyPr>
          <a:lstStyle/>
          <a:p>
            <a:pPr algn="ctr"/>
            <a:r>
              <a:rPr lang="en-US" dirty="0" smtClean="0"/>
              <a:t>Which intensity difference can we expect for 80 nm pixels in the idealized situation?</a:t>
            </a:r>
            <a:endParaRPr lang="en-US"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120" y="1780901"/>
            <a:ext cx="5953760" cy="4465320"/>
          </a:xfrm>
          <a:prstGeom prst="rect">
            <a:avLst/>
          </a:prstGeom>
        </p:spPr>
      </p:pic>
      <p:cxnSp>
        <p:nvCxnSpPr>
          <p:cNvPr id="7" name="Gerader Verbinder 6"/>
          <p:cNvCxnSpPr/>
          <p:nvPr/>
        </p:nvCxnSpPr>
        <p:spPr>
          <a:xfrm flipH="1">
            <a:off x="7637418" y="1789611"/>
            <a:ext cx="1451" cy="1476103"/>
          </a:xfrm>
          <a:prstGeom prst="line">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7640318" y="2279131"/>
            <a:ext cx="724878" cy="369332"/>
          </a:xfrm>
          <a:prstGeom prst="rect">
            <a:avLst/>
          </a:prstGeom>
          <a:noFill/>
        </p:spPr>
        <p:txBody>
          <a:bodyPr wrap="none" rtlCol="0">
            <a:spAutoFit/>
          </a:bodyPr>
          <a:lstStyle/>
          <a:p>
            <a:r>
              <a:rPr lang="en-US" b="1" dirty="0" smtClean="0">
                <a:solidFill>
                  <a:schemeClr val="accent1"/>
                </a:solidFill>
              </a:rPr>
              <a:t>80nm</a:t>
            </a:r>
            <a:endParaRPr lang="en-US" b="1" dirty="0">
              <a:solidFill>
                <a:schemeClr val="accent1"/>
              </a:solidFill>
            </a:endParaRPr>
          </a:p>
        </p:txBody>
      </p:sp>
      <p:sp>
        <p:nvSpPr>
          <p:cNvPr id="10" name="Textfeld 9"/>
          <p:cNvSpPr txBox="1"/>
          <p:nvPr/>
        </p:nvSpPr>
        <p:spPr>
          <a:xfrm>
            <a:off x="39143" y="1819701"/>
            <a:ext cx="7292509" cy="369332"/>
          </a:xfrm>
          <a:prstGeom prst="rect">
            <a:avLst/>
          </a:prstGeom>
          <a:noFill/>
        </p:spPr>
        <p:txBody>
          <a:bodyPr wrap="none" rtlCol="0">
            <a:spAutoFit/>
          </a:bodyPr>
          <a:lstStyle/>
          <a:p>
            <a:r>
              <a:rPr lang="en-US" b="1" dirty="0" smtClean="0">
                <a:solidFill>
                  <a:srgbClr val="FF0000"/>
                </a:solidFill>
              </a:rPr>
              <a:t>Total Intensity                1                       0.62                     0.11                    0.007</a:t>
            </a:r>
            <a:endParaRPr lang="en-US" b="1" dirty="0">
              <a:solidFill>
                <a:srgbClr val="FF0000"/>
              </a:solidFill>
            </a:endParaRPr>
          </a:p>
        </p:txBody>
      </p:sp>
      <p:sp>
        <p:nvSpPr>
          <p:cNvPr id="11" name="Textfeld 10"/>
          <p:cNvSpPr txBox="1"/>
          <p:nvPr/>
        </p:nvSpPr>
        <p:spPr>
          <a:xfrm>
            <a:off x="1184366" y="3344533"/>
            <a:ext cx="6013578" cy="369332"/>
          </a:xfrm>
          <a:prstGeom prst="rect">
            <a:avLst/>
          </a:prstGeom>
          <a:noFill/>
        </p:spPr>
        <p:txBody>
          <a:bodyPr wrap="square" rtlCol="0">
            <a:spAutoFit/>
          </a:bodyPr>
          <a:lstStyle/>
          <a:p>
            <a:r>
              <a:rPr lang="en-US" b="1" dirty="0" smtClean="0">
                <a:solidFill>
                  <a:srgbClr val="FF0000"/>
                </a:solidFill>
              </a:rPr>
              <a:t> +             0.008                  0.22                     0.79                     0.96</a:t>
            </a:r>
            <a:endParaRPr lang="en-US" b="1" dirty="0">
              <a:solidFill>
                <a:srgbClr val="FF0000"/>
              </a:solidFill>
            </a:endParaRPr>
          </a:p>
        </p:txBody>
      </p:sp>
      <p:sp>
        <p:nvSpPr>
          <p:cNvPr id="12" name="Textfeld 11"/>
          <p:cNvSpPr txBox="1"/>
          <p:nvPr/>
        </p:nvSpPr>
        <p:spPr>
          <a:xfrm>
            <a:off x="1184366" y="4795377"/>
            <a:ext cx="6013578" cy="369332"/>
          </a:xfrm>
          <a:prstGeom prst="rect">
            <a:avLst/>
          </a:prstGeom>
          <a:noFill/>
        </p:spPr>
        <p:txBody>
          <a:bodyPr wrap="square" rtlCol="0">
            <a:spAutoFit/>
          </a:bodyPr>
          <a:lstStyle/>
          <a:p>
            <a:r>
              <a:rPr lang="en-US" b="1" dirty="0" smtClean="0">
                <a:solidFill>
                  <a:srgbClr val="FF0000"/>
                </a:solidFill>
              </a:rPr>
              <a:t> =             1.008                  0.83                     0.90                     0.97</a:t>
            </a:r>
            <a:endParaRPr lang="en-US" b="1" dirty="0">
              <a:solidFill>
                <a:srgbClr val="FF0000"/>
              </a:solidFill>
            </a:endParaRPr>
          </a:p>
        </p:txBody>
      </p:sp>
      <p:cxnSp>
        <p:nvCxnSpPr>
          <p:cNvPr id="14" name="Gerader Verbinder 13"/>
          <p:cNvCxnSpPr/>
          <p:nvPr/>
        </p:nvCxnSpPr>
        <p:spPr>
          <a:xfrm flipH="1">
            <a:off x="6096000" y="1656301"/>
            <a:ext cx="1452880" cy="14347"/>
          </a:xfrm>
          <a:prstGeom prst="line">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6460001" y="1366686"/>
            <a:ext cx="724878" cy="369332"/>
          </a:xfrm>
          <a:prstGeom prst="rect">
            <a:avLst/>
          </a:prstGeom>
          <a:noFill/>
        </p:spPr>
        <p:txBody>
          <a:bodyPr wrap="none" rtlCol="0">
            <a:spAutoFit/>
          </a:bodyPr>
          <a:lstStyle/>
          <a:p>
            <a:r>
              <a:rPr lang="en-US" b="1" dirty="0" smtClean="0">
                <a:solidFill>
                  <a:schemeClr val="accent1"/>
                </a:solidFill>
              </a:rPr>
              <a:t>80nm</a:t>
            </a:r>
            <a:endParaRPr lang="en-US" b="1" dirty="0">
              <a:solidFill>
                <a:schemeClr val="accent1"/>
              </a:solidFill>
            </a:endParaRPr>
          </a:p>
        </p:txBody>
      </p:sp>
    </p:spTree>
    <p:extLst>
      <p:ext uri="{BB962C8B-B14F-4D97-AF65-F5344CB8AC3E}">
        <p14:creationId xmlns:p14="http://schemas.microsoft.com/office/powerpoint/2010/main" val="217788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5789"/>
            <a:ext cx="9144000" cy="1325563"/>
          </a:xfrm>
        </p:spPr>
        <p:txBody>
          <a:bodyPr>
            <a:normAutofit fontScale="90000"/>
          </a:bodyPr>
          <a:lstStyle/>
          <a:p>
            <a:pPr algn="ctr"/>
            <a:r>
              <a:rPr lang="en-US" dirty="0" smtClean="0"/>
              <a:t>Which intensity difference can we expect for 80 nm pixels in the idealized situation?</a:t>
            </a:r>
            <a:endParaRPr lang="en-US"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120" y="1780901"/>
            <a:ext cx="5953760" cy="4465320"/>
          </a:xfrm>
          <a:prstGeom prst="rect">
            <a:avLst/>
          </a:prstGeom>
        </p:spPr>
      </p:pic>
      <p:cxnSp>
        <p:nvCxnSpPr>
          <p:cNvPr id="7" name="Gerader Verbinder 6"/>
          <p:cNvCxnSpPr/>
          <p:nvPr/>
        </p:nvCxnSpPr>
        <p:spPr>
          <a:xfrm flipH="1">
            <a:off x="7637418" y="1789611"/>
            <a:ext cx="1451" cy="1476103"/>
          </a:xfrm>
          <a:prstGeom prst="line">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7640318" y="2279131"/>
            <a:ext cx="724878" cy="369332"/>
          </a:xfrm>
          <a:prstGeom prst="rect">
            <a:avLst/>
          </a:prstGeom>
          <a:noFill/>
        </p:spPr>
        <p:txBody>
          <a:bodyPr wrap="none" rtlCol="0">
            <a:spAutoFit/>
          </a:bodyPr>
          <a:lstStyle/>
          <a:p>
            <a:r>
              <a:rPr lang="en-US" b="1" dirty="0" smtClean="0">
                <a:solidFill>
                  <a:schemeClr val="accent1"/>
                </a:solidFill>
              </a:rPr>
              <a:t>80nm</a:t>
            </a:r>
            <a:endParaRPr lang="en-US" b="1" dirty="0">
              <a:solidFill>
                <a:schemeClr val="accent1"/>
              </a:solidFill>
            </a:endParaRPr>
          </a:p>
        </p:txBody>
      </p:sp>
      <p:sp>
        <p:nvSpPr>
          <p:cNvPr id="10" name="Textfeld 9"/>
          <p:cNvSpPr txBox="1"/>
          <p:nvPr/>
        </p:nvSpPr>
        <p:spPr>
          <a:xfrm>
            <a:off x="39143" y="1819701"/>
            <a:ext cx="7292509" cy="369332"/>
          </a:xfrm>
          <a:prstGeom prst="rect">
            <a:avLst/>
          </a:prstGeom>
          <a:noFill/>
        </p:spPr>
        <p:txBody>
          <a:bodyPr wrap="none" rtlCol="0">
            <a:spAutoFit/>
          </a:bodyPr>
          <a:lstStyle/>
          <a:p>
            <a:r>
              <a:rPr lang="en-US" b="1" dirty="0" smtClean="0">
                <a:solidFill>
                  <a:srgbClr val="FF0000"/>
                </a:solidFill>
              </a:rPr>
              <a:t>Total Intensity                1                       0.62                     0.11                    0.007</a:t>
            </a:r>
            <a:endParaRPr lang="en-US" b="1" dirty="0">
              <a:solidFill>
                <a:srgbClr val="FF0000"/>
              </a:solidFill>
            </a:endParaRPr>
          </a:p>
        </p:txBody>
      </p:sp>
      <p:sp>
        <p:nvSpPr>
          <p:cNvPr id="11" name="Textfeld 10"/>
          <p:cNvSpPr txBox="1"/>
          <p:nvPr/>
        </p:nvSpPr>
        <p:spPr>
          <a:xfrm>
            <a:off x="1184366" y="3344533"/>
            <a:ext cx="6013578" cy="369332"/>
          </a:xfrm>
          <a:prstGeom prst="rect">
            <a:avLst/>
          </a:prstGeom>
          <a:noFill/>
        </p:spPr>
        <p:txBody>
          <a:bodyPr wrap="square" rtlCol="0">
            <a:spAutoFit/>
          </a:bodyPr>
          <a:lstStyle/>
          <a:p>
            <a:r>
              <a:rPr lang="en-US" b="1" dirty="0" smtClean="0">
                <a:solidFill>
                  <a:srgbClr val="FF0000"/>
                </a:solidFill>
              </a:rPr>
              <a:t> +             0.008                  0.22                     0.79                     0.96</a:t>
            </a:r>
            <a:endParaRPr lang="en-US" b="1" dirty="0">
              <a:solidFill>
                <a:srgbClr val="FF0000"/>
              </a:solidFill>
            </a:endParaRPr>
          </a:p>
        </p:txBody>
      </p:sp>
      <p:sp>
        <p:nvSpPr>
          <p:cNvPr id="12" name="Textfeld 11"/>
          <p:cNvSpPr txBox="1"/>
          <p:nvPr/>
        </p:nvSpPr>
        <p:spPr>
          <a:xfrm>
            <a:off x="1184366" y="4795377"/>
            <a:ext cx="6013578" cy="369332"/>
          </a:xfrm>
          <a:prstGeom prst="rect">
            <a:avLst/>
          </a:prstGeom>
          <a:noFill/>
        </p:spPr>
        <p:txBody>
          <a:bodyPr wrap="square" rtlCol="0">
            <a:spAutoFit/>
          </a:bodyPr>
          <a:lstStyle/>
          <a:p>
            <a:r>
              <a:rPr lang="en-US" b="1" dirty="0" smtClean="0">
                <a:solidFill>
                  <a:srgbClr val="FF0000"/>
                </a:solidFill>
              </a:rPr>
              <a:t> =             1.008                  0.83                     0.90                     0.97</a:t>
            </a:r>
            <a:endParaRPr lang="en-US" b="1" dirty="0">
              <a:solidFill>
                <a:srgbClr val="FF0000"/>
              </a:solidFill>
            </a:endParaRPr>
          </a:p>
        </p:txBody>
      </p:sp>
      <p:cxnSp>
        <p:nvCxnSpPr>
          <p:cNvPr id="17" name="Gerader Verbinder 16"/>
          <p:cNvCxnSpPr/>
          <p:nvPr/>
        </p:nvCxnSpPr>
        <p:spPr>
          <a:xfrm>
            <a:off x="1595120" y="5486400"/>
            <a:ext cx="595376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322288" y="5194095"/>
            <a:ext cx="1341690" cy="584775"/>
          </a:xfrm>
          <a:prstGeom prst="rect">
            <a:avLst/>
          </a:prstGeom>
          <a:noFill/>
        </p:spPr>
        <p:txBody>
          <a:bodyPr wrap="square" rtlCol="0">
            <a:spAutoFit/>
          </a:bodyPr>
          <a:lstStyle/>
          <a:p>
            <a:pPr algn="r"/>
            <a:r>
              <a:rPr lang="en-US" sz="1600" dirty="0" smtClean="0"/>
              <a:t>Plot profile along this line</a:t>
            </a:r>
            <a:endParaRPr lang="en-US" sz="1600" dirty="0"/>
          </a:p>
        </p:txBody>
      </p:sp>
    </p:spTree>
    <p:extLst>
      <p:ext uri="{BB962C8B-B14F-4D97-AF65-F5344CB8AC3E}">
        <p14:creationId xmlns:p14="http://schemas.microsoft.com/office/powerpoint/2010/main" val="34063287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5789"/>
            <a:ext cx="9144000" cy="1325563"/>
          </a:xfrm>
        </p:spPr>
        <p:txBody>
          <a:bodyPr>
            <a:normAutofit fontScale="90000"/>
          </a:bodyPr>
          <a:lstStyle/>
          <a:p>
            <a:pPr algn="ctr"/>
            <a:r>
              <a:rPr lang="en-US" dirty="0" smtClean="0"/>
              <a:t>Which intensity difference can we expect for 80 nm pixels in the idealized situation?</a:t>
            </a:r>
            <a:endParaRPr lang="en-US"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120" y="1780901"/>
            <a:ext cx="5953760" cy="4465320"/>
          </a:xfrm>
          <a:prstGeom prst="rect">
            <a:avLst/>
          </a:prstGeom>
        </p:spPr>
      </p:pic>
      <p:cxnSp>
        <p:nvCxnSpPr>
          <p:cNvPr id="7" name="Gerader Verbinder 6"/>
          <p:cNvCxnSpPr/>
          <p:nvPr/>
        </p:nvCxnSpPr>
        <p:spPr>
          <a:xfrm flipH="1">
            <a:off x="7637418" y="1789611"/>
            <a:ext cx="1451" cy="1476103"/>
          </a:xfrm>
          <a:prstGeom prst="line">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7640318" y="2279131"/>
            <a:ext cx="724878" cy="369332"/>
          </a:xfrm>
          <a:prstGeom prst="rect">
            <a:avLst/>
          </a:prstGeom>
          <a:noFill/>
        </p:spPr>
        <p:txBody>
          <a:bodyPr wrap="none" rtlCol="0">
            <a:spAutoFit/>
          </a:bodyPr>
          <a:lstStyle/>
          <a:p>
            <a:r>
              <a:rPr lang="en-US" b="1" dirty="0" smtClean="0">
                <a:solidFill>
                  <a:schemeClr val="accent1"/>
                </a:solidFill>
              </a:rPr>
              <a:t>80nm</a:t>
            </a:r>
            <a:endParaRPr lang="en-US" b="1" dirty="0">
              <a:solidFill>
                <a:schemeClr val="accent1"/>
              </a:solidFill>
            </a:endParaRPr>
          </a:p>
        </p:txBody>
      </p:sp>
      <p:sp>
        <p:nvSpPr>
          <p:cNvPr id="10" name="Textfeld 9"/>
          <p:cNvSpPr txBox="1"/>
          <p:nvPr/>
        </p:nvSpPr>
        <p:spPr>
          <a:xfrm>
            <a:off x="39143" y="1819701"/>
            <a:ext cx="7292509" cy="369332"/>
          </a:xfrm>
          <a:prstGeom prst="rect">
            <a:avLst/>
          </a:prstGeom>
          <a:noFill/>
        </p:spPr>
        <p:txBody>
          <a:bodyPr wrap="none" rtlCol="0">
            <a:spAutoFit/>
          </a:bodyPr>
          <a:lstStyle/>
          <a:p>
            <a:r>
              <a:rPr lang="en-US" b="1" dirty="0" smtClean="0">
                <a:solidFill>
                  <a:srgbClr val="FF0000"/>
                </a:solidFill>
              </a:rPr>
              <a:t>Total Intensity                1                       0.62                     0.11                    0.007</a:t>
            </a:r>
            <a:endParaRPr lang="en-US" b="1" dirty="0">
              <a:solidFill>
                <a:srgbClr val="FF0000"/>
              </a:solidFill>
            </a:endParaRPr>
          </a:p>
        </p:txBody>
      </p:sp>
      <p:sp>
        <p:nvSpPr>
          <p:cNvPr id="11" name="Textfeld 10"/>
          <p:cNvSpPr txBox="1"/>
          <p:nvPr/>
        </p:nvSpPr>
        <p:spPr>
          <a:xfrm>
            <a:off x="1184366" y="3344533"/>
            <a:ext cx="6013578" cy="369332"/>
          </a:xfrm>
          <a:prstGeom prst="rect">
            <a:avLst/>
          </a:prstGeom>
          <a:noFill/>
        </p:spPr>
        <p:txBody>
          <a:bodyPr wrap="square" rtlCol="0">
            <a:spAutoFit/>
          </a:bodyPr>
          <a:lstStyle/>
          <a:p>
            <a:r>
              <a:rPr lang="en-US" b="1" dirty="0" smtClean="0">
                <a:solidFill>
                  <a:srgbClr val="FF0000"/>
                </a:solidFill>
              </a:rPr>
              <a:t> +             0.008                  0.22                     0.79                     0.96</a:t>
            </a:r>
            <a:endParaRPr lang="en-US" b="1" dirty="0">
              <a:solidFill>
                <a:srgbClr val="FF0000"/>
              </a:solidFill>
            </a:endParaRPr>
          </a:p>
        </p:txBody>
      </p:sp>
      <p:sp>
        <p:nvSpPr>
          <p:cNvPr id="12" name="Textfeld 11"/>
          <p:cNvSpPr txBox="1"/>
          <p:nvPr/>
        </p:nvSpPr>
        <p:spPr>
          <a:xfrm>
            <a:off x="1184366" y="4795377"/>
            <a:ext cx="6013578" cy="369332"/>
          </a:xfrm>
          <a:prstGeom prst="rect">
            <a:avLst/>
          </a:prstGeom>
          <a:noFill/>
        </p:spPr>
        <p:txBody>
          <a:bodyPr wrap="square" rtlCol="0">
            <a:spAutoFit/>
          </a:bodyPr>
          <a:lstStyle/>
          <a:p>
            <a:r>
              <a:rPr lang="en-US" b="1" dirty="0" smtClean="0">
                <a:solidFill>
                  <a:srgbClr val="FF0000"/>
                </a:solidFill>
              </a:rPr>
              <a:t> =             1.008                  0.83                     0.90                     0.97</a:t>
            </a:r>
            <a:endParaRPr lang="en-US" b="1" dirty="0">
              <a:solidFill>
                <a:srgbClr val="FF0000"/>
              </a:solidFill>
            </a:endParaRPr>
          </a:p>
        </p:txBody>
      </p:sp>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3703" y="5164709"/>
            <a:ext cx="6225177" cy="1078680"/>
          </a:xfrm>
          <a:prstGeom prst="rect">
            <a:avLst/>
          </a:prstGeom>
        </p:spPr>
      </p:pic>
    </p:spTree>
    <p:extLst>
      <p:ext uri="{BB962C8B-B14F-4D97-AF65-F5344CB8AC3E}">
        <p14:creationId xmlns:p14="http://schemas.microsoft.com/office/powerpoint/2010/main" val="42195535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5789"/>
            <a:ext cx="9144000" cy="1325563"/>
          </a:xfrm>
        </p:spPr>
        <p:txBody>
          <a:bodyPr>
            <a:normAutofit fontScale="90000"/>
          </a:bodyPr>
          <a:lstStyle/>
          <a:p>
            <a:pPr algn="ctr"/>
            <a:r>
              <a:rPr lang="en-US" dirty="0" smtClean="0"/>
              <a:t>Which intensity difference can we expect for 80 nm pixels in the idealized situation?</a:t>
            </a:r>
            <a:endParaRPr lang="en-US" dirty="0"/>
          </a:p>
        </p:txBody>
      </p:sp>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3703" y="1657008"/>
            <a:ext cx="6225177" cy="1078680"/>
          </a:xfrm>
          <a:prstGeom prst="rect">
            <a:avLst/>
          </a:prstGeom>
        </p:spPr>
      </p:pic>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36" y="2818133"/>
            <a:ext cx="7090347" cy="2709678"/>
          </a:xfrm>
          <a:prstGeom prst="rect">
            <a:avLst/>
          </a:prstGeom>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8767" y="5154118"/>
            <a:ext cx="5249056" cy="1312264"/>
          </a:xfrm>
          <a:prstGeom prst="rect">
            <a:avLst/>
          </a:prstGeom>
          <a:ln>
            <a:solidFill>
              <a:schemeClr val="tx1"/>
            </a:solidFill>
          </a:ln>
        </p:spPr>
      </p:pic>
      <p:sp>
        <p:nvSpPr>
          <p:cNvPr id="14" name="Textfeld 13"/>
          <p:cNvSpPr txBox="1"/>
          <p:nvPr/>
        </p:nvSpPr>
        <p:spPr>
          <a:xfrm>
            <a:off x="232348" y="5133495"/>
            <a:ext cx="7232754" cy="369332"/>
          </a:xfrm>
          <a:prstGeom prst="rect">
            <a:avLst/>
          </a:prstGeom>
          <a:noFill/>
        </p:spPr>
        <p:txBody>
          <a:bodyPr wrap="square" rtlCol="0">
            <a:spAutoFit/>
          </a:bodyPr>
          <a:lstStyle/>
          <a:p>
            <a:r>
              <a:rPr lang="en-US" b="1" dirty="0" smtClean="0">
                <a:solidFill>
                  <a:srgbClr val="FF0000"/>
                </a:solidFill>
              </a:rPr>
              <a:t> for example                202                   166                   180                   194</a:t>
            </a:r>
            <a:endParaRPr lang="en-US" b="1" dirty="0">
              <a:solidFill>
                <a:srgbClr val="FF0000"/>
              </a:solidFill>
            </a:endParaRPr>
          </a:p>
        </p:txBody>
      </p:sp>
      <p:cxnSp>
        <p:nvCxnSpPr>
          <p:cNvPr id="16" name="Gerade Verbindung mit Pfeil 15"/>
          <p:cNvCxnSpPr/>
          <p:nvPr/>
        </p:nvCxnSpPr>
        <p:spPr>
          <a:xfrm flipH="1">
            <a:off x="7187783" y="6443897"/>
            <a:ext cx="361097" cy="0"/>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7037882" y="6443698"/>
            <a:ext cx="1795300" cy="307777"/>
          </a:xfrm>
          <a:prstGeom prst="rect">
            <a:avLst/>
          </a:prstGeom>
          <a:noFill/>
        </p:spPr>
        <p:txBody>
          <a:bodyPr wrap="none" rtlCol="0">
            <a:spAutoFit/>
          </a:bodyPr>
          <a:lstStyle/>
          <a:p>
            <a:r>
              <a:rPr lang="en-US" sz="1400" b="1" dirty="0" smtClean="0">
                <a:solidFill>
                  <a:srgbClr val="FF0000"/>
                </a:solidFill>
              </a:rPr>
              <a:t>black, for comparison</a:t>
            </a:r>
            <a:endParaRPr lang="en-US" sz="1400" b="1" dirty="0">
              <a:solidFill>
                <a:srgbClr val="FF0000"/>
              </a:solidFill>
            </a:endParaRPr>
          </a:p>
        </p:txBody>
      </p:sp>
    </p:spTree>
    <p:extLst>
      <p:ext uri="{BB962C8B-B14F-4D97-AF65-F5344CB8AC3E}">
        <p14:creationId xmlns:p14="http://schemas.microsoft.com/office/powerpoint/2010/main" val="305290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Reminder: </a:t>
            </a:r>
            <a:br>
              <a:rPr lang="en-US" dirty="0" smtClean="0"/>
            </a:br>
            <a:r>
              <a:rPr lang="en-US" dirty="0" smtClean="0"/>
              <a:t>This is for the idealized case!</a:t>
            </a:r>
            <a:endParaRPr lang="en-US" dirty="0"/>
          </a:p>
        </p:txBody>
      </p:sp>
      <p:sp>
        <p:nvSpPr>
          <p:cNvPr id="3" name="Inhaltsplatzhalter 2"/>
          <p:cNvSpPr>
            <a:spLocks noGrp="1"/>
          </p:cNvSpPr>
          <p:nvPr>
            <p:ph idx="1"/>
          </p:nvPr>
        </p:nvSpPr>
        <p:spPr/>
        <p:txBody>
          <a:bodyPr/>
          <a:lstStyle/>
          <a:p>
            <a:r>
              <a:rPr lang="en-US" dirty="0"/>
              <a:t>Unlimited number of photons</a:t>
            </a:r>
          </a:p>
          <a:p>
            <a:r>
              <a:rPr lang="en-US" dirty="0"/>
              <a:t>Two point-like sources emit the same number of </a:t>
            </a:r>
            <a:r>
              <a:rPr lang="en-US" dirty="0" smtClean="0"/>
              <a:t>photons (identical intensity)</a:t>
            </a:r>
          </a:p>
          <a:p>
            <a:r>
              <a:rPr lang="en-US" dirty="0" smtClean="0"/>
              <a:t>No other sources in the neighborhood</a:t>
            </a:r>
            <a:endParaRPr lang="en-US" dirty="0"/>
          </a:p>
          <a:p>
            <a:r>
              <a:rPr lang="en-US" dirty="0"/>
              <a:t>No spherical aberration, </a:t>
            </a:r>
            <a:r>
              <a:rPr lang="en-US" dirty="0" err="1"/>
              <a:t>Ri</a:t>
            </a:r>
            <a:r>
              <a:rPr lang="en-US" dirty="0"/>
              <a:t> mismatch</a:t>
            </a:r>
          </a:p>
          <a:p>
            <a:r>
              <a:rPr lang="en-US" dirty="0"/>
              <a:t>No noise</a:t>
            </a:r>
          </a:p>
          <a:p>
            <a:endParaRPr lang="en-US" dirty="0"/>
          </a:p>
        </p:txBody>
      </p:sp>
    </p:spTree>
    <p:extLst>
      <p:ext uri="{BB962C8B-B14F-4D97-AF65-F5344CB8AC3E}">
        <p14:creationId xmlns:p14="http://schemas.microsoft.com/office/powerpoint/2010/main" val="18913179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85800" y="1122362"/>
            <a:ext cx="7772400" cy="3277359"/>
          </a:xfrm>
        </p:spPr>
        <p:txBody>
          <a:bodyPr>
            <a:normAutofit/>
          </a:bodyPr>
          <a:lstStyle/>
          <a:p>
            <a:r>
              <a:rPr lang="de-DE" dirty="0" smtClean="0"/>
              <a:t>Statistical </a:t>
            </a:r>
            <a:r>
              <a:rPr lang="de-DE" dirty="0" err="1" smtClean="0"/>
              <a:t>noise</a:t>
            </a:r>
            <a:r>
              <a:rPr lang="de-DE" dirty="0" smtClean="0"/>
              <a:t> </a:t>
            </a:r>
            <a:br>
              <a:rPr lang="de-DE" dirty="0" smtClean="0"/>
            </a:br>
            <a:r>
              <a:rPr lang="de-DE" dirty="0" smtClean="0"/>
              <a:t>= </a:t>
            </a:r>
            <a:r>
              <a:rPr lang="de-DE" dirty="0" err="1" smtClean="0"/>
              <a:t>Poisson</a:t>
            </a:r>
            <a:r>
              <a:rPr lang="de-DE" dirty="0" smtClean="0"/>
              <a:t> </a:t>
            </a:r>
            <a:r>
              <a:rPr lang="de-DE" dirty="0" err="1" smtClean="0"/>
              <a:t>noise</a:t>
            </a:r>
            <a:r>
              <a:rPr lang="de-DE" dirty="0" smtClean="0"/>
              <a:t> </a:t>
            </a:r>
            <a:br>
              <a:rPr lang="de-DE" dirty="0" smtClean="0"/>
            </a:br>
            <a:r>
              <a:rPr lang="de-DE" dirty="0" smtClean="0"/>
              <a:t>= </a:t>
            </a:r>
            <a:r>
              <a:rPr lang="de-DE" dirty="0" err="1" smtClean="0"/>
              <a:t>shot</a:t>
            </a:r>
            <a:r>
              <a:rPr lang="de-DE" dirty="0" smtClean="0"/>
              <a:t> </a:t>
            </a:r>
            <a:r>
              <a:rPr lang="de-DE" dirty="0" err="1" smtClean="0"/>
              <a:t>noise</a:t>
            </a:r>
            <a:endParaRPr lang="en-US" dirty="0"/>
          </a:p>
        </p:txBody>
      </p:sp>
    </p:spTree>
    <p:extLst>
      <p:ext uri="{BB962C8B-B14F-4D97-AF65-F5344CB8AC3E}">
        <p14:creationId xmlns:p14="http://schemas.microsoft.com/office/powerpoint/2010/main" val="39891086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609600"/>
            <a:ext cx="4203735" cy="5637210"/>
          </a:xfrm>
        </p:spPr>
      </p:pic>
      <p:sp>
        <p:nvSpPr>
          <p:cNvPr id="6" name="Rectangle 3"/>
          <p:cNvSpPr>
            <a:spLocks noChangeArrowheads="1"/>
          </p:cNvSpPr>
          <p:nvPr/>
        </p:nvSpPr>
        <p:spPr bwMode="auto">
          <a:xfrm>
            <a:off x="4744278" y="2971982"/>
            <a:ext cx="439972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altLang="en-US" sz="2800" b="1" dirty="0" err="1">
                <a:latin typeface="Arial" panose="020B0604020202020204" pitchFamily="34" charset="0"/>
              </a:rPr>
              <a:t>Siméon</a:t>
            </a:r>
            <a:r>
              <a:rPr lang="en-US" altLang="en-US" sz="2800" b="1" dirty="0">
                <a:latin typeface="Arial" panose="020B0604020202020204" pitchFamily="34" charset="0"/>
              </a:rPr>
              <a:t> Denis Poisson </a:t>
            </a:r>
            <a:endParaRPr lang="en-US" altLang="en-US" sz="2800" b="1" dirty="0" smtClean="0">
              <a:latin typeface="Arial" panose="020B0604020202020204" pitchFamily="34" charset="0"/>
            </a:endParaRPr>
          </a:p>
          <a:p>
            <a:pPr lvl="0" algn="ctr" eaLnBrk="0" fontAlgn="base" hangingPunct="0">
              <a:spcBef>
                <a:spcPct val="0"/>
              </a:spcBef>
              <a:spcAft>
                <a:spcPct val="0"/>
              </a:spcAft>
            </a:pPr>
            <a:r>
              <a:rPr lang="en-US" altLang="en-US" dirty="0" smtClean="0">
                <a:latin typeface="Arial" panose="020B0604020202020204" pitchFamily="34" charset="0"/>
              </a:rPr>
              <a:t>21 </a:t>
            </a:r>
            <a:r>
              <a:rPr lang="en-US" altLang="en-US" dirty="0">
                <a:latin typeface="Arial" panose="020B0604020202020204" pitchFamily="34" charset="0"/>
              </a:rPr>
              <a:t>June 1781 – 25 April </a:t>
            </a:r>
            <a:r>
              <a:rPr lang="en-US" altLang="en-US" dirty="0" smtClean="0">
                <a:latin typeface="Arial" panose="020B0604020202020204" pitchFamily="34" charset="0"/>
              </a:rPr>
              <a:t>1840</a:t>
            </a:r>
          </a:p>
          <a:p>
            <a:pPr lvl="0" algn="ctr" eaLnBrk="0" fontAlgn="base" hangingPunct="0">
              <a:spcBef>
                <a:spcPct val="0"/>
              </a:spcBef>
              <a:spcAft>
                <a:spcPct val="0"/>
              </a:spcAft>
            </a:pPr>
            <a:r>
              <a:rPr lang="en-US" altLang="en-US" dirty="0" smtClean="0">
                <a:latin typeface="Arial" panose="020B0604020202020204" pitchFamily="34" charset="0"/>
              </a:rPr>
              <a:t>French mathematician </a:t>
            </a:r>
            <a:r>
              <a:rPr lang="en-US" altLang="en-US" dirty="0">
                <a:latin typeface="Arial" panose="020B0604020202020204" pitchFamily="34" charset="0"/>
              </a:rPr>
              <a:t>and physicist.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306586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Statistical noise = Poisson noise</a:t>
            </a:r>
            <a:endParaRPr lang="en-US" dirty="0"/>
          </a:p>
        </p:txBody>
      </p:sp>
      <p:sp>
        <p:nvSpPr>
          <p:cNvPr id="3" name="Inhaltsplatzhalter 2"/>
          <p:cNvSpPr>
            <a:spLocks noGrp="1"/>
          </p:cNvSpPr>
          <p:nvPr>
            <p:ph idx="1"/>
          </p:nvPr>
        </p:nvSpPr>
        <p:spPr>
          <a:xfrm>
            <a:off x="628649" y="1406769"/>
            <a:ext cx="8062059" cy="4770194"/>
          </a:xfrm>
        </p:spPr>
        <p:txBody>
          <a:bodyPr>
            <a:normAutofit/>
          </a:bodyPr>
          <a:lstStyle/>
          <a:p>
            <a:r>
              <a:rPr lang="en-US" dirty="0" smtClean="0"/>
              <a:t>Whether any particular fluorescent molecule emits a photon or not is a random, statistical process: Good </a:t>
            </a:r>
            <a:r>
              <a:rPr lang="en-US" dirty="0" err="1" smtClean="0"/>
              <a:t>fluorochromes</a:t>
            </a:r>
            <a:r>
              <a:rPr lang="en-US" dirty="0" smtClean="0"/>
              <a:t> have a higher probability than bad ones.</a:t>
            </a:r>
          </a:p>
          <a:p>
            <a:pPr marL="0" indent="0">
              <a:buNone/>
            </a:pPr>
            <a:endParaRPr lang="en-US" dirty="0" smtClean="0"/>
          </a:p>
          <a:p>
            <a:r>
              <a:rPr lang="en-US" dirty="0" smtClean="0"/>
              <a:t>Poisson noise is independent of the hardware! </a:t>
            </a:r>
            <a:br>
              <a:rPr lang="en-US" dirty="0" smtClean="0"/>
            </a:br>
            <a:r>
              <a:rPr lang="en-US" dirty="0" smtClean="0"/>
              <a:t>(But hardware may cause other noise).</a:t>
            </a:r>
          </a:p>
          <a:p>
            <a:endParaRPr lang="en-US" dirty="0" smtClean="0"/>
          </a:p>
        </p:txBody>
      </p:sp>
    </p:spTree>
    <p:extLst>
      <p:ext uri="{BB962C8B-B14F-4D97-AF65-F5344CB8AC3E}">
        <p14:creationId xmlns:p14="http://schemas.microsoft.com/office/powerpoint/2010/main" val="26197848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Statistical noise = Poisson noise</a:t>
            </a:r>
            <a:endParaRPr lang="en-US" dirty="0"/>
          </a:p>
        </p:txBody>
      </p:sp>
      <p:sp>
        <p:nvSpPr>
          <p:cNvPr id="3" name="Inhaltsplatzhalter 2"/>
          <p:cNvSpPr>
            <a:spLocks noGrp="1"/>
          </p:cNvSpPr>
          <p:nvPr>
            <p:ph idx="1"/>
          </p:nvPr>
        </p:nvSpPr>
        <p:spPr>
          <a:xfrm>
            <a:off x="628649" y="1406769"/>
            <a:ext cx="8062059" cy="4770194"/>
          </a:xfrm>
        </p:spPr>
        <p:txBody>
          <a:bodyPr>
            <a:normAutofit/>
          </a:bodyPr>
          <a:lstStyle/>
          <a:p>
            <a:r>
              <a:rPr lang="en-US" dirty="0" smtClean="0"/>
              <a:t>…is the square root of the number of photons detected, meaning 2/3 of theoretical photon numbers are within this range.</a:t>
            </a:r>
          </a:p>
          <a:p>
            <a:endParaRPr lang="en-US" dirty="0" smtClean="0"/>
          </a:p>
          <a:p>
            <a:r>
              <a:rPr lang="en-US" dirty="0" smtClean="0"/>
              <a:t>Example: 16 photons are read (Poisson noise √16=4). 2/3 of such measurements “should have been” between 12 and 20 photons (without noise). </a:t>
            </a:r>
            <a:br>
              <a:rPr lang="en-US" dirty="0" smtClean="0"/>
            </a:br>
            <a:r>
              <a:rPr lang="en-US" dirty="0" smtClean="0"/>
              <a:t>1/3 deviate even stronger. </a:t>
            </a:r>
          </a:p>
          <a:p>
            <a:r>
              <a:rPr lang="en-US" dirty="0" smtClean="0"/>
              <a:t>For 64 photons, the noise is 8. </a:t>
            </a:r>
          </a:p>
          <a:p>
            <a:r>
              <a:rPr lang="en-US" dirty="0" smtClean="0"/>
              <a:t>For 4 photons, the noise is 2. </a:t>
            </a:r>
            <a:endParaRPr lang="en-US" dirty="0"/>
          </a:p>
        </p:txBody>
      </p:sp>
    </p:spTree>
    <p:extLst>
      <p:ext uri="{BB962C8B-B14F-4D97-AF65-F5344CB8AC3E}">
        <p14:creationId xmlns:p14="http://schemas.microsoft.com/office/powerpoint/2010/main" val="35022308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Signal to noise ratio, SNR</a:t>
            </a:r>
            <a:endParaRPr lang="en-US" dirty="0"/>
          </a:p>
        </p:txBody>
      </p:sp>
      <p:sp>
        <p:nvSpPr>
          <p:cNvPr id="3" name="Inhaltsplatzhalter 2"/>
          <p:cNvSpPr>
            <a:spLocks noGrp="1"/>
          </p:cNvSpPr>
          <p:nvPr>
            <p:ph idx="1"/>
          </p:nvPr>
        </p:nvSpPr>
        <p:spPr>
          <a:xfrm>
            <a:off x="628649" y="1406769"/>
            <a:ext cx="8062059" cy="4770194"/>
          </a:xfrm>
        </p:spPr>
        <p:txBody>
          <a:bodyPr>
            <a:normAutofit/>
          </a:bodyPr>
          <a:lstStyle/>
          <a:p>
            <a:pPr marL="0" indent="0">
              <a:buNone/>
            </a:pPr>
            <a:r>
              <a:rPr lang="en-US" dirty="0" smtClean="0"/>
              <a:t>Examples</a:t>
            </a:r>
          </a:p>
          <a:p>
            <a:r>
              <a:rPr lang="en-US" dirty="0" smtClean="0"/>
              <a:t>16 photons are read.</a:t>
            </a:r>
            <a:br>
              <a:rPr lang="en-US" dirty="0" smtClean="0"/>
            </a:br>
            <a:r>
              <a:rPr lang="en-US" dirty="0" smtClean="0"/>
              <a:t>Poisson noise √16=4</a:t>
            </a:r>
            <a:br>
              <a:rPr lang="en-US" dirty="0" smtClean="0"/>
            </a:br>
            <a:r>
              <a:rPr lang="en-US" dirty="0" smtClean="0"/>
              <a:t>SNR = 16/4 = 4</a:t>
            </a:r>
          </a:p>
          <a:p>
            <a:r>
              <a:rPr lang="en-US" dirty="0" smtClean="0"/>
              <a:t>64 </a:t>
            </a:r>
            <a:r>
              <a:rPr lang="en-US" dirty="0"/>
              <a:t>photons are read.</a:t>
            </a:r>
            <a:br>
              <a:rPr lang="en-US" dirty="0"/>
            </a:br>
            <a:r>
              <a:rPr lang="en-US" dirty="0"/>
              <a:t>Poisson noise </a:t>
            </a:r>
            <a:r>
              <a:rPr lang="en-US" dirty="0" smtClean="0"/>
              <a:t>√64=8</a:t>
            </a:r>
            <a:r>
              <a:rPr lang="en-US" dirty="0"/>
              <a:t/>
            </a:r>
            <a:br>
              <a:rPr lang="en-US" dirty="0"/>
            </a:br>
            <a:r>
              <a:rPr lang="en-US" dirty="0"/>
              <a:t>SNR = </a:t>
            </a:r>
            <a:r>
              <a:rPr lang="en-US" dirty="0" smtClean="0"/>
              <a:t>64/8 </a:t>
            </a:r>
            <a:r>
              <a:rPr lang="en-US" dirty="0"/>
              <a:t>= </a:t>
            </a:r>
            <a:r>
              <a:rPr lang="en-US" dirty="0" smtClean="0"/>
              <a:t>8</a:t>
            </a:r>
            <a:endParaRPr lang="en-US" dirty="0"/>
          </a:p>
          <a:p>
            <a:r>
              <a:rPr lang="en-US" dirty="0"/>
              <a:t>4</a:t>
            </a:r>
            <a:r>
              <a:rPr lang="en-US" dirty="0" smtClean="0"/>
              <a:t> </a:t>
            </a:r>
            <a:r>
              <a:rPr lang="en-US" dirty="0"/>
              <a:t>photons are read.</a:t>
            </a:r>
            <a:br>
              <a:rPr lang="en-US" dirty="0"/>
            </a:br>
            <a:r>
              <a:rPr lang="en-US" dirty="0"/>
              <a:t>Poisson noise </a:t>
            </a:r>
            <a:r>
              <a:rPr lang="en-US" dirty="0" smtClean="0"/>
              <a:t>√4=2</a:t>
            </a:r>
            <a:r>
              <a:rPr lang="en-US" dirty="0"/>
              <a:t/>
            </a:r>
            <a:br>
              <a:rPr lang="en-US" dirty="0"/>
            </a:br>
            <a:r>
              <a:rPr lang="en-US" dirty="0"/>
              <a:t>SNR = </a:t>
            </a:r>
            <a:r>
              <a:rPr lang="en-US" dirty="0" smtClean="0"/>
              <a:t>4/2 </a:t>
            </a:r>
            <a:r>
              <a:rPr lang="en-US" dirty="0"/>
              <a:t>= </a:t>
            </a:r>
            <a:r>
              <a:rPr lang="en-US" dirty="0" smtClean="0"/>
              <a:t>2</a:t>
            </a:r>
            <a:endParaRPr lang="en-US" dirty="0"/>
          </a:p>
        </p:txBody>
      </p:sp>
    </p:spTree>
    <p:extLst>
      <p:ext uri="{BB962C8B-B14F-4D97-AF65-F5344CB8AC3E}">
        <p14:creationId xmlns:p14="http://schemas.microsoft.com/office/powerpoint/2010/main" val="743263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3339" y="365126"/>
            <a:ext cx="8110331" cy="1325563"/>
          </a:xfrm>
        </p:spPr>
        <p:txBody>
          <a:bodyPr/>
          <a:lstStyle/>
          <a:p>
            <a:r>
              <a:rPr lang="de-DE" dirty="0" err="1" smtClean="0"/>
              <a:t>Poisson</a:t>
            </a:r>
            <a:r>
              <a:rPr lang="de-DE" dirty="0" smtClean="0"/>
              <a:t> </a:t>
            </a:r>
            <a:r>
              <a:rPr lang="de-DE" dirty="0" err="1" smtClean="0"/>
              <a:t>distribution</a:t>
            </a:r>
            <a:r>
              <a:rPr lang="de-DE" dirty="0" smtClean="0"/>
              <a:t> </a:t>
            </a:r>
            <a:r>
              <a:rPr lang="de-DE" dirty="0" err="1" smtClean="0"/>
              <a:t>with</a:t>
            </a:r>
            <a:r>
              <a:rPr lang="de-DE" dirty="0" smtClean="0"/>
              <a:t> 1, 5 </a:t>
            </a:r>
            <a:r>
              <a:rPr lang="de-DE" dirty="0" err="1" smtClean="0"/>
              <a:t>and</a:t>
            </a:r>
            <a:r>
              <a:rPr lang="de-DE" dirty="0" smtClean="0"/>
              <a:t> 9</a:t>
            </a:r>
            <a:endParaRPr lang="en-US" dirty="0"/>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5885" y="1441316"/>
            <a:ext cx="7252230" cy="4351338"/>
          </a:xfrm>
        </p:spPr>
      </p:pic>
      <p:sp>
        <p:nvSpPr>
          <p:cNvPr id="6" name="Rechteck 5"/>
          <p:cNvSpPr/>
          <p:nvPr/>
        </p:nvSpPr>
        <p:spPr>
          <a:xfrm>
            <a:off x="4596493" y="6573078"/>
            <a:ext cx="4057177" cy="4505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feld 4"/>
          <p:cNvSpPr txBox="1"/>
          <p:nvPr/>
        </p:nvSpPr>
        <p:spPr>
          <a:xfrm>
            <a:off x="-79513" y="6280919"/>
            <a:ext cx="4144083" cy="577081"/>
          </a:xfrm>
          <a:prstGeom prst="rect">
            <a:avLst/>
          </a:prstGeom>
          <a:noFill/>
        </p:spPr>
        <p:txBody>
          <a:bodyPr wrap="none" rtlCol="0">
            <a:spAutoFit/>
          </a:bodyPr>
          <a:lstStyle/>
          <a:p>
            <a:r>
              <a:rPr lang="en-US" sz="1050" dirty="0">
                <a:solidFill>
                  <a:schemeClr val="bg1">
                    <a:lumMod val="65000"/>
                  </a:schemeClr>
                </a:solidFill>
              </a:rPr>
              <a:t>Image created by </a:t>
            </a:r>
            <a:r>
              <a:rPr lang="en-US" sz="1050" dirty="0" err="1" smtClean="0">
                <a:solidFill>
                  <a:schemeClr val="bg1">
                    <a:lumMod val="65000"/>
                  </a:schemeClr>
                </a:solidFill>
              </a:rPr>
              <a:t>StefanPohl</a:t>
            </a:r>
            <a:r>
              <a:rPr lang="en-US" sz="1050" dirty="0" smtClean="0">
                <a:solidFill>
                  <a:schemeClr val="bg1">
                    <a:lumMod val="65000"/>
                  </a:schemeClr>
                </a:solidFill>
              </a:rPr>
              <a:t> and published </a:t>
            </a:r>
            <a:r>
              <a:rPr lang="en-US" sz="1050" dirty="0">
                <a:solidFill>
                  <a:schemeClr val="bg1">
                    <a:lumMod val="65000"/>
                  </a:schemeClr>
                </a:solidFill>
              </a:rPr>
              <a:t>under a </a:t>
            </a:r>
            <a:r>
              <a:rPr lang="en-US" sz="1050" dirty="0" smtClean="0">
                <a:solidFill>
                  <a:schemeClr val="bg1">
                    <a:lumMod val="65000"/>
                  </a:schemeClr>
                </a:solidFill>
              </a:rPr>
              <a:t>Creative </a:t>
            </a:r>
          </a:p>
          <a:p>
            <a:r>
              <a:rPr lang="en-US" sz="1050" dirty="0" smtClean="0">
                <a:solidFill>
                  <a:schemeClr val="bg1">
                    <a:lumMod val="65000"/>
                  </a:schemeClr>
                </a:solidFill>
              </a:rPr>
              <a:t>Commons Public </a:t>
            </a:r>
            <a:r>
              <a:rPr lang="en-US" sz="1050" dirty="0">
                <a:solidFill>
                  <a:schemeClr val="bg1">
                    <a:lumMod val="65000"/>
                  </a:schemeClr>
                </a:solidFill>
              </a:rPr>
              <a:t>Domain </a:t>
            </a:r>
            <a:r>
              <a:rPr lang="en-US" sz="1050" dirty="0" smtClean="0">
                <a:solidFill>
                  <a:schemeClr val="bg1">
                    <a:lumMod val="65000"/>
                  </a:schemeClr>
                </a:solidFill>
              </a:rPr>
              <a:t>Dedication License. Image </a:t>
            </a:r>
            <a:r>
              <a:rPr lang="en-US" sz="1050" dirty="0">
                <a:solidFill>
                  <a:schemeClr val="bg1">
                    <a:lumMod val="65000"/>
                  </a:schemeClr>
                </a:solidFill>
              </a:rPr>
              <a:t>source: </a:t>
            </a:r>
            <a:endParaRPr lang="en-US" sz="1050" dirty="0" smtClean="0">
              <a:solidFill>
                <a:schemeClr val="bg1">
                  <a:lumMod val="65000"/>
                </a:schemeClr>
              </a:solidFill>
            </a:endParaRPr>
          </a:p>
          <a:p>
            <a:r>
              <a:rPr lang="en-US" sz="1050" dirty="0">
                <a:solidFill>
                  <a:schemeClr val="bg1">
                    <a:lumMod val="65000"/>
                  </a:schemeClr>
                </a:solidFill>
              </a:rPr>
              <a:t>https://commons.wikimedia.org/wiki/File:Poisson-Verteilung_1_5_9.svg</a:t>
            </a:r>
          </a:p>
        </p:txBody>
      </p:sp>
      <p:sp>
        <p:nvSpPr>
          <p:cNvPr id="7" name="Textfeld 6"/>
          <p:cNvSpPr txBox="1"/>
          <p:nvPr/>
        </p:nvSpPr>
        <p:spPr>
          <a:xfrm rot="16200000">
            <a:off x="-89752" y="2946524"/>
            <a:ext cx="2069554" cy="523220"/>
          </a:xfrm>
          <a:prstGeom prst="rect">
            <a:avLst/>
          </a:prstGeom>
          <a:solidFill>
            <a:schemeClr val="bg1"/>
          </a:solidFill>
        </p:spPr>
        <p:txBody>
          <a:bodyPr wrap="square" rtlCol="0">
            <a:spAutoFit/>
          </a:bodyPr>
          <a:lstStyle/>
          <a:p>
            <a:r>
              <a:rPr lang="de-DE" sz="2800" dirty="0" err="1" smtClean="0"/>
              <a:t>probability</a:t>
            </a:r>
            <a:endParaRPr lang="en-US" sz="2800" dirty="0"/>
          </a:p>
        </p:txBody>
      </p:sp>
      <p:sp>
        <p:nvSpPr>
          <p:cNvPr id="8" name="Textfeld 7"/>
          <p:cNvSpPr txBox="1"/>
          <p:nvPr/>
        </p:nvSpPr>
        <p:spPr>
          <a:xfrm>
            <a:off x="5791201" y="1577014"/>
            <a:ext cx="1232452" cy="923330"/>
          </a:xfrm>
          <a:prstGeom prst="rect">
            <a:avLst/>
          </a:prstGeom>
          <a:solidFill>
            <a:schemeClr val="bg1"/>
          </a:solidFill>
        </p:spPr>
        <p:txBody>
          <a:bodyPr wrap="square" rtlCol="0">
            <a:spAutoFit/>
          </a:bodyPr>
          <a:lstStyle/>
          <a:p>
            <a:pPr algn="r"/>
            <a:r>
              <a:rPr lang="de-DE" dirty="0" err="1" smtClean="0"/>
              <a:t>Detected</a:t>
            </a:r>
            <a:r>
              <a:rPr lang="de-DE" dirty="0" smtClean="0"/>
              <a:t> </a:t>
            </a:r>
            <a:r>
              <a:rPr lang="de-DE" dirty="0" err="1" smtClean="0"/>
              <a:t>number</a:t>
            </a:r>
            <a:r>
              <a:rPr lang="de-DE" dirty="0" smtClean="0"/>
              <a:t> </a:t>
            </a:r>
            <a:r>
              <a:rPr lang="de-DE" dirty="0" err="1" smtClean="0"/>
              <a:t>of</a:t>
            </a:r>
            <a:r>
              <a:rPr lang="de-DE" dirty="0" smtClean="0"/>
              <a:t> </a:t>
            </a:r>
            <a:r>
              <a:rPr lang="de-DE" dirty="0" err="1" smtClean="0"/>
              <a:t>photons</a:t>
            </a:r>
            <a:endParaRPr lang="en-US" dirty="0"/>
          </a:p>
        </p:txBody>
      </p:sp>
      <p:sp>
        <p:nvSpPr>
          <p:cNvPr id="9" name="Textfeld 8"/>
          <p:cNvSpPr txBox="1"/>
          <p:nvPr/>
        </p:nvSpPr>
        <p:spPr>
          <a:xfrm>
            <a:off x="3485322" y="5461354"/>
            <a:ext cx="2669449" cy="369332"/>
          </a:xfrm>
          <a:prstGeom prst="rect">
            <a:avLst/>
          </a:prstGeom>
          <a:solidFill>
            <a:schemeClr val="bg1"/>
          </a:solidFill>
          <a:ln>
            <a:noFill/>
          </a:ln>
        </p:spPr>
        <p:txBody>
          <a:bodyPr wrap="none" rtlCol="0">
            <a:spAutoFit/>
          </a:bodyPr>
          <a:lstStyle/>
          <a:p>
            <a:r>
              <a:rPr lang="en-US" dirty="0" smtClean="0"/>
              <a:t>“True” number of photons</a:t>
            </a:r>
            <a:endParaRPr lang="en-US" dirty="0"/>
          </a:p>
        </p:txBody>
      </p:sp>
    </p:spTree>
    <p:extLst>
      <p:ext uri="{BB962C8B-B14F-4D97-AF65-F5344CB8AC3E}">
        <p14:creationId xmlns:p14="http://schemas.microsoft.com/office/powerpoint/2010/main" val="8114524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36898"/>
            <a:ext cx="7886700" cy="1668629"/>
          </a:xfrm>
        </p:spPr>
        <p:txBody>
          <a:bodyPr>
            <a:normAutofit fontScale="90000"/>
          </a:bodyPr>
          <a:lstStyle/>
          <a:p>
            <a:r>
              <a:rPr lang="en-US" dirty="0"/>
              <a:t>S</a:t>
            </a:r>
            <a:r>
              <a:rPr lang="en-US" dirty="0" smtClean="0"/>
              <a:t>ingle scan of a homogeneously fluorescent slide with a         </a:t>
            </a:r>
            <a:br>
              <a:rPr lang="en-US" dirty="0" smtClean="0"/>
            </a:br>
            <a:r>
              <a:rPr lang="en-US" b="1" dirty="0" smtClean="0">
                <a:solidFill>
                  <a:schemeClr val="accent1">
                    <a:lumMod val="60000"/>
                    <a:lumOff val="40000"/>
                  </a:schemeClr>
                </a:solidFill>
              </a:rPr>
              <a:t>hybrid detector</a:t>
            </a:r>
            <a:r>
              <a:rPr lang="en-US" dirty="0" smtClean="0"/>
              <a:t> </a:t>
            </a:r>
            <a:endParaRPr lang="en-US" dirty="0"/>
          </a:p>
        </p:txBody>
      </p:sp>
      <p:pic>
        <p:nvPicPr>
          <p:cNvPr id="10" name="Grafik 9"/>
          <p:cNvPicPr>
            <a:picLocks noChangeAspect="1"/>
          </p:cNvPicPr>
          <p:nvPr/>
        </p:nvPicPr>
        <p:blipFill>
          <a:blip r:embed="rId3"/>
          <a:stretch>
            <a:fillRect/>
          </a:stretch>
        </p:blipFill>
        <p:spPr>
          <a:xfrm>
            <a:off x="3000703" y="1631731"/>
            <a:ext cx="3946634" cy="3946634"/>
          </a:xfrm>
          <a:prstGeom prst="rect">
            <a:avLst/>
          </a:prstGeom>
        </p:spPr>
      </p:pic>
    </p:spTree>
    <p:extLst>
      <p:ext uri="{BB962C8B-B14F-4D97-AF65-F5344CB8AC3E}">
        <p14:creationId xmlns:p14="http://schemas.microsoft.com/office/powerpoint/2010/main" val="17596236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US" dirty="0" smtClean="0"/>
              <a:t>Histogram of a single 256x256 scan of a fluorescent slide</a:t>
            </a:r>
            <a:endParaRPr lang="en-US" dirty="0"/>
          </a:p>
        </p:txBody>
      </p:sp>
      <p:graphicFrame>
        <p:nvGraphicFramePr>
          <p:cNvPr id="6" name="Diagramm 5"/>
          <p:cNvGraphicFramePr>
            <a:graphicFrameLocks/>
          </p:cNvGraphicFramePr>
          <p:nvPr>
            <p:extLst>
              <p:ext uri="{D42A27DB-BD31-4B8C-83A1-F6EECF244321}">
                <p14:modId xmlns:p14="http://schemas.microsoft.com/office/powerpoint/2010/main" val="3505819587"/>
              </p:ext>
            </p:extLst>
          </p:nvPr>
        </p:nvGraphicFramePr>
        <p:xfrm>
          <a:off x="472966" y="1868212"/>
          <a:ext cx="7937938" cy="4721774"/>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hteck 12"/>
          <p:cNvSpPr/>
          <p:nvPr/>
        </p:nvSpPr>
        <p:spPr>
          <a:xfrm>
            <a:off x="3379875" y="3614823"/>
            <a:ext cx="989373" cy="584775"/>
          </a:xfrm>
          <a:prstGeom prst="rect">
            <a:avLst/>
          </a:prstGeom>
        </p:spPr>
        <p:txBody>
          <a:bodyPr wrap="none">
            <a:spAutoFit/>
          </a:bodyPr>
          <a:lstStyle/>
          <a:p>
            <a:r>
              <a:rPr lang="en-US" sz="3200" b="1" dirty="0" err="1" smtClean="0">
                <a:solidFill>
                  <a:schemeClr val="accent1">
                    <a:lumMod val="60000"/>
                    <a:lumOff val="40000"/>
                  </a:schemeClr>
                </a:solidFill>
              </a:rPr>
              <a:t>HyD</a:t>
            </a:r>
            <a:r>
              <a:rPr lang="en-US" sz="3200" dirty="0" smtClean="0"/>
              <a:t> </a:t>
            </a:r>
            <a:endParaRPr lang="en-US" sz="3200" dirty="0"/>
          </a:p>
        </p:txBody>
      </p:sp>
      <p:sp>
        <p:nvSpPr>
          <p:cNvPr id="2" name="Rechteck 1"/>
          <p:cNvSpPr/>
          <p:nvPr/>
        </p:nvSpPr>
        <p:spPr>
          <a:xfrm>
            <a:off x="3379875" y="1948070"/>
            <a:ext cx="2053516" cy="2517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p:cNvSpPr txBox="1"/>
          <p:nvPr/>
        </p:nvSpPr>
        <p:spPr>
          <a:xfrm rot="16200000">
            <a:off x="-602489" y="3819525"/>
            <a:ext cx="1781578" cy="369332"/>
          </a:xfrm>
          <a:prstGeom prst="rect">
            <a:avLst/>
          </a:prstGeom>
          <a:noFill/>
        </p:spPr>
        <p:txBody>
          <a:bodyPr wrap="none" rtlCol="0">
            <a:spAutoFit/>
          </a:bodyPr>
          <a:lstStyle/>
          <a:p>
            <a:r>
              <a:rPr lang="en-US" dirty="0" smtClean="0"/>
              <a:t>Number of pixels</a:t>
            </a:r>
            <a:endParaRPr lang="en-US" dirty="0"/>
          </a:p>
        </p:txBody>
      </p:sp>
    </p:spTree>
    <p:extLst>
      <p:ext uri="{BB962C8B-B14F-4D97-AF65-F5344CB8AC3E}">
        <p14:creationId xmlns:p14="http://schemas.microsoft.com/office/powerpoint/2010/main" val="42785807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smtClean="0"/>
              <a:t>Hybrid detectors allow counting of photon (photoelectron) numbers</a:t>
            </a:r>
            <a:endParaRPr lang="en-US" dirty="0"/>
          </a:p>
        </p:txBody>
      </p:sp>
      <p:graphicFrame>
        <p:nvGraphicFramePr>
          <p:cNvPr id="3" name="Diagramm 2"/>
          <p:cNvGraphicFramePr>
            <a:graphicFrameLocks/>
          </p:cNvGraphicFramePr>
          <p:nvPr>
            <p:extLst>
              <p:ext uri="{D42A27DB-BD31-4B8C-83A1-F6EECF244321}">
                <p14:modId xmlns:p14="http://schemas.microsoft.com/office/powerpoint/2010/main" val="3274248638"/>
              </p:ext>
            </p:extLst>
          </p:nvPr>
        </p:nvGraphicFramePr>
        <p:xfrm>
          <a:off x="628650" y="1600199"/>
          <a:ext cx="7922173" cy="472965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feld 3"/>
          <p:cNvSpPr txBox="1"/>
          <p:nvPr/>
        </p:nvSpPr>
        <p:spPr>
          <a:xfrm>
            <a:off x="969580" y="5312979"/>
            <a:ext cx="301686" cy="369332"/>
          </a:xfrm>
          <a:prstGeom prst="rect">
            <a:avLst/>
          </a:prstGeom>
          <a:noFill/>
        </p:spPr>
        <p:txBody>
          <a:bodyPr wrap="none" rtlCol="0">
            <a:spAutoFit/>
          </a:bodyPr>
          <a:lstStyle/>
          <a:p>
            <a:r>
              <a:rPr lang="en-US" dirty="0" smtClean="0"/>
              <a:t>1</a:t>
            </a:r>
            <a:endParaRPr lang="en-US" dirty="0"/>
          </a:p>
        </p:txBody>
      </p:sp>
      <p:sp>
        <p:nvSpPr>
          <p:cNvPr id="5" name="Textfeld 4"/>
          <p:cNvSpPr txBox="1"/>
          <p:nvPr/>
        </p:nvSpPr>
        <p:spPr>
          <a:xfrm>
            <a:off x="1820917" y="2758965"/>
            <a:ext cx="418704" cy="369332"/>
          </a:xfrm>
          <a:prstGeom prst="rect">
            <a:avLst/>
          </a:prstGeom>
          <a:noFill/>
        </p:spPr>
        <p:txBody>
          <a:bodyPr wrap="none" rtlCol="0">
            <a:spAutoFit/>
          </a:bodyPr>
          <a:lstStyle/>
          <a:p>
            <a:r>
              <a:rPr lang="en-US" dirty="0" smtClean="0"/>
              <a:t>10</a:t>
            </a:r>
            <a:endParaRPr lang="en-US" dirty="0"/>
          </a:p>
        </p:txBody>
      </p:sp>
      <p:sp>
        <p:nvSpPr>
          <p:cNvPr id="6" name="Textfeld 5"/>
          <p:cNvSpPr txBox="1"/>
          <p:nvPr/>
        </p:nvSpPr>
        <p:spPr>
          <a:xfrm>
            <a:off x="3499944" y="4943647"/>
            <a:ext cx="418704" cy="369332"/>
          </a:xfrm>
          <a:prstGeom prst="rect">
            <a:avLst/>
          </a:prstGeom>
          <a:noFill/>
        </p:spPr>
        <p:txBody>
          <a:bodyPr wrap="none" rtlCol="0">
            <a:spAutoFit/>
          </a:bodyPr>
          <a:lstStyle/>
          <a:p>
            <a:r>
              <a:rPr lang="en-US" dirty="0" smtClean="0"/>
              <a:t>30</a:t>
            </a:r>
            <a:endParaRPr lang="en-US" dirty="0"/>
          </a:p>
        </p:txBody>
      </p:sp>
      <p:sp>
        <p:nvSpPr>
          <p:cNvPr id="7" name="Textfeld 6"/>
          <p:cNvSpPr txBox="1"/>
          <p:nvPr/>
        </p:nvSpPr>
        <p:spPr>
          <a:xfrm>
            <a:off x="4272456" y="3192517"/>
            <a:ext cx="418704" cy="369332"/>
          </a:xfrm>
          <a:prstGeom prst="rect">
            <a:avLst/>
          </a:prstGeom>
          <a:noFill/>
        </p:spPr>
        <p:txBody>
          <a:bodyPr wrap="none" rtlCol="0">
            <a:spAutoFit/>
          </a:bodyPr>
          <a:lstStyle/>
          <a:p>
            <a:r>
              <a:rPr lang="en-US" dirty="0" smtClean="0"/>
              <a:t>40</a:t>
            </a:r>
            <a:endParaRPr lang="en-US" dirty="0"/>
          </a:p>
        </p:txBody>
      </p:sp>
      <p:sp>
        <p:nvSpPr>
          <p:cNvPr id="8" name="Textfeld 7"/>
          <p:cNvSpPr txBox="1"/>
          <p:nvPr/>
        </p:nvSpPr>
        <p:spPr>
          <a:xfrm>
            <a:off x="4824249" y="2057399"/>
            <a:ext cx="418704" cy="369332"/>
          </a:xfrm>
          <a:prstGeom prst="rect">
            <a:avLst/>
          </a:prstGeom>
          <a:noFill/>
        </p:spPr>
        <p:txBody>
          <a:bodyPr wrap="none" rtlCol="0">
            <a:spAutoFit/>
          </a:bodyPr>
          <a:lstStyle/>
          <a:p>
            <a:r>
              <a:rPr lang="en-US" dirty="0" smtClean="0"/>
              <a:t>45</a:t>
            </a:r>
            <a:endParaRPr lang="en-US" dirty="0"/>
          </a:p>
        </p:txBody>
      </p:sp>
      <p:sp>
        <p:nvSpPr>
          <p:cNvPr id="9" name="Textfeld 8"/>
          <p:cNvSpPr txBox="1"/>
          <p:nvPr/>
        </p:nvSpPr>
        <p:spPr>
          <a:xfrm>
            <a:off x="5399689" y="2680138"/>
            <a:ext cx="418704" cy="369332"/>
          </a:xfrm>
          <a:prstGeom prst="rect">
            <a:avLst/>
          </a:prstGeom>
          <a:noFill/>
        </p:spPr>
        <p:txBody>
          <a:bodyPr wrap="none" rtlCol="0">
            <a:spAutoFit/>
          </a:bodyPr>
          <a:lstStyle/>
          <a:p>
            <a:r>
              <a:rPr lang="en-US" dirty="0" smtClean="0"/>
              <a:t>50</a:t>
            </a:r>
            <a:endParaRPr lang="en-US" dirty="0"/>
          </a:p>
        </p:txBody>
      </p:sp>
    </p:spTree>
    <p:extLst>
      <p:ext uri="{BB962C8B-B14F-4D97-AF65-F5344CB8AC3E}">
        <p14:creationId xmlns:p14="http://schemas.microsoft.com/office/powerpoint/2010/main" val="9824270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2885" y="-1"/>
            <a:ext cx="7886700" cy="1986455"/>
          </a:xfrm>
        </p:spPr>
        <p:txBody>
          <a:bodyPr>
            <a:normAutofit/>
          </a:bodyPr>
          <a:lstStyle/>
          <a:p>
            <a:r>
              <a:rPr lang="en-US" dirty="0" smtClean="0"/>
              <a:t>Average Projection of 100 Scans</a:t>
            </a:r>
            <a:br>
              <a:rPr lang="en-US" dirty="0" smtClean="0"/>
            </a:br>
            <a:r>
              <a:rPr lang="en-US" dirty="0" smtClean="0"/>
              <a:t>(frame average)</a:t>
            </a:r>
            <a:br>
              <a:rPr lang="en-US" dirty="0" smtClean="0"/>
            </a:br>
            <a:r>
              <a:rPr lang="en-US" dirty="0"/>
              <a:t>with a         </a:t>
            </a:r>
            <a:r>
              <a:rPr lang="en-US" b="1" dirty="0" smtClean="0">
                <a:solidFill>
                  <a:schemeClr val="accent1">
                    <a:lumMod val="60000"/>
                    <a:lumOff val="40000"/>
                  </a:schemeClr>
                </a:solidFill>
              </a:rPr>
              <a:t>hybrid detector</a:t>
            </a:r>
            <a:endParaRPr lang="en-US" dirty="0"/>
          </a:p>
        </p:txBody>
      </p:sp>
      <p:pic>
        <p:nvPicPr>
          <p:cNvPr id="4" name="Grafik 3"/>
          <p:cNvPicPr>
            <a:picLocks noChangeAspect="1"/>
          </p:cNvPicPr>
          <p:nvPr/>
        </p:nvPicPr>
        <p:blipFill>
          <a:blip r:embed="rId3"/>
          <a:stretch>
            <a:fillRect/>
          </a:stretch>
        </p:blipFill>
        <p:spPr>
          <a:xfrm>
            <a:off x="2900855" y="2041636"/>
            <a:ext cx="3949261" cy="3949261"/>
          </a:xfrm>
          <a:prstGeom prst="rect">
            <a:avLst/>
          </a:prstGeom>
        </p:spPr>
      </p:pic>
    </p:spTree>
    <p:extLst>
      <p:ext uri="{BB962C8B-B14F-4D97-AF65-F5344CB8AC3E}">
        <p14:creationId xmlns:p14="http://schemas.microsoft.com/office/powerpoint/2010/main" val="4635729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6"/>
          <p:cNvGraphicFramePr>
            <a:graphicFrameLocks/>
          </p:cNvGraphicFramePr>
          <p:nvPr>
            <p:extLst>
              <p:ext uri="{D42A27DB-BD31-4B8C-83A1-F6EECF244321}">
                <p14:modId xmlns:p14="http://schemas.microsoft.com/office/powerpoint/2010/main" val="2844960361"/>
              </p:ext>
            </p:extLst>
          </p:nvPr>
        </p:nvGraphicFramePr>
        <p:xfrm>
          <a:off x="817837" y="1690689"/>
          <a:ext cx="7200900" cy="4729327"/>
        </p:xfrm>
        <a:graphic>
          <a:graphicData uri="http://schemas.openxmlformats.org/drawingml/2006/chart">
            <c:chart xmlns:c="http://schemas.openxmlformats.org/drawingml/2006/chart" xmlns:r="http://schemas.openxmlformats.org/officeDocument/2006/relationships" r:id="rId2"/>
          </a:graphicData>
        </a:graphic>
      </p:graphicFrame>
      <p:sp>
        <p:nvSpPr>
          <p:cNvPr id="5" name="Titel 4"/>
          <p:cNvSpPr>
            <a:spLocks noGrp="1"/>
          </p:cNvSpPr>
          <p:nvPr>
            <p:ph type="title"/>
          </p:nvPr>
        </p:nvSpPr>
        <p:spPr/>
        <p:txBody>
          <a:bodyPr>
            <a:normAutofit fontScale="90000"/>
          </a:bodyPr>
          <a:lstStyle/>
          <a:p>
            <a:r>
              <a:rPr lang="en-US" dirty="0" smtClean="0"/>
              <a:t>Histogram of a 100x average 256x256 scan of a fluorescent slide</a:t>
            </a:r>
            <a:endParaRPr lang="en-US" dirty="0"/>
          </a:p>
        </p:txBody>
      </p:sp>
    </p:spTree>
    <p:extLst>
      <p:ext uri="{BB962C8B-B14F-4D97-AF65-F5344CB8AC3E}">
        <p14:creationId xmlns:p14="http://schemas.microsoft.com/office/powerpoint/2010/main" val="20464913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6"/>
          <p:cNvGraphicFramePr>
            <a:graphicFrameLocks/>
          </p:cNvGraphicFramePr>
          <p:nvPr>
            <p:extLst>
              <p:ext uri="{D42A27DB-BD31-4B8C-83A1-F6EECF244321}">
                <p14:modId xmlns:p14="http://schemas.microsoft.com/office/powerpoint/2010/main" val="2707700081"/>
              </p:ext>
            </p:extLst>
          </p:nvPr>
        </p:nvGraphicFramePr>
        <p:xfrm>
          <a:off x="817837" y="1690689"/>
          <a:ext cx="7200900" cy="4729327"/>
        </p:xfrm>
        <a:graphic>
          <a:graphicData uri="http://schemas.openxmlformats.org/drawingml/2006/chart">
            <c:chart xmlns:c="http://schemas.openxmlformats.org/drawingml/2006/chart" xmlns:r="http://schemas.openxmlformats.org/officeDocument/2006/relationships" r:id="rId2"/>
          </a:graphicData>
        </a:graphic>
      </p:graphicFrame>
      <p:sp>
        <p:nvSpPr>
          <p:cNvPr id="5" name="Titel 4"/>
          <p:cNvSpPr>
            <a:spLocks noGrp="1"/>
          </p:cNvSpPr>
          <p:nvPr>
            <p:ph type="title"/>
          </p:nvPr>
        </p:nvSpPr>
        <p:spPr/>
        <p:txBody>
          <a:bodyPr>
            <a:normAutofit fontScale="90000"/>
          </a:bodyPr>
          <a:lstStyle/>
          <a:p>
            <a:r>
              <a:rPr lang="en-US" dirty="0" smtClean="0"/>
              <a:t>Histogram of a 100x average 256x256 scan of a fluorescent slide</a:t>
            </a:r>
            <a:endParaRPr lang="en-US" dirty="0"/>
          </a:p>
        </p:txBody>
      </p:sp>
      <p:sp>
        <p:nvSpPr>
          <p:cNvPr id="2" name="Textfeld 1"/>
          <p:cNvSpPr txBox="1"/>
          <p:nvPr/>
        </p:nvSpPr>
        <p:spPr>
          <a:xfrm>
            <a:off x="5564743" y="2225609"/>
            <a:ext cx="1563633" cy="646331"/>
          </a:xfrm>
          <a:prstGeom prst="rect">
            <a:avLst/>
          </a:prstGeom>
          <a:noFill/>
        </p:spPr>
        <p:txBody>
          <a:bodyPr wrap="square" rtlCol="0">
            <a:spAutoFit/>
          </a:bodyPr>
          <a:lstStyle/>
          <a:p>
            <a:pPr algn="ctr"/>
            <a:r>
              <a:rPr lang="en-US" dirty="0" smtClean="0"/>
              <a:t>Gray level 148 </a:t>
            </a:r>
            <a:br>
              <a:rPr lang="en-US" dirty="0" smtClean="0"/>
            </a:br>
            <a:r>
              <a:rPr lang="en-US" dirty="0" smtClean="0"/>
              <a:t>= </a:t>
            </a:r>
            <a:r>
              <a:rPr lang="en-US" dirty="0"/>
              <a:t>46 </a:t>
            </a:r>
            <a:r>
              <a:rPr lang="en-US" dirty="0" smtClean="0"/>
              <a:t>photons</a:t>
            </a:r>
            <a:endParaRPr lang="en-US" dirty="0"/>
          </a:p>
        </p:txBody>
      </p:sp>
      <p:cxnSp>
        <p:nvCxnSpPr>
          <p:cNvPr id="8" name="Gerade Verbindung mit Pfeil 7"/>
          <p:cNvCxnSpPr/>
          <p:nvPr/>
        </p:nvCxnSpPr>
        <p:spPr>
          <a:xfrm flipH="1" flipV="1">
            <a:off x="5068614" y="2530366"/>
            <a:ext cx="584915" cy="191110"/>
          </a:xfrm>
          <a:prstGeom prst="straightConnector1">
            <a:avLst/>
          </a:prstGeom>
          <a:ln w="3492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5971120" y="3823600"/>
            <a:ext cx="2218374" cy="1631216"/>
          </a:xfrm>
          <a:prstGeom prst="rect">
            <a:avLst/>
          </a:prstGeom>
          <a:solidFill>
            <a:schemeClr val="bg1"/>
          </a:solidFill>
        </p:spPr>
        <p:txBody>
          <a:bodyPr wrap="square" rtlCol="0">
            <a:spAutoFit/>
          </a:bodyPr>
          <a:lstStyle/>
          <a:p>
            <a:pPr algn="ctr"/>
            <a:r>
              <a:rPr lang="en-US" sz="2000" b="1" dirty="0" smtClean="0"/>
              <a:t>From the 100x average we deduce that we should </a:t>
            </a:r>
            <a:br>
              <a:rPr lang="en-US" sz="2000" b="1" dirty="0" smtClean="0"/>
            </a:br>
            <a:r>
              <a:rPr lang="en-US" sz="2000" b="1" dirty="0" smtClean="0"/>
              <a:t>- in every pixel - get 46 photons</a:t>
            </a:r>
            <a:endParaRPr lang="en-US" sz="2000" b="1" dirty="0"/>
          </a:p>
        </p:txBody>
      </p:sp>
    </p:spTree>
    <p:extLst>
      <p:ext uri="{BB962C8B-B14F-4D97-AF65-F5344CB8AC3E}">
        <p14:creationId xmlns:p14="http://schemas.microsoft.com/office/powerpoint/2010/main" val="200845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a:graphicFrameLocks/>
          </p:cNvGraphicFramePr>
          <p:nvPr>
            <p:extLst>
              <p:ext uri="{D42A27DB-BD31-4B8C-83A1-F6EECF244321}">
                <p14:modId xmlns:p14="http://schemas.microsoft.com/office/powerpoint/2010/main" val="1788283915"/>
              </p:ext>
            </p:extLst>
          </p:nvPr>
        </p:nvGraphicFramePr>
        <p:xfrm>
          <a:off x="472966" y="1868212"/>
          <a:ext cx="7937938" cy="4721774"/>
        </p:xfrm>
        <a:graphic>
          <a:graphicData uri="http://schemas.openxmlformats.org/drawingml/2006/chart">
            <c:chart xmlns:c="http://schemas.openxmlformats.org/drawingml/2006/chart" xmlns:r="http://schemas.openxmlformats.org/officeDocument/2006/relationships" r:id="rId2"/>
          </a:graphicData>
        </a:graphic>
      </p:graphicFrame>
      <p:sp>
        <p:nvSpPr>
          <p:cNvPr id="5" name="Titel 4"/>
          <p:cNvSpPr>
            <a:spLocks noGrp="1"/>
          </p:cNvSpPr>
          <p:nvPr>
            <p:ph type="title"/>
          </p:nvPr>
        </p:nvSpPr>
        <p:spPr/>
        <p:txBody>
          <a:bodyPr/>
          <a:lstStyle/>
          <a:p>
            <a:r>
              <a:rPr lang="en-US" dirty="0" smtClean="0"/>
              <a:t>Histogram of a single 256x256 scan of a fluorescent slide</a:t>
            </a:r>
            <a:endParaRPr lang="en-US" dirty="0"/>
          </a:p>
        </p:txBody>
      </p:sp>
      <p:sp>
        <p:nvSpPr>
          <p:cNvPr id="7" name="Textfeld 6"/>
          <p:cNvSpPr txBox="1"/>
          <p:nvPr/>
        </p:nvSpPr>
        <p:spPr>
          <a:xfrm>
            <a:off x="6582103" y="5549461"/>
            <a:ext cx="471604" cy="369332"/>
          </a:xfrm>
          <a:prstGeom prst="rect">
            <a:avLst/>
          </a:prstGeom>
          <a:noFill/>
        </p:spPr>
        <p:txBody>
          <a:bodyPr wrap="none" rtlCol="0">
            <a:spAutoFit/>
          </a:bodyPr>
          <a:lstStyle/>
          <a:p>
            <a:r>
              <a:rPr lang="en-US" dirty="0" smtClean="0"/>
              <a:t>64 </a:t>
            </a:r>
            <a:endParaRPr lang="en-US" dirty="0"/>
          </a:p>
        </p:txBody>
      </p:sp>
      <p:sp>
        <p:nvSpPr>
          <p:cNvPr id="8" name="Textfeld 7"/>
          <p:cNvSpPr txBox="1"/>
          <p:nvPr/>
        </p:nvSpPr>
        <p:spPr>
          <a:xfrm>
            <a:off x="3618186" y="5265683"/>
            <a:ext cx="418704" cy="369332"/>
          </a:xfrm>
          <a:prstGeom prst="rect">
            <a:avLst/>
          </a:prstGeom>
          <a:noFill/>
        </p:spPr>
        <p:txBody>
          <a:bodyPr wrap="none" rtlCol="0">
            <a:spAutoFit/>
          </a:bodyPr>
          <a:lstStyle/>
          <a:p>
            <a:r>
              <a:rPr lang="en-US" dirty="0" smtClean="0"/>
              <a:t>32</a:t>
            </a:r>
            <a:endParaRPr lang="en-US" dirty="0"/>
          </a:p>
        </p:txBody>
      </p:sp>
    </p:spTree>
    <p:extLst>
      <p:ext uri="{BB962C8B-B14F-4D97-AF65-F5344CB8AC3E}">
        <p14:creationId xmlns:p14="http://schemas.microsoft.com/office/powerpoint/2010/main" val="35548947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a:graphicFrameLocks/>
          </p:cNvGraphicFramePr>
          <p:nvPr>
            <p:extLst>
              <p:ext uri="{D42A27DB-BD31-4B8C-83A1-F6EECF244321}">
                <p14:modId xmlns:p14="http://schemas.microsoft.com/office/powerpoint/2010/main" val="4129310399"/>
              </p:ext>
            </p:extLst>
          </p:nvPr>
        </p:nvGraphicFramePr>
        <p:xfrm>
          <a:off x="472966" y="1868212"/>
          <a:ext cx="7937938" cy="4721774"/>
        </p:xfrm>
        <a:graphic>
          <a:graphicData uri="http://schemas.openxmlformats.org/drawingml/2006/chart">
            <c:chart xmlns:c="http://schemas.openxmlformats.org/drawingml/2006/chart" xmlns:r="http://schemas.openxmlformats.org/officeDocument/2006/relationships" r:id="rId2"/>
          </a:graphicData>
        </a:graphic>
      </p:graphicFrame>
      <p:sp>
        <p:nvSpPr>
          <p:cNvPr id="5" name="Titel 4"/>
          <p:cNvSpPr>
            <a:spLocks noGrp="1"/>
          </p:cNvSpPr>
          <p:nvPr>
            <p:ph type="title"/>
          </p:nvPr>
        </p:nvSpPr>
        <p:spPr/>
        <p:txBody>
          <a:bodyPr/>
          <a:lstStyle/>
          <a:p>
            <a:r>
              <a:rPr lang="en-US" dirty="0" smtClean="0"/>
              <a:t>Histogram of a single 256x256 scan of a fluorescent slide</a:t>
            </a:r>
            <a:endParaRPr lang="en-US" dirty="0"/>
          </a:p>
        </p:txBody>
      </p:sp>
      <p:sp>
        <p:nvSpPr>
          <p:cNvPr id="7" name="Textfeld 6"/>
          <p:cNvSpPr txBox="1"/>
          <p:nvPr/>
        </p:nvSpPr>
        <p:spPr>
          <a:xfrm>
            <a:off x="6582103" y="5549461"/>
            <a:ext cx="471604" cy="369332"/>
          </a:xfrm>
          <a:prstGeom prst="rect">
            <a:avLst/>
          </a:prstGeom>
          <a:noFill/>
        </p:spPr>
        <p:txBody>
          <a:bodyPr wrap="none" rtlCol="0">
            <a:spAutoFit/>
          </a:bodyPr>
          <a:lstStyle/>
          <a:p>
            <a:r>
              <a:rPr lang="en-US" dirty="0" smtClean="0"/>
              <a:t>64 </a:t>
            </a:r>
            <a:endParaRPr lang="en-US" dirty="0"/>
          </a:p>
        </p:txBody>
      </p:sp>
      <p:sp>
        <p:nvSpPr>
          <p:cNvPr id="8" name="Textfeld 7"/>
          <p:cNvSpPr txBox="1"/>
          <p:nvPr/>
        </p:nvSpPr>
        <p:spPr>
          <a:xfrm>
            <a:off x="3618186" y="5265683"/>
            <a:ext cx="418704" cy="369332"/>
          </a:xfrm>
          <a:prstGeom prst="rect">
            <a:avLst/>
          </a:prstGeom>
          <a:noFill/>
        </p:spPr>
        <p:txBody>
          <a:bodyPr wrap="none" rtlCol="0">
            <a:spAutoFit/>
          </a:bodyPr>
          <a:lstStyle/>
          <a:p>
            <a:r>
              <a:rPr lang="en-US" dirty="0" smtClean="0"/>
              <a:t>32</a:t>
            </a:r>
            <a:endParaRPr lang="en-US" dirty="0"/>
          </a:p>
        </p:txBody>
      </p:sp>
      <p:sp>
        <p:nvSpPr>
          <p:cNvPr id="2" name="Textfeld 1"/>
          <p:cNvSpPr txBox="1"/>
          <p:nvPr/>
        </p:nvSpPr>
        <p:spPr>
          <a:xfrm>
            <a:off x="702746" y="2463625"/>
            <a:ext cx="3570889" cy="1477328"/>
          </a:xfrm>
          <a:prstGeom prst="rect">
            <a:avLst/>
          </a:prstGeom>
          <a:solidFill>
            <a:schemeClr val="bg1"/>
          </a:solidFill>
        </p:spPr>
        <p:txBody>
          <a:bodyPr wrap="square" rtlCol="0">
            <a:spAutoFit/>
          </a:bodyPr>
          <a:lstStyle/>
          <a:p>
            <a:pPr algn="r"/>
            <a:r>
              <a:rPr lang="en-US" dirty="0" smtClean="0"/>
              <a:t>Example: A pixel has 40 photons.</a:t>
            </a:r>
          </a:p>
          <a:p>
            <a:pPr algn="r"/>
            <a:r>
              <a:rPr lang="en-US" dirty="0" smtClean="0"/>
              <a:t>√40=6.32</a:t>
            </a:r>
          </a:p>
          <a:p>
            <a:pPr algn="r"/>
            <a:r>
              <a:rPr lang="en-US" dirty="0" smtClean="0"/>
              <a:t>SNR = 40/6.32 = 6.32</a:t>
            </a:r>
          </a:p>
          <a:p>
            <a:pPr algn="r"/>
            <a:r>
              <a:rPr lang="en-US" dirty="0" smtClean="0"/>
              <a:t>2/3 of all “true” photon numbers are be between 34 and 47 photons</a:t>
            </a:r>
            <a:endParaRPr lang="en-US" dirty="0"/>
          </a:p>
        </p:txBody>
      </p:sp>
      <p:sp>
        <p:nvSpPr>
          <p:cNvPr id="10" name="Rechteck 9"/>
          <p:cNvSpPr/>
          <p:nvPr/>
        </p:nvSpPr>
        <p:spPr>
          <a:xfrm>
            <a:off x="3972912" y="2463625"/>
            <a:ext cx="1284888" cy="3543037"/>
          </a:xfrm>
          <a:prstGeom prst="rect">
            <a:avLst/>
          </a:prstGeom>
          <a:solidFill>
            <a:srgbClr val="FF0000">
              <a:alpha val="3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p:cNvSpPr txBox="1"/>
          <p:nvPr/>
        </p:nvSpPr>
        <p:spPr>
          <a:xfrm>
            <a:off x="3672188" y="4018542"/>
            <a:ext cx="601447" cy="584775"/>
          </a:xfrm>
          <a:prstGeom prst="rect">
            <a:avLst/>
          </a:prstGeom>
          <a:solidFill>
            <a:schemeClr val="bg1"/>
          </a:solidFill>
        </p:spPr>
        <p:txBody>
          <a:bodyPr wrap="none" rtlCol="0">
            <a:spAutoFit/>
          </a:bodyPr>
          <a:lstStyle/>
          <a:p>
            <a:r>
              <a:rPr lang="en-US" sz="3200" b="1" dirty="0" smtClean="0">
                <a:solidFill>
                  <a:srgbClr val="FF0000"/>
                </a:solidFill>
              </a:rPr>
              <a:t>34</a:t>
            </a:r>
            <a:endParaRPr lang="en-US" sz="3200" b="1" dirty="0">
              <a:solidFill>
                <a:srgbClr val="FF0000"/>
              </a:solidFill>
            </a:endParaRPr>
          </a:p>
        </p:txBody>
      </p:sp>
      <p:sp>
        <p:nvSpPr>
          <p:cNvPr id="9" name="Textfeld 8"/>
          <p:cNvSpPr txBox="1"/>
          <p:nvPr/>
        </p:nvSpPr>
        <p:spPr>
          <a:xfrm>
            <a:off x="4957076" y="4018542"/>
            <a:ext cx="601447" cy="584775"/>
          </a:xfrm>
          <a:prstGeom prst="rect">
            <a:avLst/>
          </a:prstGeom>
          <a:solidFill>
            <a:schemeClr val="bg1"/>
          </a:solidFill>
        </p:spPr>
        <p:txBody>
          <a:bodyPr wrap="none" rtlCol="0">
            <a:spAutoFit/>
          </a:bodyPr>
          <a:lstStyle/>
          <a:p>
            <a:r>
              <a:rPr lang="en-US" sz="3200" b="1" dirty="0" smtClean="0">
                <a:solidFill>
                  <a:srgbClr val="FF0000"/>
                </a:solidFill>
              </a:rPr>
              <a:t>47</a:t>
            </a:r>
            <a:endParaRPr lang="en-US" sz="3200" b="1" dirty="0">
              <a:solidFill>
                <a:srgbClr val="FF0000"/>
              </a:solidFill>
            </a:endParaRPr>
          </a:p>
        </p:txBody>
      </p:sp>
    </p:spTree>
    <p:extLst>
      <p:ext uri="{BB962C8B-B14F-4D97-AF65-F5344CB8AC3E}">
        <p14:creationId xmlns:p14="http://schemas.microsoft.com/office/powerpoint/2010/main" val="190453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a:graphicFrameLocks/>
          </p:cNvGraphicFramePr>
          <p:nvPr>
            <p:extLst>
              <p:ext uri="{D42A27DB-BD31-4B8C-83A1-F6EECF244321}">
                <p14:modId xmlns:p14="http://schemas.microsoft.com/office/powerpoint/2010/main" val="3238303288"/>
              </p:ext>
            </p:extLst>
          </p:nvPr>
        </p:nvGraphicFramePr>
        <p:xfrm>
          <a:off x="472966" y="1868212"/>
          <a:ext cx="7937938" cy="4721774"/>
        </p:xfrm>
        <a:graphic>
          <a:graphicData uri="http://schemas.openxmlformats.org/drawingml/2006/chart">
            <c:chart xmlns:c="http://schemas.openxmlformats.org/drawingml/2006/chart" xmlns:r="http://schemas.openxmlformats.org/officeDocument/2006/relationships" r:id="rId2"/>
          </a:graphicData>
        </a:graphic>
      </p:graphicFrame>
      <p:sp>
        <p:nvSpPr>
          <p:cNvPr id="5" name="Titel 4"/>
          <p:cNvSpPr>
            <a:spLocks noGrp="1"/>
          </p:cNvSpPr>
          <p:nvPr>
            <p:ph type="title"/>
          </p:nvPr>
        </p:nvSpPr>
        <p:spPr/>
        <p:txBody>
          <a:bodyPr/>
          <a:lstStyle/>
          <a:p>
            <a:r>
              <a:rPr lang="en-US" dirty="0" smtClean="0"/>
              <a:t>Histogram of a single 256x256 scan of a fluorescent slide</a:t>
            </a:r>
            <a:endParaRPr lang="en-US" dirty="0"/>
          </a:p>
        </p:txBody>
      </p:sp>
      <p:sp>
        <p:nvSpPr>
          <p:cNvPr id="7" name="Textfeld 6"/>
          <p:cNvSpPr txBox="1"/>
          <p:nvPr/>
        </p:nvSpPr>
        <p:spPr>
          <a:xfrm>
            <a:off x="6582103" y="5549461"/>
            <a:ext cx="471604" cy="369332"/>
          </a:xfrm>
          <a:prstGeom prst="rect">
            <a:avLst/>
          </a:prstGeom>
          <a:noFill/>
        </p:spPr>
        <p:txBody>
          <a:bodyPr wrap="none" rtlCol="0">
            <a:spAutoFit/>
          </a:bodyPr>
          <a:lstStyle/>
          <a:p>
            <a:r>
              <a:rPr lang="en-US" dirty="0" smtClean="0"/>
              <a:t>64 </a:t>
            </a:r>
            <a:endParaRPr lang="en-US" dirty="0"/>
          </a:p>
        </p:txBody>
      </p:sp>
      <p:sp>
        <p:nvSpPr>
          <p:cNvPr id="8" name="Textfeld 7"/>
          <p:cNvSpPr txBox="1"/>
          <p:nvPr/>
        </p:nvSpPr>
        <p:spPr>
          <a:xfrm>
            <a:off x="3618186" y="5265683"/>
            <a:ext cx="418704" cy="369332"/>
          </a:xfrm>
          <a:prstGeom prst="rect">
            <a:avLst/>
          </a:prstGeom>
          <a:noFill/>
        </p:spPr>
        <p:txBody>
          <a:bodyPr wrap="none" rtlCol="0">
            <a:spAutoFit/>
          </a:bodyPr>
          <a:lstStyle/>
          <a:p>
            <a:r>
              <a:rPr lang="en-US" dirty="0" smtClean="0"/>
              <a:t>32</a:t>
            </a:r>
            <a:endParaRPr lang="en-US" dirty="0"/>
          </a:p>
        </p:txBody>
      </p:sp>
      <p:sp>
        <p:nvSpPr>
          <p:cNvPr id="2" name="Textfeld 1"/>
          <p:cNvSpPr txBox="1"/>
          <p:nvPr/>
        </p:nvSpPr>
        <p:spPr>
          <a:xfrm>
            <a:off x="6014545" y="3153915"/>
            <a:ext cx="3381703" cy="1477328"/>
          </a:xfrm>
          <a:prstGeom prst="rect">
            <a:avLst/>
          </a:prstGeom>
          <a:solidFill>
            <a:schemeClr val="bg1"/>
          </a:solidFill>
        </p:spPr>
        <p:txBody>
          <a:bodyPr wrap="square" rtlCol="0">
            <a:spAutoFit/>
          </a:bodyPr>
          <a:lstStyle/>
          <a:p>
            <a:r>
              <a:rPr lang="en-US" dirty="0"/>
              <a:t>Example: A pixel has </a:t>
            </a:r>
            <a:r>
              <a:rPr lang="en-US" dirty="0" smtClean="0"/>
              <a:t>64 </a:t>
            </a:r>
            <a:r>
              <a:rPr lang="en-US" dirty="0"/>
              <a:t>photons.</a:t>
            </a:r>
          </a:p>
          <a:p>
            <a:r>
              <a:rPr lang="en-US" dirty="0" smtClean="0"/>
              <a:t>√64=8</a:t>
            </a:r>
          </a:p>
          <a:p>
            <a:r>
              <a:rPr lang="en-US" dirty="0" smtClean="0"/>
              <a:t>SNR = 64/8 = 8</a:t>
            </a:r>
          </a:p>
          <a:p>
            <a:r>
              <a:rPr lang="en-US" dirty="0"/>
              <a:t>2/3 of all “true” photon numbers </a:t>
            </a:r>
            <a:r>
              <a:rPr lang="en-US" dirty="0" smtClean="0"/>
              <a:t>are between 56 and 72 photons</a:t>
            </a:r>
            <a:endParaRPr lang="en-US" dirty="0"/>
          </a:p>
        </p:txBody>
      </p:sp>
      <p:sp>
        <p:nvSpPr>
          <p:cNvPr id="10" name="Rechteck 9"/>
          <p:cNvSpPr/>
          <p:nvPr/>
        </p:nvSpPr>
        <p:spPr>
          <a:xfrm>
            <a:off x="6014545" y="4713890"/>
            <a:ext cx="1537137" cy="1308538"/>
          </a:xfrm>
          <a:prstGeom prst="rect">
            <a:avLst/>
          </a:prstGeom>
          <a:solidFill>
            <a:srgbClr val="FF0000">
              <a:alpha val="3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6221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365126"/>
            <a:ext cx="9144000" cy="1325563"/>
          </a:xfrm>
        </p:spPr>
        <p:txBody>
          <a:bodyPr>
            <a:normAutofit/>
          </a:bodyPr>
          <a:lstStyle/>
          <a:p>
            <a:pPr algn="ctr"/>
            <a:r>
              <a:rPr lang="en-US" sz="4000" dirty="0" smtClean="0"/>
              <a:t>In real life, we are happy if a confocal collects 20 photons for the brightest pixel</a:t>
            </a:r>
            <a:endParaRPr lang="en-US" sz="4000" dirty="0"/>
          </a:p>
        </p:txBody>
      </p:sp>
      <p:sp>
        <p:nvSpPr>
          <p:cNvPr id="4" name="Inhaltsplatzhalter 3"/>
          <p:cNvSpPr>
            <a:spLocks noGrp="1"/>
          </p:cNvSpPr>
          <p:nvPr>
            <p:ph idx="1"/>
          </p:nvPr>
        </p:nvSpPr>
        <p:spPr>
          <a:xfrm>
            <a:off x="628650" y="3146059"/>
            <a:ext cx="7886700" cy="3401046"/>
          </a:xfrm>
        </p:spPr>
        <p:txBody>
          <a:bodyPr>
            <a:normAutofit fontScale="92500" lnSpcReduction="20000"/>
          </a:bodyPr>
          <a:lstStyle/>
          <a:p>
            <a:r>
              <a:rPr lang="en-US" dirty="0" smtClean="0"/>
              <a:t>However, the above is </a:t>
            </a:r>
            <a:r>
              <a:rPr lang="en-US" b="1" i="1" dirty="0" smtClean="0"/>
              <a:t>not</a:t>
            </a:r>
            <a:r>
              <a:rPr lang="en-US" dirty="0" smtClean="0"/>
              <a:t> a prediction how such an image will look like.</a:t>
            </a:r>
          </a:p>
          <a:p>
            <a:r>
              <a:rPr lang="en-US" dirty="0" smtClean="0"/>
              <a:t>Rather, it is a </a:t>
            </a:r>
            <a:r>
              <a:rPr lang="en-US" b="1" i="1" dirty="0" smtClean="0"/>
              <a:t>probability map</a:t>
            </a:r>
            <a:r>
              <a:rPr lang="en-US" dirty="0" smtClean="0"/>
              <a:t>. The leftmost pixel simply has a slightly (1.17x) higher probability of receiving a photon than the one right to it. </a:t>
            </a:r>
          </a:p>
          <a:p>
            <a:r>
              <a:rPr lang="en-US" dirty="0" smtClean="0"/>
              <a:t>We might just as well collect the following</a:t>
            </a:r>
          </a:p>
          <a:p>
            <a:pPr marL="0" indent="0">
              <a:buNone/>
            </a:pPr>
            <a:endParaRPr lang="en-US" dirty="0" smtClean="0"/>
          </a:p>
          <a:p>
            <a:r>
              <a:rPr lang="en-US" dirty="0" smtClean="0"/>
              <a:t>In typical settings, we may not be able to collect sufficient photons to be certain of such a small difference. </a:t>
            </a:r>
          </a:p>
          <a:p>
            <a:endParaRPr lang="en-US"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767" y="1833794"/>
            <a:ext cx="5249056" cy="1312264"/>
          </a:xfrm>
          <a:prstGeom prst="rect">
            <a:avLst/>
          </a:prstGeom>
          <a:ln>
            <a:solidFill>
              <a:schemeClr val="tx1"/>
            </a:solidFill>
          </a:ln>
        </p:spPr>
      </p:pic>
      <p:sp>
        <p:nvSpPr>
          <p:cNvPr id="14" name="Textfeld 13"/>
          <p:cNvSpPr txBox="1"/>
          <p:nvPr/>
        </p:nvSpPr>
        <p:spPr>
          <a:xfrm>
            <a:off x="232348" y="1813171"/>
            <a:ext cx="7232754" cy="646331"/>
          </a:xfrm>
          <a:prstGeom prst="rect">
            <a:avLst/>
          </a:prstGeom>
          <a:noFill/>
        </p:spPr>
        <p:txBody>
          <a:bodyPr wrap="square" rtlCol="0">
            <a:spAutoFit/>
          </a:bodyPr>
          <a:lstStyle/>
          <a:p>
            <a:r>
              <a:rPr lang="en-US" b="1" dirty="0" smtClean="0">
                <a:solidFill>
                  <a:srgbClr val="FF0000"/>
                </a:solidFill>
              </a:rPr>
              <a:t> for example              </a:t>
            </a:r>
            <a:r>
              <a:rPr lang="en-US" b="1" strike="sngStrike" dirty="0" smtClean="0">
                <a:solidFill>
                  <a:srgbClr val="FF0000"/>
                </a:solidFill>
              </a:rPr>
              <a:t>202                  166                     180                     194</a:t>
            </a:r>
          </a:p>
          <a:p>
            <a:r>
              <a:rPr lang="en-US" b="1" dirty="0" smtClean="0">
                <a:solidFill>
                  <a:srgbClr val="FF0000"/>
                </a:solidFill>
              </a:rPr>
              <a:t>                                      20                    17                        18                      19</a:t>
            </a:r>
            <a:endParaRPr lang="en-US" b="1" dirty="0">
              <a:solidFill>
                <a:srgbClr val="FF0000"/>
              </a:solidFill>
            </a:endParaRPr>
          </a:p>
        </p:txBody>
      </p:sp>
      <p:sp>
        <p:nvSpPr>
          <p:cNvPr id="6" name="Textfeld 5"/>
          <p:cNvSpPr txBox="1"/>
          <p:nvPr/>
        </p:nvSpPr>
        <p:spPr>
          <a:xfrm>
            <a:off x="232348" y="5122226"/>
            <a:ext cx="7232754" cy="369332"/>
          </a:xfrm>
          <a:prstGeom prst="rect">
            <a:avLst/>
          </a:prstGeom>
          <a:noFill/>
        </p:spPr>
        <p:txBody>
          <a:bodyPr wrap="square" rtlCol="0">
            <a:spAutoFit/>
          </a:bodyPr>
          <a:lstStyle/>
          <a:p>
            <a:r>
              <a:rPr lang="en-US" b="1" dirty="0" smtClean="0">
                <a:solidFill>
                  <a:srgbClr val="FF0000"/>
                </a:solidFill>
              </a:rPr>
              <a:t>		    18                    21                        20                      18</a:t>
            </a:r>
            <a:endParaRPr lang="en-US" b="1" dirty="0">
              <a:solidFill>
                <a:srgbClr val="FF0000"/>
              </a:solidFill>
            </a:endParaRPr>
          </a:p>
        </p:txBody>
      </p:sp>
    </p:spTree>
    <p:extLst>
      <p:ext uri="{BB962C8B-B14F-4D97-AF65-F5344CB8AC3E}">
        <p14:creationId xmlns:p14="http://schemas.microsoft.com/office/powerpoint/2010/main" val="123914801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2386" name="Rectangle 2"/>
          <p:cNvSpPr>
            <a:spLocks noGrp="1" noChangeArrowheads="1"/>
          </p:cNvSpPr>
          <p:nvPr>
            <p:ph type="ctrTitle"/>
          </p:nvPr>
        </p:nvSpPr>
        <p:spPr>
          <a:xfrm>
            <a:off x="685800" y="280988"/>
            <a:ext cx="7772400" cy="1470025"/>
          </a:xfrm>
        </p:spPr>
        <p:txBody>
          <a:bodyPr anchor="ctr"/>
          <a:lstStyle/>
          <a:p>
            <a:r>
              <a:rPr lang="de-DE" altLang="de-DE" sz="4400"/>
              <a:t>Resolution is not everything,</a:t>
            </a:r>
          </a:p>
        </p:txBody>
      </p:sp>
      <p:sp>
        <p:nvSpPr>
          <p:cNvPr id="912387" name="Rectangle 3"/>
          <p:cNvSpPr>
            <a:spLocks noGrp="1" noChangeArrowheads="1"/>
          </p:cNvSpPr>
          <p:nvPr>
            <p:ph type="subTitle" idx="1"/>
          </p:nvPr>
        </p:nvSpPr>
        <p:spPr>
          <a:xfrm>
            <a:off x="971550" y="1700213"/>
            <a:ext cx="7272338" cy="4968875"/>
          </a:xfrm>
        </p:spPr>
        <p:txBody>
          <a:bodyPr/>
          <a:lstStyle/>
          <a:p>
            <a:r>
              <a:rPr lang="de-DE" altLang="de-DE" sz="3200"/>
              <a:t>You also need contrast!</a:t>
            </a:r>
          </a:p>
          <a:p>
            <a:endParaRPr lang="de-DE" altLang="de-DE" sz="3200"/>
          </a:p>
          <a:p>
            <a:endParaRPr lang="de-DE" altLang="de-DE" sz="3200"/>
          </a:p>
          <a:p>
            <a:endParaRPr lang="de-DE" altLang="de-DE" sz="3200"/>
          </a:p>
          <a:p>
            <a:endParaRPr lang="de-DE" altLang="de-DE" sz="3200"/>
          </a:p>
          <a:p>
            <a:endParaRPr lang="de-DE" altLang="de-DE" sz="3200"/>
          </a:p>
          <a:p>
            <a:r>
              <a:rPr lang="de-DE" altLang="de-DE" sz="3200"/>
              <a:t>Signal (=number of collected photons) must be above the noise.</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1018" y="2455818"/>
            <a:ext cx="3852800" cy="2678838"/>
          </a:xfrm>
          <a:prstGeom prst="rect">
            <a:avLst/>
          </a:prstGeom>
        </p:spPr>
      </p:pic>
    </p:spTree>
    <p:extLst>
      <p:ext uri="{BB962C8B-B14F-4D97-AF65-F5344CB8AC3E}">
        <p14:creationId xmlns:p14="http://schemas.microsoft.com/office/powerpoint/2010/main" val="2169267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365126"/>
            <a:ext cx="9144000" cy="1325563"/>
          </a:xfrm>
        </p:spPr>
        <p:txBody>
          <a:bodyPr/>
          <a:lstStyle/>
          <a:p>
            <a:pPr algn="ctr"/>
            <a:r>
              <a:rPr lang="en-US" dirty="0" smtClean="0"/>
              <a:t>Poisson noise, contrast and resolution, demonstrated with a CCD camera</a:t>
            </a:r>
            <a:endParaRPr lang="en-US" dirty="0"/>
          </a:p>
        </p:txBody>
      </p:sp>
      <p:pic>
        <p:nvPicPr>
          <p:cNvPr id="4" name="Inhaltsplatzhalt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789" y="1821314"/>
            <a:ext cx="8958399" cy="1881264"/>
          </a:xfrm>
        </p:spPr>
      </p:pic>
      <p:sp>
        <p:nvSpPr>
          <p:cNvPr id="5" name="Rechteck 4"/>
          <p:cNvSpPr/>
          <p:nvPr/>
        </p:nvSpPr>
        <p:spPr>
          <a:xfrm>
            <a:off x="953587" y="3833203"/>
            <a:ext cx="7781109" cy="2585323"/>
          </a:xfrm>
          <a:prstGeom prst="rect">
            <a:avLst/>
          </a:prstGeom>
        </p:spPr>
        <p:txBody>
          <a:bodyPr wrap="square">
            <a:spAutoFit/>
          </a:bodyPr>
          <a:lstStyle/>
          <a:p>
            <a:r>
              <a:rPr lang="en-US" dirty="0"/>
              <a:t>Low light conditions and a USAF 1956 target, </a:t>
            </a:r>
            <a:r>
              <a:rPr lang="en-US" dirty="0" err="1"/>
              <a:t>brightfield</a:t>
            </a:r>
            <a:r>
              <a:rPr lang="en-US" dirty="0"/>
              <a:t> transmission microscopy with a CCD camera. </a:t>
            </a:r>
            <a:r>
              <a:rPr lang="en-US" dirty="0" smtClean="0"/>
              <a:t>The </a:t>
            </a:r>
            <a:r>
              <a:rPr lang="en-US" dirty="0"/>
              <a:t>intensity of the images was </a:t>
            </a:r>
            <a:r>
              <a:rPr lang="en-US" dirty="0" smtClean="0"/>
              <a:t>adjusted post </a:t>
            </a:r>
            <a:r>
              <a:rPr lang="en-US" dirty="0"/>
              <a:t>exposure. </a:t>
            </a:r>
            <a:endParaRPr lang="en-US" dirty="0" smtClean="0"/>
          </a:p>
          <a:p>
            <a:endParaRPr lang="en-US" dirty="0" smtClean="0"/>
          </a:p>
          <a:p>
            <a:r>
              <a:rPr lang="en-US" dirty="0" smtClean="0"/>
              <a:t>With </a:t>
            </a:r>
            <a:r>
              <a:rPr lang="en-US" dirty="0"/>
              <a:t>3 </a:t>
            </a:r>
            <a:r>
              <a:rPr lang="en-US" dirty="0" err="1"/>
              <a:t>ms</a:t>
            </a:r>
            <a:r>
              <a:rPr lang="en-US" dirty="0"/>
              <a:t> exposure the remaining contrast is just barely sufficient to visualize the larger bars, but not the smaller ones. No bars can be recognized with 1 </a:t>
            </a:r>
            <a:r>
              <a:rPr lang="en-US" dirty="0" err="1"/>
              <a:t>ms</a:t>
            </a:r>
            <a:r>
              <a:rPr lang="en-US" dirty="0"/>
              <a:t> </a:t>
            </a:r>
            <a:r>
              <a:rPr lang="en-US" dirty="0" smtClean="0"/>
              <a:t>exposure, due to the statistical character of photon detection. </a:t>
            </a:r>
          </a:p>
          <a:p>
            <a:endParaRPr lang="en-US" dirty="0"/>
          </a:p>
          <a:p>
            <a:r>
              <a:rPr lang="en-US" dirty="0" smtClean="0"/>
              <a:t>When hundred 1-ms-exposures are averaged, the statistics is good enough to increases </a:t>
            </a:r>
            <a:r>
              <a:rPr lang="en-US" dirty="0"/>
              <a:t>the signal-to-noise </a:t>
            </a:r>
            <a:r>
              <a:rPr lang="en-US" dirty="0" smtClean="0"/>
              <a:t>ratio</a:t>
            </a:r>
            <a:r>
              <a:rPr lang="en-US" dirty="0"/>
              <a:t> </a:t>
            </a:r>
            <a:r>
              <a:rPr lang="en-US" dirty="0" smtClean="0"/>
              <a:t>above the detection limit.</a:t>
            </a:r>
            <a:endParaRPr lang="en-US" dirty="0"/>
          </a:p>
        </p:txBody>
      </p:sp>
    </p:spTree>
    <p:extLst>
      <p:ext uri="{BB962C8B-B14F-4D97-AF65-F5344CB8AC3E}">
        <p14:creationId xmlns:p14="http://schemas.microsoft.com/office/powerpoint/2010/main" val="1719656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Statistical noise = Poisson noise</a:t>
            </a:r>
            <a:endParaRPr lang="en-US" dirty="0"/>
          </a:p>
        </p:txBody>
      </p:sp>
      <p:sp>
        <p:nvSpPr>
          <p:cNvPr id="3" name="Inhaltsplatzhalter 2"/>
          <p:cNvSpPr>
            <a:spLocks noGrp="1"/>
          </p:cNvSpPr>
          <p:nvPr>
            <p:ph idx="1"/>
          </p:nvPr>
        </p:nvSpPr>
        <p:spPr>
          <a:xfrm>
            <a:off x="628649" y="1406769"/>
            <a:ext cx="8062059" cy="4770194"/>
          </a:xfrm>
        </p:spPr>
        <p:txBody>
          <a:bodyPr>
            <a:normAutofit/>
          </a:bodyPr>
          <a:lstStyle/>
          <a:p>
            <a:endParaRPr lang="de-DE" dirty="0" smtClean="0"/>
          </a:p>
          <a:p>
            <a:endParaRPr lang="de-DE" dirty="0"/>
          </a:p>
          <a:p>
            <a:endParaRPr lang="en-US" dirty="0" smtClean="0"/>
          </a:p>
          <a:p>
            <a:r>
              <a:rPr lang="en-US" sz="3600" b="1" u="sng" dirty="0"/>
              <a:t>Poisson noise is a hard physical limit</a:t>
            </a:r>
            <a:r>
              <a:rPr lang="en-US" sz="3600" dirty="0"/>
              <a:t>, </a:t>
            </a:r>
            <a:r>
              <a:rPr lang="en-US" dirty="0" smtClean="0"/>
              <a:t/>
            </a:r>
            <a:br>
              <a:rPr lang="en-US" dirty="0" smtClean="0"/>
            </a:br>
            <a:r>
              <a:rPr lang="en-US" dirty="0" smtClean="0"/>
              <a:t>just </a:t>
            </a:r>
            <a:r>
              <a:rPr lang="en-US" dirty="0"/>
              <a:t>as diffraction! </a:t>
            </a:r>
            <a:r>
              <a:rPr lang="en-US" dirty="0" smtClean="0"/>
              <a:t/>
            </a:r>
            <a:br>
              <a:rPr lang="en-US" dirty="0" smtClean="0"/>
            </a:br>
            <a:r>
              <a:rPr lang="en-US" dirty="0" smtClean="0"/>
              <a:t/>
            </a:r>
            <a:br>
              <a:rPr lang="en-US" dirty="0" smtClean="0"/>
            </a:br>
            <a:r>
              <a:rPr lang="en-US" dirty="0" smtClean="0"/>
              <a:t>Only </a:t>
            </a:r>
            <a:r>
              <a:rPr lang="en-US" dirty="0"/>
              <a:t>counting more photons helps!</a:t>
            </a:r>
          </a:p>
          <a:p>
            <a:endParaRPr lang="en-US" dirty="0" smtClean="0"/>
          </a:p>
          <a:p>
            <a:endParaRPr lang="en-US" dirty="0" smtClean="0"/>
          </a:p>
        </p:txBody>
      </p:sp>
    </p:spTree>
    <p:extLst>
      <p:ext uri="{BB962C8B-B14F-4D97-AF65-F5344CB8AC3E}">
        <p14:creationId xmlns:p14="http://schemas.microsoft.com/office/powerpoint/2010/main" val="34631903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a:xfrm>
            <a:off x="628650" y="139842"/>
            <a:ext cx="7886700" cy="1325563"/>
          </a:xfrm>
        </p:spPr>
        <p:txBody>
          <a:bodyPr/>
          <a:lstStyle/>
          <a:p>
            <a:r>
              <a:rPr lang="en-US" altLang="de-DE" dirty="0" smtClean="0"/>
              <a:t>Photon statistics</a:t>
            </a:r>
            <a:endParaRPr lang="en-US" altLang="de-DE" dirty="0"/>
          </a:p>
        </p:txBody>
      </p:sp>
      <p:sp>
        <p:nvSpPr>
          <p:cNvPr id="917507" name="Rectangle 3"/>
          <p:cNvSpPr>
            <a:spLocks noGrp="1" noChangeArrowheads="1"/>
          </p:cNvSpPr>
          <p:nvPr>
            <p:ph type="body" idx="1"/>
          </p:nvPr>
        </p:nvSpPr>
        <p:spPr>
          <a:xfrm>
            <a:off x="457200" y="1162050"/>
            <a:ext cx="8229600" cy="5695950"/>
          </a:xfrm>
        </p:spPr>
        <p:txBody>
          <a:bodyPr/>
          <a:lstStyle/>
          <a:p>
            <a:pPr>
              <a:lnSpc>
                <a:spcPct val="90000"/>
              </a:lnSpc>
            </a:pPr>
            <a:r>
              <a:rPr lang="en-US" altLang="de-DE" sz="2400" dirty="0" smtClean="0"/>
              <a:t>Only if a large enough number of photons is collected to detect differences in brightness, structures can be resolved.</a:t>
            </a:r>
          </a:p>
          <a:p>
            <a:pPr>
              <a:lnSpc>
                <a:spcPct val="90000"/>
              </a:lnSpc>
            </a:pPr>
            <a:endParaRPr lang="en-US" altLang="de-DE" sz="2400" dirty="0" smtClean="0"/>
          </a:p>
          <a:p>
            <a:pPr>
              <a:lnSpc>
                <a:spcPct val="90000"/>
              </a:lnSpc>
            </a:pPr>
            <a:r>
              <a:rPr lang="en-US" altLang="de-DE" sz="2400" dirty="0" smtClean="0"/>
              <a:t>This fundamentally sets minimal the exposure time and the number of exciting photons.</a:t>
            </a:r>
          </a:p>
          <a:p>
            <a:pPr>
              <a:lnSpc>
                <a:spcPct val="90000"/>
              </a:lnSpc>
            </a:pPr>
            <a:endParaRPr lang="en-US" altLang="de-DE" sz="2400" dirty="0" smtClean="0"/>
          </a:p>
          <a:p>
            <a:pPr>
              <a:lnSpc>
                <a:spcPct val="90000"/>
              </a:lnSpc>
            </a:pPr>
            <a:r>
              <a:rPr lang="en-US" altLang="de-DE" sz="2400" dirty="0" smtClean="0"/>
              <a:t>This is true for all kinds of microscopic image generation. In practice, it plays a role only for fluorescence, since only here too short exposure times are relevant.</a:t>
            </a:r>
          </a:p>
          <a:p>
            <a:pPr>
              <a:lnSpc>
                <a:spcPct val="90000"/>
              </a:lnSpc>
            </a:pPr>
            <a:endParaRPr lang="en-US" altLang="de-DE" sz="2400" dirty="0" smtClean="0"/>
          </a:p>
          <a:p>
            <a:pPr>
              <a:lnSpc>
                <a:spcPct val="90000"/>
              </a:lnSpc>
            </a:pPr>
            <a:r>
              <a:rPr lang="en-US" altLang="de-DE" sz="2400" dirty="0" smtClean="0"/>
              <a:t>Every photon lost in the microscope decreases signal-to-noise ratio, leading to longer exposure times and damage to the sample.</a:t>
            </a:r>
            <a:endParaRPr lang="en-US" altLang="de-DE" sz="2400" dirty="0"/>
          </a:p>
        </p:txBody>
      </p:sp>
    </p:spTree>
    <p:extLst>
      <p:ext uri="{BB962C8B-B14F-4D97-AF65-F5344CB8AC3E}">
        <p14:creationId xmlns:p14="http://schemas.microsoft.com/office/powerpoint/2010/main" val="2747075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365126"/>
            <a:ext cx="9144000" cy="1325563"/>
          </a:xfrm>
        </p:spPr>
        <p:txBody>
          <a:bodyPr>
            <a:normAutofit/>
          </a:bodyPr>
          <a:lstStyle/>
          <a:p>
            <a:pPr algn="ctr"/>
            <a:r>
              <a:rPr lang="en-US" sz="4000" dirty="0" smtClean="0"/>
              <a:t>Shot </a:t>
            </a:r>
            <a:r>
              <a:rPr lang="en-US" sz="4000" dirty="0"/>
              <a:t>n</a:t>
            </a:r>
            <a:r>
              <a:rPr lang="en-US" sz="4000" dirty="0" smtClean="0"/>
              <a:t>oise = Poisson noise = statistical noise</a:t>
            </a:r>
            <a:endParaRPr lang="en-US" sz="4000" dirty="0"/>
          </a:p>
        </p:txBody>
      </p:sp>
      <p:sp>
        <p:nvSpPr>
          <p:cNvPr id="3" name="Inhaltsplatzhalter 2"/>
          <p:cNvSpPr>
            <a:spLocks noGrp="1"/>
          </p:cNvSpPr>
          <p:nvPr>
            <p:ph idx="1"/>
          </p:nvPr>
        </p:nvSpPr>
        <p:spPr/>
        <p:txBody>
          <a:bodyPr>
            <a:normAutofit/>
          </a:bodyPr>
          <a:lstStyle/>
          <a:p>
            <a:r>
              <a:rPr lang="en-US" dirty="0" smtClean="0"/>
              <a:t>In a perfect fluorescence microscopy setup, Poisson noise will be the major problem. It can be attenuated by increasing exposure time (camera) or by averaging sequentially recorded images (confocal).</a:t>
            </a:r>
          </a:p>
        </p:txBody>
      </p:sp>
    </p:spTree>
    <p:extLst>
      <p:ext uri="{BB962C8B-B14F-4D97-AF65-F5344CB8AC3E}">
        <p14:creationId xmlns:p14="http://schemas.microsoft.com/office/powerpoint/2010/main" val="1202777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4000" dirty="0" smtClean="0"/>
              <a:t>Insufficient image quality can be caused by</a:t>
            </a:r>
            <a:endParaRPr lang="en-US" sz="4000" dirty="0"/>
          </a:p>
        </p:txBody>
      </p:sp>
      <p:sp>
        <p:nvSpPr>
          <p:cNvPr id="3" name="Inhaltsplatzhalter 2"/>
          <p:cNvSpPr>
            <a:spLocks noGrp="1"/>
          </p:cNvSpPr>
          <p:nvPr>
            <p:ph idx="1"/>
          </p:nvPr>
        </p:nvSpPr>
        <p:spPr>
          <a:xfrm>
            <a:off x="628650" y="1590261"/>
            <a:ext cx="7886700" cy="4903304"/>
          </a:xfrm>
        </p:spPr>
        <p:txBody>
          <a:bodyPr>
            <a:normAutofit fontScale="77500" lnSpcReduction="20000"/>
          </a:bodyPr>
          <a:lstStyle/>
          <a:p>
            <a:pPr marL="0" indent="0">
              <a:buNone/>
            </a:pPr>
            <a:r>
              <a:rPr lang="en-US" dirty="0" smtClean="0"/>
              <a:t>Noise</a:t>
            </a:r>
          </a:p>
          <a:p>
            <a:pPr>
              <a:lnSpc>
                <a:spcPct val="80000"/>
              </a:lnSpc>
            </a:pPr>
            <a:r>
              <a:rPr lang="en-US" altLang="de-DE" dirty="0" smtClean="0"/>
              <a:t>Poisson noise</a:t>
            </a:r>
          </a:p>
          <a:p>
            <a:pPr>
              <a:lnSpc>
                <a:spcPct val="80000"/>
              </a:lnSpc>
            </a:pPr>
            <a:r>
              <a:rPr lang="en-US" altLang="de-DE" dirty="0" smtClean="0"/>
              <a:t>Electronic detector noise: dark noise and read noise</a:t>
            </a:r>
          </a:p>
          <a:p>
            <a:endParaRPr lang="en-US" dirty="0" smtClean="0"/>
          </a:p>
          <a:p>
            <a:pPr marL="0" indent="0">
              <a:buNone/>
            </a:pPr>
            <a:r>
              <a:rPr lang="en-US" dirty="0" smtClean="0"/>
              <a:t>Blur </a:t>
            </a:r>
          </a:p>
          <a:p>
            <a:r>
              <a:rPr lang="en-US" altLang="de-DE" dirty="0" smtClean="0"/>
              <a:t>Optical aberrations like </a:t>
            </a:r>
            <a:r>
              <a:rPr lang="en-US" altLang="de-DE" dirty="0" err="1" smtClean="0"/>
              <a:t>Ri</a:t>
            </a:r>
            <a:r>
              <a:rPr lang="en-US" altLang="de-DE" dirty="0" smtClean="0"/>
              <a:t> mismatch, scattering in deep samples, dirty lenses or slides</a:t>
            </a:r>
          </a:p>
          <a:p>
            <a:endParaRPr lang="en-US" dirty="0" smtClean="0"/>
          </a:p>
          <a:p>
            <a:pPr marL="0" indent="0">
              <a:buNone/>
            </a:pPr>
            <a:r>
              <a:rPr lang="en-US" dirty="0" smtClean="0"/>
              <a:t>Unwanted signal (photons)</a:t>
            </a:r>
          </a:p>
          <a:p>
            <a:r>
              <a:rPr lang="en-US" dirty="0" smtClean="0"/>
              <a:t>Unspecific dye binding,</a:t>
            </a:r>
            <a:r>
              <a:rPr lang="en-US" altLang="de-DE" dirty="0" smtClean="0"/>
              <a:t> </a:t>
            </a:r>
            <a:r>
              <a:rPr lang="en-US" altLang="de-DE" dirty="0" err="1" smtClean="0"/>
              <a:t>autofluorescence</a:t>
            </a:r>
            <a:r>
              <a:rPr lang="en-US" altLang="de-DE" dirty="0" smtClean="0"/>
              <a:t> in sample or immersion oil, room lights</a:t>
            </a:r>
          </a:p>
          <a:p>
            <a:endParaRPr lang="en-US" dirty="0" smtClean="0"/>
          </a:p>
          <a:p>
            <a:pPr marL="0" indent="0">
              <a:buNone/>
            </a:pPr>
            <a:r>
              <a:rPr lang="en-US" dirty="0" smtClean="0"/>
              <a:t>System or sample variations </a:t>
            </a:r>
          </a:p>
          <a:p>
            <a:r>
              <a:rPr lang="en-US" dirty="0" smtClean="0"/>
              <a:t>Uneven staining, uneven illumination, uneven blur.</a:t>
            </a:r>
            <a:endParaRPr lang="en-US" dirty="0"/>
          </a:p>
        </p:txBody>
      </p:sp>
    </p:spTree>
    <p:extLst>
      <p:ext uri="{BB962C8B-B14F-4D97-AF65-F5344CB8AC3E}">
        <p14:creationId xmlns:p14="http://schemas.microsoft.com/office/powerpoint/2010/main" val="35770019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de-DE" dirty="0"/>
              <a:t>File </a:t>
            </a:r>
            <a:r>
              <a:rPr lang="de-DE" dirty="0" err="1"/>
              <a:t>formats</a:t>
            </a:r>
            <a:r>
              <a:rPr lang="de-DE" dirty="0"/>
              <a:t>, </a:t>
            </a:r>
            <a:r>
              <a:rPr lang="de-DE" dirty="0" err="1"/>
              <a:t>bit</a:t>
            </a:r>
            <a:r>
              <a:rPr lang="de-DE" dirty="0"/>
              <a:t> </a:t>
            </a:r>
            <a:r>
              <a:rPr lang="de-DE" dirty="0" err="1"/>
              <a:t>depth</a:t>
            </a:r>
            <a:r>
              <a:rPr lang="de-DE" dirty="0"/>
              <a:t> </a:t>
            </a:r>
            <a:r>
              <a:rPr lang="de-DE" dirty="0" err="1"/>
              <a:t>and</a:t>
            </a:r>
            <a:r>
              <a:rPr lang="de-DE" dirty="0"/>
              <a:t> </a:t>
            </a:r>
            <a:r>
              <a:rPr lang="de-DE" dirty="0" err="1" smtClean="0"/>
              <a:t>compression</a:t>
            </a:r>
            <a:endParaRPr lang="en-US" dirty="0"/>
          </a:p>
        </p:txBody>
      </p:sp>
      <p:sp>
        <p:nvSpPr>
          <p:cNvPr id="3" name="Inhaltsplatzhalter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3134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Tagged image file format, .</a:t>
            </a:r>
            <a:r>
              <a:rPr lang="en-US" dirty="0" err="1" smtClean="0"/>
              <a:t>tif</a:t>
            </a:r>
            <a:endParaRPr lang="en-US" dirty="0"/>
          </a:p>
        </p:txBody>
      </p:sp>
      <p:sp>
        <p:nvSpPr>
          <p:cNvPr id="3" name="Inhaltsplatzhalter 2"/>
          <p:cNvSpPr>
            <a:spLocks noGrp="1"/>
          </p:cNvSpPr>
          <p:nvPr>
            <p:ph idx="1"/>
          </p:nvPr>
        </p:nvSpPr>
        <p:spPr/>
        <p:txBody>
          <a:bodyPr/>
          <a:lstStyle/>
          <a:p>
            <a:r>
              <a:rPr lang="en-US" dirty="0" smtClean="0"/>
              <a:t>Tiff-files may contain just one image or image stacks. </a:t>
            </a:r>
          </a:p>
          <a:p>
            <a:r>
              <a:rPr lang="en-US" dirty="0" smtClean="0"/>
              <a:t>Standard tiff is uncompressed, but compressed versions also exist</a:t>
            </a:r>
            <a:r>
              <a:rPr lang="de-DE" dirty="0" smtClean="0"/>
              <a:t>.</a:t>
            </a:r>
            <a:endParaRPr lang="en-US" dirty="0" smtClean="0"/>
          </a:p>
          <a:p>
            <a:r>
              <a:rPr lang="en-US" dirty="0" smtClean="0"/>
              <a:t>.</a:t>
            </a:r>
            <a:r>
              <a:rPr lang="en-US" dirty="0" err="1" smtClean="0"/>
              <a:t>tif</a:t>
            </a:r>
            <a:r>
              <a:rPr lang="en-US" dirty="0" smtClean="0"/>
              <a:t>, 8 bit gray scale</a:t>
            </a:r>
          </a:p>
          <a:p>
            <a:r>
              <a:rPr lang="en-US" dirty="0" smtClean="0"/>
              <a:t>.</a:t>
            </a:r>
            <a:r>
              <a:rPr lang="en-US" dirty="0" err="1" smtClean="0"/>
              <a:t>tif</a:t>
            </a:r>
            <a:r>
              <a:rPr lang="en-US" dirty="0" smtClean="0"/>
              <a:t>, 16 bit gray scale</a:t>
            </a:r>
          </a:p>
          <a:p>
            <a:r>
              <a:rPr lang="en-US" dirty="0" smtClean="0"/>
              <a:t>.</a:t>
            </a:r>
            <a:r>
              <a:rPr lang="en-US" dirty="0" err="1" smtClean="0"/>
              <a:t>tif</a:t>
            </a:r>
            <a:r>
              <a:rPr lang="en-US" dirty="0" smtClean="0"/>
              <a:t>, color image with 3 channels (RGB), 8 bit each.</a:t>
            </a:r>
          </a:p>
          <a:p>
            <a:r>
              <a:rPr lang="de-DE" dirty="0" smtClean="0"/>
              <a:t>.</a:t>
            </a:r>
            <a:r>
              <a:rPr lang="de-DE" dirty="0" err="1" smtClean="0"/>
              <a:t>ome.tif</a:t>
            </a:r>
            <a:r>
              <a:rPr lang="de-DE" dirty="0" smtClean="0"/>
              <a:t>, </a:t>
            </a:r>
            <a:r>
              <a:rPr lang="de-DE" dirty="0" err="1" smtClean="0"/>
              <a:t>with</a:t>
            </a:r>
            <a:r>
              <a:rPr lang="de-DE" dirty="0" smtClean="0"/>
              <a:t> extra </a:t>
            </a:r>
            <a:r>
              <a:rPr lang="de-DE" dirty="0" err="1" smtClean="0"/>
              <a:t>headers</a:t>
            </a:r>
            <a:r>
              <a:rPr lang="de-DE" dirty="0" smtClean="0"/>
              <a:t> </a:t>
            </a:r>
            <a:r>
              <a:rPr lang="de-DE" dirty="0" err="1" smtClean="0"/>
              <a:t>for</a:t>
            </a:r>
            <a:r>
              <a:rPr lang="de-DE" dirty="0" smtClean="0"/>
              <a:t> </a:t>
            </a:r>
            <a:r>
              <a:rPr lang="de-DE" dirty="0" err="1" smtClean="0"/>
              <a:t>microscopy</a:t>
            </a:r>
            <a:endParaRPr lang="en-US" dirty="0"/>
          </a:p>
        </p:txBody>
      </p:sp>
    </p:spTree>
    <p:extLst>
      <p:ext uri="{BB962C8B-B14F-4D97-AF65-F5344CB8AC3E}">
        <p14:creationId xmlns:p14="http://schemas.microsoft.com/office/powerpoint/2010/main" val="27474879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5538" name="Rectangle 2"/>
          <p:cNvSpPr>
            <a:spLocks noGrp="1" noChangeArrowheads="1"/>
          </p:cNvSpPr>
          <p:nvPr>
            <p:ph type="title"/>
          </p:nvPr>
        </p:nvSpPr>
        <p:spPr/>
        <p:txBody>
          <a:bodyPr/>
          <a:lstStyle/>
          <a:p>
            <a:r>
              <a:rPr lang="de-DE" altLang="de-DE"/>
              <a:t>How to get a scale bar</a:t>
            </a:r>
          </a:p>
        </p:txBody>
      </p:sp>
      <p:sp>
        <p:nvSpPr>
          <p:cNvPr id="1345539" name="Rectangle 3"/>
          <p:cNvSpPr>
            <a:spLocks noGrp="1" noChangeArrowheads="1"/>
          </p:cNvSpPr>
          <p:nvPr>
            <p:ph type="body" idx="1"/>
          </p:nvPr>
        </p:nvSpPr>
        <p:spPr/>
        <p:txBody>
          <a:bodyPr/>
          <a:lstStyle/>
          <a:p>
            <a:r>
              <a:rPr lang="de-DE" altLang="de-DE"/>
              <a:t>From your microscope software, you know the size of one pixel, e.g. 80 nm x 80 nm</a:t>
            </a:r>
          </a:p>
          <a:p>
            <a:r>
              <a:rPr lang="de-DE" altLang="de-DE"/>
              <a:t>Thus, in 10 µm you have 10 µm : 0.08 µm = 125 pixels.</a:t>
            </a:r>
          </a:p>
          <a:p>
            <a:r>
              <a:rPr lang="de-DE" altLang="de-DE"/>
              <a:t>In your image software, draw a box 125 pixels wide (and e.g. 10 px high) for a </a:t>
            </a:r>
            <a:br>
              <a:rPr lang="de-DE" altLang="de-DE"/>
            </a:br>
            <a:r>
              <a:rPr lang="de-DE" altLang="de-DE"/>
              <a:t>10 µm scale bar.</a:t>
            </a:r>
          </a:p>
        </p:txBody>
      </p:sp>
    </p:spTree>
    <p:extLst>
      <p:ext uri="{BB962C8B-B14F-4D97-AF65-F5344CB8AC3E}">
        <p14:creationId xmlns:p14="http://schemas.microsoft.com/office/powerpoint/2010/main" val="6589918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Practice</a:t>
            </a:r>
            <a:endParaRPr lang="en-US" dirty="0"/>
          </a:p>
        </p:txBody>
      </p:sp>
      <p:sp>
        <p:nvSpPr>
          <p:cNvPr id="3" name="Inhaltsplatzhalter 2"/>
          <p:cNvSpPr>
            <a:spLocks noGrp="1"/>
          </p:cNvSpPr>
          <p:nvPr>
            <p:ph idx="1"/>
          </p:nvPr>
        </p:nvSpPr>
        <p:spPr/>
        <p:txBody>
          <a:bodyPr/>
          <a:lstStyle/>
          <a:p>
            <a:r>
              <a:rPr lang="en-US" dirty="0" smtClean="0"/>
              <a:t>capture </a:t>
            </a:r>
            <a:r>
              <a:rPr lang="en-US" dirty="0"/>
              <a:t>an image </a:t>
            </a:r>
          </a:p>
          <a:p>
            <a:r>
              <a:rPr lang="en-US" dirty="0"/>
              <a:t>estimate SNR and background </a:t>
            </a:r>
            <a:r>
              <a:rPr lang="en-US" dirty="0" smtClean="0"/>
              <a:t>level</a:t>
            </a:r>
          </a:p>
          <a:p>
            <a:r>
              <a:rPr lang="en-US" dirty="0" smtClean="0"/>
              <a:t>Determine pixel size with an object micrometer (or graph paper or ruler) </a:t>
            </a:r>
            <a:endParaRPr lang="en-US" dirty="0"/>
          </a:p>
          <a:p>
            <a:r>
              <a:rPr lang="en-US" dirty="0"/>
              <a:t>put in a </a:t>
            </a:r>
            <a:r>
              <a:rPr lang="en-US" dirty="0" err="1"/>
              <a:t>scalebar</a:t>
            </a:r>
            <a:r>
              <a:rPr lang="en-US" dirty="0"/>
              <a:t> </a:t>
            </a:r>
          </a:p>
          <a:p>
            <a:endParaRPr lang="en-US" dirty="0"/>
          </a:p>
        </p:txBody>
      </p:sp>
    </p:spTree>
    <p:extLst>
      <p:ext uri="{BB962C8B-B14F-4D97-AF65-F5344CB8AC3E}">
        <p14:creationId xmlns:p14="http://schemas.microsoft.com/office/powerpoint/2010/main" val="2737340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3144</Words>
  <Application>Microsoft Office PowerPoint</Application>
  <PresentationFormat>Bildschirmpräsentation (4:3)</PresentationFormat>
  <Paragraphs>334</Paragraphs>
  <Slides>65</Slides>
  <Notes>13</Notes>
  <HiddenSlides>10</HiddenSlides>
  <MMClips>0</MMClips>
  <ScaleCrop>false</ScaleCrop>
  <HeadingPairs>
    <vt:vector size="8" baseType="variant">
      <vt:variant>
        <vt:lpstr>Verwendete Schriftarten</vt:lpstr>
      </vt:variant>
      <vt:variant>
        <vt:i4>5</vt:i4>
      </vt:variant>
      <vt:variant>
        <vt:lpstr>Design</vt:lpstr>
      </vt:variant>
      <vt:variant>
        <vt:i4>3</vt:i4>
      </vt:variant>
      <vt:variant>
        <vt:lpstr>Eingebettete OLE-Server</vt:lpstr>
      </vt:variant>
      <vt:variant>
        <vt:i4>0</vt:i4>
      </vt:variant>
      <vt:variant>
        <vt:lpstr>Folientitel</vt:lpstr>
      </vt:variant>
      <vt:variant>
        <vt:i4>65</vt:i4>
      </vt:variant>
    </vt:vector>
  </HeadingPairs>
  <TitlesOfParts>
    <vt:vector size="73" baseType="lpstr">
      <vt:lpstr>Arial</vt:lpstr>
      <vt:lpstr>Book Antiqua</vt:lpstr>
      <vt:lpstr>Calibri</vt:lpstr>
      <vt:lpstr>Calibri Light</vt:lpstr>
      <vt:lpstr>Cambria Math</vt:lpstr>
      <vt:lpstr>Office Theme</vt:lpstr>
      <vt:lpstr>1_Benutzerdefiniertes Design</vt:lpstr>
      <vt:lpstr>Benutzerdefiniertes Design</vt:lpstr>
      <vt:lpstr>Basics of Digital Imaging  (BDI) </vt:lpstr>
      <vt:lpstr>Note 1</vt:lpstr>
      <vt:lpstr>Note 2</vt:lpstr>
      <vt:lpstr>Copyright notice</vt:lpstr>
      <vt:lpstr>Digital images</vt:lpstr>
      <vt:lpstr>Pixels and Voxels</vt:lpstr>
      <vt:lpstr>A Pixel Is Not A Little Square, A Pixel Is Not A Little Square, A Pixel Is Not A Little Square! (And a Voxel is Not a Little Cube)  Microsoft Technical Memo 6 Alvy Ray Smith, July 17, 1995. (available online)  “A pixel is a point sample.”  “There are cases where the contributions to a pixel can be modeled … by a little square, but not ever the pixel itself.”</vt:lpstr>
      <vt:lpstr>“But the pixels on my CCD camera chip are little squares…”</vt:lpstr>
      <vt:lpstr>„Pixel size“</vt:lpstr>
      <vt:lpstr>Resolution and “pixel size” in digital images </vt:lpstr>
      <vt:lpstr>We talked about resolution. But how to capture the resolution on the digital image?</vt:lpstr>
      <vt:lpstr>The idealized situation</vt:lpstr>
      <vt:lpstr>The image of a point is not a point,  but an Airy pattern</vt:lpstr>
      <vt:lpstr>How the Airy patterns and intensity plots in this presentation were created</vt:lpstr>
      <vt:lpstr>The image of a point is not a point,  but an Airy pattern</vt:lpstr>
      <vt:lpstr>Intensity profile</vt:lpstr>
      <vt:lpstr>Example: Intensity distribution in the Airy pattern of a point with an NA 1.4 objective with λ=500 nm</vt:lpstr>
      <vt:lpstr>How close can two Airy patterns  be together and still be  resolved = recognized as two?</vt:lpstr>
      <vt:lpstr>Example: Intensity distribution in the Airy pattern of a point with an NA 1.4 objective with λ=500 nm</vt:lpstr>
      <vt:lpstr>PowerPoint-Präsentation</vt:lpstr>
      <vt:lpstr>But how do we measure that?</vt:lpstr>
      <vt:lpstr>Example: Intensity distribution in the Airy pattern of a point with an NA 1.4 objective with λ=500 nm</vt:lpstr>
      <vt:lpstr>How many pixels do we need?</vt:lpstr>
      <vt:lpstr>PowerPoint-Präsentation</vt:lpstr>
      <vt:lpstr>How many pixels do we need?</vt:lpstr>
      <vt:lpstr>Which spacing do the pixels have to have? </vt:lpstr>
      <vt:lpstr>Which spacing do the pixels have to have? </vt:lpstr>
      <vt:lpstr>What if the structure is diagonal to the pixel pattern?</vt:lpstr>
      <vt:lpstr>Which spacing do the pixels have to have? </vt:lpstr>
      <vt:lpstr>Which spacing do the pixels have to have? </vt:lpstr>
      <vt:lpstr>Oversampling: 50 nm or 100 nm px?</vt:lpstr>
      <vt:lpstr>Oversampling: 50 nm or 100 nm px?</vt:lpstr>
      <vt:lpstr>Which intensity difference can we expect for 80 nm pixels in the idealized situation?</vt:lpstr>
      <vt:lpstr>Which intensity difference can we expect for 80 nm pixels in the idealized situation?</vt:lpstr>
      <vt:lpstr>Which intensity difference can we expect for 80 nm pixels in the idealized situation?</vt:lpstr>
      <vt:lpstr>Which intensity difference can we expect for 80 nm pixels in the idealized situation?</vt:lpstr>
      <vt:lpstr>Which intensity difference can we expect for 80 nm pixels in the idealized situation?</vt:lpstr>
      <vt:lpstr>Which intensity difference can we expect for 80 nm pixels in the idealized situation?</vt:lpstr>
      <vt:lpstr>Reminder:  This is for the idealized case!</vt:lpstr>
      <vt:lpstr>Statistical noise  = Poisson noise  = shot noise</vt:lpstr>
      <vt:lpstr>PowerPoint-Präsentation</vt:lpstr>
      <vt:lpstr>Statistical noise = Poisson noise</vt:lpstr>
      <vt:lpstr>Statistical noise = Poisson noise</vt:lpstr>
      <vt:lpstr>Signal to noise ratio, SNR</vt:lpstr>
      <vt:lpstr>Poisson distribution with 1, 5 and 9</vt:lpstr>
      <vt:lpstr>Single scan of a homogeneously fluorescent slide with a          hybrid detector </vt:lpstr>
      <vt:lpstr>Histogram of a single 256x256 scan of a fluorescent slide</vt:lpstr>
      <vt:lpstr>Hybrid detectors allow counting of photon (photoelectron) numbers</vt:lpstr>
      <vt:lpstr>Average Projection of 100 Scans (frame average) with a         hybrid detector</vt:lpstr>
      <vt:lpstr>Histogram of a 100x average 256x256 scan of a fluorescent slide</vt:lpstr>
      <vt:lpstr>Histogram of a 100x average 256x256 scan of a fluorescent slide</vt:lpstr>
      <vt:lpstr>Histogram of a single 256x256 scan of a fluorescent slide</vt:lpstr>
      <vt:lpstr>Histogram of a single 256x256 scan of a fluorescent slide</vt:lpstr>
      <vt:lpstr>Histogram of a single 256x256 scan of a fluorescent slide</vt:lpstr>
      <vt:lpstr>In real life, we are happy if a confocal collects 20 photons for the brightest pixel</vt:lpstr>
      <vt:lpstr>Resolution is not everything,</vt:lpstr>
      <vt:lpstr>Poisson noise, contrast and resolution, demonstrated with a CCD camera</vt:lpstr>
      <vt:lpstr>Statistical noise = Poisson noise</vt:lpstr>
      <vt:lpstr>Photon statistics</vt:lpstr>
      <vt:lpstr>Shot noise = Poisson noise = statistical noise</vt:lpstr>
      <vt:lpstr>Insufficient image quality can be caused by</vt:lpstr>
      <vt:lpstr>File formats, bit depth and compression</vt:lpstr>
      <vt:lpstr>Tagged image file format, .tif</vt:lpstr>
      <vt:lpstr>How to get a scale bar</vt:lpstr>
      <vt:lpstr>Practice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Resolution in Fluorescence Microscopy</dc:title>
  <dc:creator>dietzel</dc:creator>
  <cp:lastModifiedBy>dietzel</cp:lastModifiedBy>
  <cp:revision>221</cp:revision>
  <dcterms:created xsi:type="dcterms:W3CDTF">2014-11-20T07:38:47Z</dcterms:created>
  <dcterms:modified xsi:type="dcterms:W3CDTF">2016-07-05T16:28:08Z</dcterms:modified>
</cp:coreProperties>
</file>