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tiff" ContentType="image/tiff"/>
  <Default Extension="ti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5"/>
  </p:notesMasterIdLst>
  <p:sldIdLst>
    <p:sldId id="256" r:id="rId3"/>
    <p:sldId id="297" r:id="rId4"/>
    <p:sldId id="298" r:id="rId5"/>
    <p:sldId id="299" r:id="rId6"/>
    <p:sldId id="375" r:id="rId7"/>
    <p:sldId id="257" r:id="rId8"/>
    <p:sldId id="258" r:id="rId9"/>
    <p:sldId id="290" r:id="rId10"/>
    <p:sldId id="259" r:id="rId11"/>
    <p:sldId id="260" r:id="rId12"/>
    <p:sldId id="261" r:id="rId13"/>
    <p:sldId id="288" r:id="rId14"/>
    <p:sldId id="331" r:id="rId15"/>
    <p:sldId id="287" r:id="rId16"/>
    <p:sldId id="289" r:id="rId17"/>
    <p:sldId id="321" r:id="rId18"/>
    <p:sldId id="319" r:id="rId19"/>
    <p:sldId id="345" r:id="rId20"/>
    <p:sldId id="346" r:id="rId21"/>
    <p:sldId id="347" r:id="rId22"/>
    <p:sldId id="348" r:id="rId23"/>
    <p:sldId id="349" r:id="rId24"/>
    <p:sldId id="350" r:id="rId25"/>
    <p:sldId id="330" r:id="rId26"/>
    <p:sldId id="301" r:id="rId27"/>
    <p:sldId id="302" r:id="rId28"/>
    <p:sldId id="304" r:id="rId29"/>
    <p:sldId id="303" r:id="rId30"/>
    <p:sldId id="305" r:id="rId31"/>
    <p:sldId id="306" r:id="rId32"/>
    <p:sldId id="307" r:id="rId33"/>
    <p:sldId id="308"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51" r:id="rId47"/>
    <p:sldId id="344" r:id="rId48"/>
    <p:sldId id="353" r:id="rId49"/>
    <p:sldId id="354" r:id="rId50"/>
    <p:sldId id="355" r:id="rId51"/>
    <p:sldId id="357" r:id="rId52"/>
    <p:sldId id="359" r:id="rId53"/>
    <p:sldId id="360" r:id="rId54"/>
    <p:sldId id="362" r:id="rId55"/>
    <p:sldId id="363" r:id="rId56"/>
    <p:sldId id="364" r:id="rId57"/>
    <p:sldId id="365" r:id="rId58"/>
    <p:sldId id="366" r:id="rId59"/>
    <p:sldId id="367" r:id="rId60"/>
    <p:sldId id="374" r:id="rId61"/>
    <p:sldId id="370" r:id="rId62"/>
    <p:sldId id="372" r:id="rId63"/>
    <p:sldId id="373"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00"/>
    <a:srgbClr val="0000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5" autoAdjust="0"/>
    <p:restoredTop sz="86587" autoAdjust="0"/>
  </p:normalViewPr>
  <p:slideViewPr>
    <p:cSldViewPr snapToGrid="0">
      <p:cViewPr varScale="1">
        <p:scale>
          <a:sx n="115" d="100"/>
          <a:sy n="115" d="100"/>
        </p:scale>
        <p:origin x="1494" y="84"/>
      </p:cViewPr>
      <p:guideLst/>
    </p:cSldViewPr>
  </p:slideViewPr>
  <p:notesTextViewPr>
    <p:cViewPr>
      <p:scale>
        <a:sx n="1" d="1"/>
        <a:sy n="1" d="1"/>
      </p:scale>
      <p:origin x="0" y="0"/>
    </p:cViewPr>
  </p:notesTextViewPr>
  <p:sorterViewPr>
    <p:cViewPr>
      <p:scale>
        <a:sx n="70" d="100"/>
        <a:sy n="70" d="100"/>
      </p:scale>
      <p:origin x="0" y="-6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de-DE"/>
              <a:t>FWHM</a:t>
            </a:r>
          </a:p>
        </c:rich>
      </c:tx>
      <c:layout>
        <c:manualLayout>
          <c:xMode val="edge"/>
          <c:yMode val="edge"/>
          <c:x val="0.46627218934911241"/>
          <c:y val="2.066772655007949E-2"/>
        </c:manualLayout>
      </c:layout>
      <c:overlay val="0"/>
      <c:spPr>
        <a:noFill/>
        <a:ln w="25400">
          <a:noFill/>
        </a:ln>
      </c:spPr>
    </c:title>
    <c:autoTitleDeleted val="0"/>
    <c:plotArea>
      <c:layout>
        <c:manualLayout>
          <c:layoutTarget val="inner"/>
          <c:xMode val="edge"/>
          <c:yMode val="edge"/>
          <c:x val="9.70414201183432E-2"/>
          <c:y val="0.12241653418124006"/>
          <c:w val="0.71479289940828405"/>
          <c:h val="0.76152623211446746"/>
        </c:manualLayout>
      </c:layout>
      <c:scatterChart>
        <c:scatterStyle val="lineMarker"/>
        <c:varyColors val="0"/>
        <c:ser>
          <c:idx val="0"/>
          <c:order val="0"/>
          <c:tx>
            <c:strRef>
              <c:f>Tabelle1!$B$122</c:f>
              <c:strCache>
                <c:ptCount val="1"/>
                <c:pt idx="0">
                  <c:v>170Vecta xy</c:v>
                </c:pt>
              </c:strCache>
            </c:strRef>
          </c:tx>
          <c:spPr>
            <a:ln w="19050">
              <a:noFill/>
            </a:ln>
          </c:spPr>
          <c:marker>
            <c:symbol val="diamond"/>
            <c:size val="9"/>
            <c:spPr>
              <a:solidFill>
                <a:srgbClr val="000080"/>
              </a:solidFill>
              <a:ln>
                <a:solidFill>
                  <a:srgbClr val="00008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Tabelle1!$C$122:$K$122</c:f>
              <c:numCache>
                <c:formatCode>General</c:formatCode>
                <c:ptCount val="9"/>
                <c:pt idx="0" formatCode="0.00">
                  <c:v>0.24555555555555555</c:v>
                </c:pt>
                <c:pt idx="3" formatCode="0.00">
                  <c:v>0.25</c:v>
                </c:pt>
                <c:pt idx="7" formatCode="0.00">
                  <c:v>0.26300000000000001</c:v>
                </c:pt>
              </c:numCache>
            </c:numRef>
          </c:yVal>
          <c:smooth val="0"/>
        </c:ser>
        <c:ser>
          <c:idx val="1"/>
          <c:order val="1"/>
          <c:tx>
            <c:strRef>
              <c:f>Tabelle1!$B$123</c:f>
              <c:strCache>
                <c:ptCount val="1"/>
                <c:pt idx="0">
                  <c:v>csroundImmu xy</c:v>
                </c:pt>
              </c:strCache>
            </c:strRef>
          </c:tx>
          <c:spPr>
            <a:ln w="19050">
              <a:noFill/>
            </a:ln>
          </c:spPr>
          <c:marker>
            <c:symbol val="circle"/>
            <c:size val="9"/>
            <c:spPr>
              <a:solidFill>
                <a:srgbClr val="FF00FF"/>
              </a:solidFill>
              <a:ln>
                <a:solidFill>
                  <a:srgbClr val="FF00FF"/>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Tabelle1!$C$123:$K$123</c:f>
              <c:numCache>
                <c:formatCode>General</c:formatCode>
                <c:ptCount val="9"/>
                <c:pt idx="0" formatCode="0.00">
                  <c:v>0.27200000000000002</c:v>
                </c:pt>
                <c:pt idx="4" formatCode="0.00">
                  <c:v>0.28375000000000006</c:v>
                </c:pt>
                <c:pt idx="8" formatCode="0.00">
                  <c:v>0.33749999999999997</c:v>
                </c:pt>
              </c:numCache>
            </c:numRef>
          </c:yVal>
          <c:smooth val="0"/>
        </c:ser>
        <c:ser>
          <c:idx val="2"/>
          <c:order val="2"/>
          <c:tx>
            <c:strRef>
              <c:f>Tabelle1!$B$124</c:f>
              <c:strCache>
                <c:ptCount val="1"/>
                <c:pt idx="0">
                  <c:v>csroundVecta xy</c:v>
                </c:pt>
              </c:strCache>
            </c:strRef>
          </c:tx>
          <c:spPr>
            <a:ln w="19050">
              <a:noFill/>
            </a:ln>
          </c:spPr>
          <c:marker>
            <c:symbol val="circle"/>
            <c:size val="9"/>
            <c:spPr>
              <a:solidFill>
                <a:srgbClr val="FF6600"/>
              </a:solidFill>
              <a:ln>
                <a:solidFill>
                  <a:srgbClr val="FF660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Tabelle1!$C$124:$K$124</c:f>
              <c:numCache>
                <c:formatCode>General</c:formatCode>
                <c:ptCount val="9"/>
                <c:pt idx="0" formatCode="0.00">
                  <c:v>0.23833333333333331</c:v>
                </c:pt>
                <c:pt idx="2" formatCode="0.00">
                  <c:v>0.25333333333333335</c:v>
                </c:pt>
              </c:numCache>
            </c:numRef>
          </c:yVal>
          <c:smooth val="0"/>
        </c:ser>
        <c:ser>
          <c:idx val="3"/>
          <c:order val="3"/>
          <c:tx>
            <c:strRef>
              <c:f>Tabelle1!$B$125</c:f>
              <c:strCache>
                <c:ptCount val="1"/>
                <c:pt idx="0">
                  <c:v>csNo1Perma xy</c:v>
                </c:pt>
              </c:strCache>
            </c:strRef>
          </c:tx>
          <c:spPr>
            <a:ln w="19050">
              <a:noFill/>
            </a:ln>
          </c:spPr>
          <c:marker>
            <c:symbol val="x"/>
            <c:size val="9"/>
            <c:spPr>
              <a:solidFill>
                <a:srgbClr val="00FFFF"/>
              </a:solidFill>
              <a:ln>
                <a:solidFill>
                  <a:srgbClr val="00FFFF"/>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Tabelle1!$C$125:$K$125</c:f>
              <c:numCache>
                <c:formatCode>General</c:formatCode>
                <c:ptCount val="9"/>
                <c:pt idx="0" formatCode="0.00">
                  <c:v>0.252</c:v>
                </c:pt>
                <c:pt idx="5" formatCode="0.00">
                  <c:v>0.25</c:v>
                </c:pt>
                <c:pt idx="6" formatCode="0.00">
                  <c:v>0.30500000000000005</c:v>
                </c:pt>
              </c:numCache>
            </c:numRef>
          </c:yVal>
          <c:smooth val="0"/>
        </c:ser>
        <c:ser>
          <c:idx val="4"/>
          <c:order val="4"/>
          <c:tx>
            <c:strRef>
              <c:f>Tabelle1!$B$126</c:f>
              <c:strCache>
                <c:ptCount val="1"/>
                <c:pt idx="0">
                  <c:v>csNo1Vecta</c:v>
                </c:pt>
              </c:strCache>
            </c:strRef>
          </c:tx>
          <c:spPr>
            <a:ln w="19050">
              <a:noFill/>
            </a:ln>
          </c:spPr>
          <c:marker>
            <c:symbol val="star"/>
            <c:size val="9"/>
            <c:spPr>
              <a:solidFill>
                <a:srgbClr val="800080"/>
              </a:solidFill>
              <a:ln>
                <a:solidFill>
                  <a:srgbClr val="80008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Tabelle1!$C$126:$K$126</c:f>
              <c:numCache>
                <c:formatCode>0.00</c:formatCode>
                <c:ptCount val="9"/>
                <c:pt idx="0">
                  <c:v>0.24</c:v>
                </c:pt>
                <c:pt idx="1">
                  <c:v>0.25</c:v>
                </c:pt>
              </c:numCache>
            </c:numRef>
          </c:yVal>
          <c:smooth val="0"/>
        </c:ser>
        <c:ser>
          <c:idx val="5"/>
          <c:order val="5"/>
          <c:tx>
            <c:strRef>
              <c:f>Tabelle1!$B$127</c:f>
              <c:strCache>
                <c:ptCount val="1"/>
                <c:pt idx="0">
                  <c:v>170Vecta z</c:v>
                </c:pt>
              </c:strCache>
            </c:strRef>
          </c:tx>
          <c:spPr>
            <a:ln w="19050">
              <a:noFill/>
            </a:ln>
          </c:spPr>
          <c:marker>
            <c:symbol val="diamond"/>
            <c:size val="9"/>
            <c:spPr>
              <a:solidFill>
                <a:srgbClr val="000080"/>
              </a:solidFill>
              <a:ln>
                <a:solidFill>
                  <a:srgbClr val="00008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Tabelle1!$C$127:$K$127</c:f>
              <c:numCache>
                <c:formatCode>General</c:formatCode>
                <c:ptCount val="9"/>
                <c:pt idx="0" formatCode="0.00">
                  <c:v>0.60188888888888892</c:v>
                </c:pt>
                <c:pt idx="3" formatCode="0.00">
                  <c:v>0.91000000000000014</c:v>
                </c:pt>
                <c:pt idx="7" formatCode="0.00">
                  <c:v>0.93200000000000005</c:v>
                </c:pt>
              </c:numCache>
            </c:numRef>
          </c:yVal>
          <c:smooth val="0"/>
        </c:ser>
        <c:ser>
          <c:idx val="6"/>
          <c:order val="6"/>
          <c:tx>
            <c:strRef>
              <c:f>Tabelle1!$B$128</c:f>
              <c:strCache>
                <c:ptCount val="1"/>
                <c:pt idx="0">
                  <c:v>csroundImmu z</c:v>
                </c:pt>
              </c:strCache>
            </c:strRef>
          </c:tx>
          <c:spPr>
            <a:ln w="19050">
              <a:noFill/>
            </a:ln>
          </c:spPr>
          <c:marker>
            <c:symbol val="circle"/>
            <c:size val="9"/>
            <c:spPr>
              <a:solidFill>
                <a:srgbClr val="FF00FF"/>
              </a:solidFill>
              <a:ln>
                <a:solidFill>
                  <a:srgbClr val="FF00FF"/>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Tabelle1!$C$128:$K$128</c:f>
              <c:numCache>
                <c:formatCode>General</c:formatCode>
                <c:ptCount val="9"/>
                <c:pt idx="0" formatCode="0.00">
                  <c:v>0.69399999999999995</c:v>
                </c:pt>
                <c:pt idx="4" formatCode="0.00">
                  <c:v>1.2487500000000002</c:v>
                </c:pt>
                <c:pt idx="8" formatCode="0.00">
                  <c:v>1.92</c:v>
                </c:pt>
              </c:numCache>
            </c:numRef>
          </c:yVal>
          <c:smooth val="0"/>
        </c:ser>
        <c:ser>
          <c:idx val="7"/>
          <c:order val="7"/>
          <c:tx>
            <c:strRef>
              <c:f>Tabelle1!$B$129</c:f>
              <c:strCache>
                <c:ptCount val="1"/>
                <c:pt idx="0">
                  <c:v>csroundVecta z</c:v>
                </c:pt>
              </c:strCache>
            </c:strRef>
          </c:tx>
          <c:spPr>
            <a:ln w="19050">
              <a:noFill/>
            </a:ln>
          </c:spPr>
          <c:marker>
            <c:symbol val="circle"/>
            <c:size val="9"/>
            <c:spPr>
              <a:solidFill>
                <a:srgbClr val="FF6600"/>
              </a:solidFill>
              <a:ln>
                <a:solidFill>
                  <a:srgbClr val="FF660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Tabelle1!$C$129:$K$129</c:f>
              <c:numCache>
                <c:formatCode>General</c:formatCode>
                <c:ptCount val="9"/>
                <c:pt idx="0" formatCode="0.00">
                  <c:v>0.63800000000000001</c:v>
                </c:pt>
                <c:pt idx="2" formatCode="0.00">
                  <c:v>0.88500000000000012</c:v>
                </c:pt>
              </c:numCache>
            </c:numRef>
          </c:yVal>
          <c:smooth val="0"/>
        </c:ser>
        <c:ser>
          <c:idx val="8"/>
          <c:order val="8"/>
          <c:tx>
            <c:strRef>
              <c:f>Tabelle1!$B$130</c:f>
              <c:strCache>
                <c:ptCount val="1"/>
                <c:pt idx="0">
                  <c:v>csNo1Perma z</c:v>
                </c:pt>
              </c:strCache>
            </c:strRef>
          </c:tx>
          <c:spPr>
            <a:ln w="19050">
              <a:noFill/>
            </a:ln>
          </c:spPr>
          <c:marker>
            <c:symbol val="x"/>
            <c:size val="9"/>
            <c:spPr>
              <a:solidFill>
                <a:srgbClr val="00FFFF"/>
              </a:solidFill>
              <a:ln>
                <a:solidFill>
                  <a:srgbClr val="00FFFF"/>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Tabelle1!$C$130:$K$130</c:f>
              <c:numCache>
                <c:formatCode>General</c:formatCode>
                <c:ptCount val="9"/>
                <c:pt idx="0" formatCode="0.00">
                  <c:v>0.64500000000000002</c:v>
                </c:pt>
                <c:pt idx="5" formatCode="0.00">
                  <c:v>0.76700000000000013</c:v>
                </c:pt>
                <c:pt idx="6" formatCode="0.00">
                  <c:v>1.3566666666666667</c:v>
                </c:pt>
              </c:numCache>
            </c:numRef>
          </c:yVal>
          <c:smooth val="0"/>
        </c:ser>
        <c:ser>
          <c:idx val="9"/>
          <c:order val="9"/>
          <c:tx>
            <c:strRef>
              <c:f>Tabelle1!$B$131</c:f>
              <c:strCache>
                <c:ptCount val="1"/>
                <c:pt idx="0">
                  <c:v>csNo1Vecta z</c:v>
                </c:pt>
              </c:strCache>
            </c:strRef>
          </c:tx>
          <c:spPr>
            <a:ln w="19050">
              <a:noFill/>
            </a:ln>
          </c:spPr>
          <c:marker>
            <c:symbol val="x"/>
            <c:size val="9"/>
            <c:spPr>
              <a:solidFill>
                <a:srgbClr val="800080"/>
              </a:solidFill>
              <a:ln>
                <a:solidFill>
                  <a:srgbClr val="800080"/>
                </a:solidFill>
                <a:prstDash val="solid"/>
              </a:ln>
            </c:spPr>
          </c:marker>
          <c:xVal>
            <c:numRef>
              <c:f>Tabelle1!$C$121:$K$121</c:f>
              <c:numCache>
                <c:formatCode>General</c:formatCode>
                <c:ptCount val="9"/>
                <c:pt idx="0">
                  <c:v>0</c:v>
                </c:pt>
                <c:pt idx="1">
                  <c:v>12</c:v>
                </c:pt>
                <c:pt idx="2">
                  <c:v>16</c:v>
                </c:pt>
                <c:pt idx="3">
                  <c:v>20</c:v>
                </c:pt>
                <c:pt idx="4">
                  <c:v>23</c:v>
                </c:pt>
                <c:pt idx="5">
                  <c:v>28</c:v>
                </c:pt>
                <c:pt idx="6">
                  <c:v>65</c:v>
                </c:pt>
                <c:pt idx="7">
                  <c:v>75</c:v>
                </c:pt>
                <c:pt idx="8">
                  <c:v>90</c:v>
                </c:pt>
              </c:numCache>
            </c:numRef>
          </c:xVal>
          <c:yVal>
            <c:numRef>
              <c:f>Tabelle1!$C$131:$K$131</c:f>
              <c:numCache>
                <c:formatCode>0.00</c:formatCode>
                <c:ptCount val="9"/>
                <c:pt idx="0">
                  <c:v>0.62333333333333341</c:v>
                </c:pt>
                <c:pt idx="1">
                  <c:v>0.77333333333333343</c:v>
                </c:pt>
              </c:numCache>
            </c:numRef>
          </c:yVal>
          <c:smooth val="0"/>
        </c:ser>
        <c:dLbls>
          <c:showLegendKey val="0"/>
          <c:showVal val="0"/>
          <c:showCatName val="0"/>
          <c:showSerName val="0"/>
          <c:showPercent val="0"/>
          <c:showBubbleSize val="0"/>
        </c:dLbls>
        <c:axId val="347503072"/>
        <c:axId val="347505424"/>
      </c:scatterChart>
      <c:valAx>
        <c:axId val="347503072"/>
        <c:scaling>
          <c:orientation val="minMax"/>
        </c:scaling>
        <c:delete val="0"/>
        <c:axPos val="b"/>
        <c:title>
          <c:tx>
            <c:rich>
              <a:bodyPr/>
              <a:lstStyle/>
              <a:p>
                <a:pPr>
                  <a:defRPr sz="1100" b="1" i="0" u="none" strike="noStrike" baseline="0">
                    <a:solidFill>
                      <a:srgbClr val="000000"/>
                    </a:solidFill>
                    <a:latin typeface="Arial"/>
                    <a:ea typeface="Arial"/>
                    <a:cs typeface="Arial"/>
                  </a:defRPr>
                </a:pPr>
                <a:r>
                  <a:rPr lang="de-DE"/>
                  <a:t>distance from coverslip [µm]</a:t>
                </a:r>
              </a:p>
            </c:rich>
          </c:tx>
          <c:layout>
            <c:manualLayout>
              <c:xMode val="edge"/>
              <c:yMode val="edge"/>
              <c:x val="0.33254437869822484"/>
              <c:y val="0.9379968203497615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n-US"/>
          </a:p>
        </c:txPr>
        <c:crossAx val="347505424"/>
        <c:crosses val="autoZero"/>
        <c:crossBetween val="midCat"/>
      </c:valAx>
      <c:valAx>
        <c:axId val="347505424"/>
        <c:scaling>
          <c:orientation val="minMax"/>
          <c:max val="2"/>
        </c:scaling>
        <c:delete val="0"/>
        <c:axPos val="l"/>
        <c:majorGridlines>
          <c:spPr>
            <a:ln w="3175">
              <a:solidFill>
                <a:srgbClr val="000000"/>
              </a:solidFill>
              <a:prstDash val="solid"/>
            </a:ln>
          </c:spPr>
        </c:majorGridlines>
        <c:title>
          <c:tx>
            <c:rich>
              <a:bodyPr/>
              <a:lstStyle/>
              <a:p>
                <a:pPr>
                  <a:defRPr sz="1100" b="1" i="0" u="none" strike="noStrike" baseline="0">
                    <a:solidFill>
                      <a:srgbClr val="000000"/>
                    </a:solidFill>
                    <a:latin typeface="Arial"/>
                    <a:ea typeface="Arial"/>
                    <a:cs typeface="Arial"/>
                  </a:defRPr>
                </a:pPr>
                <a:r>
                  <a:rPr lang="de-DE"/>
                  <a:t>FWHM [µm]</a:t>
                </a:r>
              </a:p>
            </c:rich>
          </c:tx>
          <c:layout>
            <c:manualLayout>
              <c:xMode val="edge"/>
              <c:yMode val="edge"/>
              <c:x val="1.301775147928994E-2"/>
              <c:y val="0.4340222575516693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n-US"/>
          </a:p>
        </c:txPr>
        <c:crossAx val="347503072"/>
        <c:crosses val="autoZero"/>
        <c:crossBetween val="midCat"/>
      </c:valAx>
      <c:spPr>
        <a:solidFill>
          <a:srgbClr val="C0C0C0"/>
        </a:solidFill>
        <a:ln w="12700">
          <a:solidFill>
            <a:srgbClr val="808080"/>
          </a:solidFill>
          <a:prstDash val="solid"/>
        </a:ln>
      </c:spPr>
    </c:plotArea>
    <c:legend>
      <c:legendPos val="r"/>
      <c:layout>
        <c:manualLayout>
          <c:xMode val="edge"/>
          <c:yMode val="edge"/>
          <c:x val="0.84023668639053251"/>
          <c:y val="0.31796502384737679"/>
          <c:w val="0.15502958579881657"/>
          <c:h val="0.36724960254372019"/>
        </c:manualLayout>
      </c:layout>
      <c:overlay val="0"/>
      <c:spPr>
        <a:solidFill>
          <a:srgbClr val="FFFFFF"/>
        </a:solidFill>
        <a:ln w="3175">
          <a:solidFill>
            <a:srgbClr val="000000"/>
          </a:solidFill>
          <a:prstDash val="solid"/>
        </a:ln>
      </c:spPr>
      <c:txPr>
        <a:bodyPr/>
        <a:lstStyle/>
        <a:p>
          <a:pPr>
            <a:defRPr sz="101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28253-D0E6-4D1D-87A5-1F224E8A0EBF}" type="datetimeFigureOut">
              <a:rPr lang="en-US" smtClean="0"/>
              <a:t>7/5/2016</a:t>
            </a:fld>
            <a:endParaRPr lang="en-US"/>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22A7C-2CA7-45BD-8AFC-1706AA0020DE}" type="slidenum">
              <a:rPr lang="en-US" smtClean="0"/>
              <a:t>‹Nr.›</a:t>
            </a:fld>
            <a:endParaRPr lang="en-US"/>
          </a:p>
        </p:txBody>
      </p:sp>
    </p:spTree>
    <p:extLst>
      <p:ext uri="{BB962C8B-B14F-4D97-AF65-F5344CB8AC3E}">
        <p14:creationId xmlns:p14="http://schemas.microsoft.com/office/powerpoint/2010/main" val="356092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Some</a:t>
            </a:r>
            <a:r>
              <a:rPr lang="de-DE" dirty="0" smtClean="0"/>
              <a:t> </a:t>
            </a:r>
            <a:r>
              <a:rPr lang="de-DE" dirty="0" err="1" smtClean="0"/>
              <a:t>slides</a:t>
            </a:r>
            <a:r>
              <a:rPr lang="de-DE" dirty="0" smtClean="0"/>
              <a:t> </a:t>
            </a:r>
            <a:r>
              <a:rPr lang="de-DE" dirty="0" err="1" smtClean="0"/>
              <a:t>contain</a:t>
            </a:r>
            <a:r>
              <a:rPr lang="de-DE" dirty="0" smtClean="0"/>
              <a:t> </a:t>
            </a:r>
            <a:r>
              <a:rPr lang="de-DE" dirty="0" err="1" smtClean="0"/>
              <a:t>usefull</a:t>
            </a:r>
            <a:r>
              <a:rPr lang="de-DE" dirty="0" smtClean="0"/>
              <a:t> </a:t>
            </a:r>
            <a:r>
              <a:rPr lang="de-DE" dirty="0" err="1" smtClean="0"/>
              <a:t>information</a:t>
            </a:r>
            <a:r>
              <a:rPr lang="de-DE" dirty="0" smtClean="0"/>
              <a:t> in </a:t>
            </a:r>
            <a:r>
              <a:rPr lang="de-DE" dirty="0" err="1" smtClean="0"/>
              <a:t>this</a:t>
            </a:r>
            <a:r>
              <a:rPr lang="de-DE" dirty="0" smtClean="0"/>
              <a:t> </a:t>
            </a:r>
            <a:r>
              <a:rPr lang="de-DE" dirty="0" err="1" smtClean="0"/>
              <a:t>space</a:t>
            </a:r>
            <a:r>
              <a:rPr lang="de-DE" dirty="0" smtClean="0"/>
              <a:t>.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2</a:t>
            </a:fld>
            <a:endParaRPr lang="en-US"/>
          </a:p>
        </p:txBody>
      </p:sp>
    </p:spTree>
    <p:extLst>
      <p:ext uri="{BB962C8B-B14F-4D97-AF65-F5344CB8AC3E}">
        <p14:creationId xmlns:p14="http://schemas.microsoft.com/office/powerpoint/2010/main" val="286035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Source </a:t>
            </a:r>
            <a:r>
              <a:rPr lang="de-DE" dirty="0" err="1" smtClean="0"/>
              <a:t>of</a:t>
            </a:r>
            <a:r>
              <a:rPr lang="de-DE" baseline="0" dirty="0" smtClean="0"/>
              <a:t> </a:t>
            </a:r>
            <a:r>
              <a:rPr lang="de-DE" baseline="0" dirty="0" err="1" smtClean="0"/>
              <a:t>photography</a:t>
            </a:r>
            <a:r>
              <a:rPr lang="de-DE" dirty="0" smtClean="0"/>
              <a:t>: http://wellcomeimages.org/indexplus/image/V0025959.html</a:t>
            </a:r>
          </a:p>
          <a:p>
            <a:r>
              <a:rPr lang="de-DE" dirty="0" smtClean="0"/>
              <a:t>Via https://commons.wikimedia.org/wiki/File:George_Biddell_Airy2.jpg</a:t>
            </a:r>
            <a:endParaRPr lang="de-DE" dirty="0"/>
          </a:p>
        </p:txBody>
      </p:sp>
      <p:sp>
        <p:nvSpPr>
          <p:cNvPr id="4" name="Foliennummernplatzhalter 3"/>
          <p:cNvSpPr>
            <a:spLocks noGrp="1"/>
          </p:cNvSpPr>
          <p:nvPr>
            <p:ph type="sldNum" sz="quarter" idx="10"/>
          </p:nvPr>
        </p:nvSpPr>
        <p:spPr/>
        <p:txBody>
          <a:bodyPr/>
          <a:lstStyle/>
          <a:p>
            <a:fld id="{D7B22A7C-2CA7-45BD-8AFC-1706AA0020DE}" type="slidenum">
              <a:rPr lang="en-US" smtClean="0"/>
              <a:t>9</a:t>
            </a:fld>
            <a:endParaRPr lang="en-US"/>
          </a:p>
        </p:txBody>
      </p:sp>
    </p:spTree>
    <p:extLst>
      <p:ext uri="{BB962C8B-B14F-4D97-AF65-F5344CB8AC3E}">
        <p14:creationId xmlns:p14="http://schemas.microsoft.com/office/powerpoint/2010/main" val="4131822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Source </a:t>
            </a:r>
            <a:r>
              <a:rPr lang="de-DE" dirty="0" err="1" smtClean="0"/>
              <a:t>of</a:t>
            </a:r>
            <a:r>
              <a:rPr lang="de-DE" baseline="0" dirty="0" smtClean="0"/>
              <a:t> </a:t>
            </a:r>
            <a:r>
              <a:rPr lang="de-DE" baseline="0" dirty="0" err="1" smtClean="0"/>
              <a:t>photography</a:t>
            </a:r>
            <a:r>
              <a:rPr lang="de-DE" dirty="0" smtClean="0"/>
              <a:t>: http://www.nobelprize.org/nobel_prizes/physics/laureates/1904/strutt-facts.html</a:t>
            </a:r>
            <a:endParaRPr lang="de-DE" dirty="0"/>
          </a:p>
        </p:txBody>
      </p:sp>
      <p:sp>
        <p:nvSpPr>
          <p:cNvPr id="4" name="Foliennummernplatzhalter 3"/>
          <p:cNvSpPr>
            <a:spLocks noGrp="1"/>
          </p:cNvSpPr>
          <p:nvPr>
            <p:ph type="sldNum" sz="quarter" idx="10"/>
          </p:nvPr>
        </p:nvSpPr>
        <p:spPr/>
        <p:txBody>
          <a:bodyPr/>
          <a:lstStyle/>
          <a:p>
            <a:fld id="{D7B22A7C-2CA7-45BD-8AFC-1706AA0020DE}" type="slidenum">
              <a:rPr lang="en-US" smtClean="0"/>
              <a:t>12</a:t>
            </a:fld>
            <a:endParaRPr lang="en-US"/>
          </a:p>
        </p:txBody>
      </p:sp>
    </p:spTree>
    <p:extLst>
      <p:ext uri="{BB962C8B-B14F-4D97-AF65-F5344CB8AC3E}">
        <p14:creationId xmlns:p14="http://schemas.microsoft.com/office/powerpoint/2010/main" val="4101530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BB2021-509E-4946-8824-D79A641905F5}" type="slidenum">
              <a:rPr lang="de-DE" altLang="de-DE"/>
              <a:pPr/>
              <a:t>18</a:t>
            </a:fld>
            <a:endParaRPr lang="de-DE" altLang="de-DE"/>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86813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7A375A-5000-4F7A-9155-97F45E241A1C}" type="slidenum">
              <a:rPr lang="de-DE" altLang="de-DE"/>
              <a:pPr/>
              <a:t>23</a:t>
            </a:fld>
            <a:endParaRPr lang="de-DE" altLang="de-DE"/>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76763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aseline="0" dirty="0" smtClean="0"/>
              <a:t>In this graph (computed in </a:t>
            </a:r>
            <a:r>
              <a:rPr lang="en-US" baseline="0" dirty="0" err="1" smtClean="0"/>
              <a:t>CosmPSF</a:t>
            </a:r>
            <a:r>
              <a:rPr lang="en-US" baseline="0" dirty="0" smtClean="0"/>
              <a:t> with 10 nm steps) the half maximum z is actually at -0.25 µm and 0.25 µm, the FWHM in this graph is therefore 0.49. </a:t>
            </a:r>
            <a:endParaRPr lang="en-US" dirty="0"/>
          </a:p>
        </p:txBody>
      </p:sp>
      <p:sp>
        <p:nvSpPr>
          <p:cNvPr id="4" name="Foliennummernplatzhalter 3"/>
          <p:cNvSpPr>
            <a:spLocks noGrp="1"/>
          </p:cNvSpPr>
          <p:nvPr>
            <p:ph type="sldNum" sz="quarter" idx="10"/>
          </p:nvPr>
        </p:nvSpPr>
        <p:spPr/>
        <p:txBody>
          <a:bodyPr/>
          <a:lstStyle/>
          <a:p>
            <a:fld id="{D7B22A7C-2CA7-45BD-8AFC-1706AA0020DE}" type="slidenum">
              <a:rPr lang="en-US" smtClean="0"/>
              <a:t>31</a:t>
            </a:fld>
            <a:endParaRPr lang="en-US"/>
          </a:p>
        </p:txBody>
      </p:sp>
    </p:spTree>
    <p:extLst>
      <p:ext uri="{BB962C8B-B14F-4D97-AF65-F5344CB8AC3E}">
        <p14:creationId xmlns:p14="http://schemas.microsoft.com/office/powerpoint/2010/main" val="3372048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B2DF9B-04D2-4390-B5B2-1FF4F31AB2B2}" type="slidenum">
              <a:rPr lang="de-DE" altLang="de-DE"/>
              <a:pPr/>
              <a:t>44</a:t>
            </a:fld>
            <a:endParaRPr lang="de-DE" altLang="de-DE"/>
          </a:p>
        </p:txBody>
      </p:sp>
      <p:sp>
        <p:nvSpPr>
          <p:cNvPr id="1092610" name="Rectangle 2"/>
          <p:cNvSpPr>
            <a:spLocks noGrp="1" noRot="1" noChangeAspect="1" noChangeArrowheads="1" noTextEdit="1"/>
          </p:cNvSpPr>
          <p:nvPr>
            <p:ph type="sldImg"/>
          </p:nvPr>
        </p:nvSpPr>
        <p:spPr>
          <a:ln/>
        </p:spPr>
      </p:sp>
      <p:sp>
        <p:nvSpPr>
          <p:cNvPr id="1092611" name="Rectangle 3"/>
          <p:cNvSpPr>
            <a:spLocks noGrp="1" noChangeArrowheads="1"/>
          </p:cNvSpPr>
          <p:nvPr>
            <p:ph type="body" idx="1"/>
          </p:nvPr>
        </p:nvSpPr>
        <p:spPr/>
        <p:txBody>
          <a:bodyPr/>
          <a:lstStyle/>
          <a:p>
            <a:r>
              <a:rPr lang="en-US" dirty="0" smtClean="0"/>
              <a:t>Path of rays with immersion medium (yellow) (left half) and without (right half). Rays (black) coming from the object (red) at a certain angle and going through the coverslip (orange, as the slide at the bottom) can enter the objective (dark blue) only when immersion is used. Otherwise, the refraction at the coverslip - air interface causes the ray to miss the objective and its information is lost.</a:t>
            </a:r>
            <a:endParaRPr lang="en-US" altLang="de-DE" dirty="0"/>
          </a:p>
        </p:txBody>
      </p:sp>
    </p:spTree>
    <p:extLst>
      <p:ext uri="{BB962C8B-B14F-4D97-AF65-F5344CB8AC3E}">
        <p14:creationId xmlns:p14="http://schemas.microsoft.com/office/powerpoint/2010/main" val="1817885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463EEF-0A1C-4BD6-AFEF-F64344A04518}" type="slidenum">
              <a:rPr lang="de-DE" altLang="de-DE"/>
              <a:pPr/>
              <a:t>46</a:t>
            </a:fld>
            <a:endParaRPr lang="de-DE" altLang="de-DE"/>
          </a:p>
        </p:txBody>
      </p:sp>
      <p:sp>
        <p:nvSpPr>
          <p:cNvPr id="1095682" name="Rectangle 2"/>
          <p:cNvSpPr>
            <a:spLocks noGrp="1" noRot="1" noChangeAspect="1" noChangeArrowheads="1" noTextEdit="1"/>
          </p:cNvSpPr>
          <p:nvPr>
            <p:ph type="sldImg"/>
          </p:nvPr>
        </p:nvSpPr>
        <p:spPr>
          <a:ln/>
        </p:spPr>
      </p:sp>
      <p:sp>
        <p:nvSpPr>
          <p:cNvPr id="1095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8143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26770-F45C-46C0-9A75-F032B3D9F3BE}" type="slidenum">
              <a:rPr lang="de-DE" altLang="de-DE"/>
              <a:pPr/>
              <a:t>47</a:t>
            </a:fld>
            <a:endParaRPr lang="de-DE" altLang="de-DE"/>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41389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BBB873-2B0F-4875-912C-8E3C2D164D1F}" type="slidenum">
              <a:rPr lang="de-DE" altLang="de-DE"/>
              <a:pPr/>
              <a:t>48</a:t>
            </a:fld>
            <a:endParaRPr lang="de-DE" altLang="de-DE"/>
          </a:p>
        </p:txBody>
      </p:sp>
      <p:sp>
        <p:nvSpPr>
          <p:cNvPr id="1137666" name="Rectangle 2"/>
          <p:cNvSpPr>
            <a:spLocks noGrp="1" noRot="1" noChangeAspect="1" noChangeArrowheads="1" noTextEdit="1"/>
          </p:cNvSpPr>
          <p:nvPr>
            <p:ph type="sldImg"/>
          </p:nvPr>
        </p:nvSpPr>
        <p:spPr>
          <a:ln/>
        </p:spPr>
      </p:sp>
      <p:sp>
        <p:nvSpPr>
          <p:cNvPr id="11376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225197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9DC2A9-D000-4A5C-9639-D88D2F4FE4E5}" type="slidenum">
              <a:rPr lang="de-DE" altLang="de-DE"/>
              <a:pPr/>
              <a:t>49</a:t>
            </a:fld>
            <a:endParaRPr lang="de-DE" altLang="de-DE"/>
          </a:p>
        </p:txBody>
      </p:sp>
      <p:sp>
        <p:nvSpPr>
          <p:cNvPr id="1139714" name="Rectangle 2"/>
          <p:cNvSpPr>
            <a:spLocks noGrp="1" noRot="1" noChangeAspect="1" noChangeArrowheads="1" noTextEdit="1"/>
          </p:cNvSpPr>
          <p:nvPr>
            <p:ph type="sldImg"/>
          </p:nvPr>
        </p:nvSpPr>
        <p:spPr>
          <a:ln/>
        </p:spPr>
      </p:sp>
      <p:sp>
        <p:nvSpPr>
          <p:cNvPr id="11397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1072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C48BB0-5BA4-48AE-9161-AE36982F72AC}" type="slidenum">
              <a:rPr lang="de-DE" altLang="de-DE"/>
              <a:pPr/>
              <a:t>50</a:t>
            </a:fld>
            <a:endParaRPr lang="de-DE" altLang="de-DE"/>
          </a:p>
        </p:txBody>
      </p:sp>
      <p:sp>
        <p:nvSpPr>
          <p:cNvPr id="1141762" name="Rectangle 2"/>
          <p:cNvSpPr>
            <a:spLocks noGrp="1" noRot="1" noChangeAspect="1" noChangeArrowheads="1" noTextEdit="1"/>
          </p:cNvSpPr>
          <p:nvPr>
            <p:ph type="sldImg"/>
          </p:nvPr>
        </p:nvSpPr>
        <p:spPr>
          <a:ln/>
        </p:spPr>
      </p:sp>
      <p:sp>
        <p:nvSpPr>
          <p:cNvPr id="11417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32265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On this slide,</a:t>
            </a:r>
            <a:r>
              <a:rPr lang="en-US" baseline="0" noProof="0" dirty="0" smtClean="0"/>
              <a:t> the following figures are missing for copyright reasons: Figure 8 and 9 from: </a:t>
            </a:r>
            <a:r>
              <a:rPr lang="en-US" altLang="de-DE" sz="1200" noProof="0" dirty="0" smtClean="0"/>
              <a:t>Hell SW, </a:t>
            </a:r>
            <a:r>
              <a:rPr lang="en-US" altLang="de-DE" sz="1200" noProof="0" dirty="0" err="1" smtClean="0"/>
              <a:t>Stelzer</a:t>
            </a:r>
            <a:r>
              <a:rPr lang="en-US" altLang="de-DE" sz="1200" noProof="0" dirty="0" smtClean="0"/>
              <a:t> EHK: Lens </a:t>
            </a:r>
            <a:r>
              <a:rPr lang="en-US" altLang="de-DE" sz="1200" noProof="0" dirty="0" err="1" smtClean="0"/>
              <a:t>aberations</a:t>
            </a:r>
            <a:r>
              <a:rPr lang="en-US" altLang="de-DE" sz="1200" noProof="0" dirty="0" smtClean="0"/>
              <a:t> in confocal fluorescence microscopy. In: </a:t>
            </a:r>
            <a:r>
              <a:rPr lang="en-US" altLang="de-DE" sz="1200" i="1" noProof="0" dirty="0" smtClean="0"/>
              <a:t>Handbook of biological confocal microscopy.</a:t>
            </a:r>
            <a:r>
              <a:rPr lang="en-US" altLang="de-DE" sz="1200" noProof="0" dirty="0" smtClean="0"/>
              <a:t> 2nd edition. Edited by Pawley JB. New York: Plenum Press; 1995: 347-354. In the 3rd edition, Fig. 8 is replaced by figures 20.09 and 20.10.</a:t>
            </a:r>
          </a:p>
          <a:p>
            <a:r>
              <a:rPr lang="en-US" noProof="0" dirty="0" smtClean="0"/>
              <a:t>Fig.</a:t>
            </a:r>
            <a:r>
              <a:rPr lang="en-US" baseline="0" noProof="0" dirty="0" smtClean="0"/>
              <a:t> 8 shows the focal shift for </a:t>
            </a:r>
            <a:r>
              <a:rPr lang="en-US" baseline="0" noProof="0" dirty="0" err="1" smtClean="0"/>
              <a:t>Ri</a:t>
            </a:r>
            <a:r>
              <a:rPr lang="en-US" baseline="0" noProof="0" dirty="0" smtClean="0"/>
              <a:t> 1.33 to </a:t>
            </a:r>
            <a:r>
              <a:rPr lang="en-US" baseline="0" noProof="0" dirty="0" err="1" smtClean="0"/>
              <a:t>Ri</a:t>
            </a:r>
            <a:r>
              <a:rPr lang="en-US" baseline="0" noProof="0" dirty="0" smtClean="0"/>
              <a:t> 1.49 in the medium, Fig 9 shows actual focal position vs. nominal FP for oil, water and glycerol. </a:t>
            </a:r>
            <a:endParaRPr lang="en-US" noProof="0" dirty="0"/>
          </a:p>
        </p:txBody>
      </p:sp>
      <p:sp>
        <p:nvSpPr>
          <p:cNvPr id="4" name="Foliennummernplatzhalter 3"/>
          <p:cNvSpPr>
            <a:spLocks noGrp="1"/>
          </p:cNvSpPr>
          <p:nvPr>
            <p:ph type="sldNum" sz="quarter" idx="10"/>
          </p:nvPr>
        </p:nvSpPr>
        <p:spPr/>
        <p:txBody>
          <a:bodyPr/>
          <a:lstStyle/>
          <a:p>
            <a:fld id="{D7B22A7C-2CA7-45BD-8AFC-1706AA0020DE}" type="slidenum">
              <a:rPr lang="en-US" smtClean="0"/>
              <a:t>51</a:t>
            </a:fld>
            <a:endParaRPr lang="en-US"/>
          </a:p>
        </p:txBody>
      </p:sp>
    </p:spTree>
    <p:extLst>
      <p:ext uri="{BB962C8B-B14F-4D97-AF65-F5344CB8AC3E}">
        <p14:creationId xmlns:p14="http://schemas.microsoft.com/office/powerpoint/2010/main" val="3081582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20E80B-251D-4EAF-9628-922E6D10C277}" type="slidenum">
              <a:rPr lang="de-DE" altLang="de-DE"/>
              <a:pPr/>
              <a:t>52</a:t>
            </a:fld>
            <a:endParaRPr lang="de-DE" altLang="de-DE"/>
          </a:p>
        </p:txBody>
      </p:sp>
      <p:sp>
        <p:nvSpPr>
          <p:cNvPr id="1143810" name="Rectangle 2"/>
          <p:cNvSpPr>
            <a:spLocks noGrp="1" noRot="1" noChangeAspect="1" noChangeArrowheads="1" noTextEdit="1"/>
          </p:cNvSpPr>
          <p:nvPr>
            <p:ph type="sldImg"/>
          </p:nvPr>
        </p:nvSpPr>
        <p:spPr>
          <a:ln/>
        </p:spPr>
      </p:sp>
      <p:sp>
        <p:nvSpPr>
          <p:cNvPr id="11438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98356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9C03F4-F0FB-4D89-9919-4D5F6860FEAF}" type="slidenum">
              <a:rPr lang="de-DE" altLang="de-DE"/>
              <a:pPr/>
              <a:t>53</a:t>
            </a:fld>
            <a:endParaRPr lang="de-DE" altLang="de-DE"/>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62150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mtClean="0"/>
              <a:t>This slides shows</a:t>
            </a:r>
            <a:r>
              <a:rPr lang="en-US" baseline="0" smtClean="0"/>
              <a:t> the FWHM under variable conditions (colors and shapes), depending on the distance to the coverslip. All FWHMs are fine at the coverslips. With increasing depth, under some conditions the FWHM deteriorates stronger than under others. Mounting media: Vectashield, Immumount, Permafluor. Please note that the number of measurements is insufficient for definite conclusions. This slide is merely ment to show a general trend.</a:t>
            </a:r>
            <a:endParaRPr lang="en-US"/>
          </a:p>
        </p:txBody>
      </p:sp>
      <p:sp>
        <p:nvSpPr>
          <p:cNvPr id="4" name="Foliennummernplatzhalter 3"/>
          <p:cNvSpPr>
            <a:spLocks noGrp="1"/>
          </p:cNvSpPr>
          <p:nvPr>
            <p:ph type="sldNum" sz="quarter" idx="10"/>
          </p:nvPr>
        </p:nvSpPr>
        <p:spPr/>
        <p:txBody>
          <a:bodyPr/>
          <a:lstStyle/>
          <a:p>
            <a:fld id="{D7B22A7C-2CA7-45BD-8AFC-1706AA0020DE}" type="slidenum">
              <a:rPr lang="en-US" smtClean="0"/>
              <a:t>56</a:t>
            </a:fld>
            <a:endParaRPr lang="en-US"/>
          </a:p>
        </p:txBody>
      </p:sp>
    </p:spTree>
    <p:extLst>
      <p:ext uri="{BB962C8B-B14F-4D97-AF65-F5344CB8AC3E}">
        <p14:creationId xmlns:p14="http://schemas.microsoft.com/office/powerpoint/2010/main" val="1377114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On this slide,</a:t>
            </a:r>
            <a:r>
              <a:rPr lang="en-US" baseline="0" noProof="0" dirty="0" smtClean="0"/>
              <a:t> the following figures are missing from the lower part for copyright reasons: Figures 5, 6 and 7 from: </a:t>
            </a:r>
            <a:r>
              <a:rPr lang="en-US" altLang="de-DE" sz="1200" noProof="0" dirty="0" smtClean="0"/>
              <a:t>Hell SW, </a:t>
            </a:r>
            <a:r>
              <a:rPr lang="en-US" altLang="de-DE" sz="1200" noProof="0" dirty="0" err="1" smtClean="0"/>
              <a:t>Stelzer</a:t>
            </a:r>
            <a:r>
              <a:rPr lang="en-US" altLang="de-DE" sz="1200" noProof="0" dirty="0" smtClean="0"/>
              <a:t> EHK: Lens aberrations in confocal fluorescence microscopy. In: </a:t>
            </a:r>
            <a:r>
              <a:rPr lang="en-US" altLang="de-DE" sz="1200" i="1" noProof="0" dirty="0" smtClean="0"/>
              <a:t>Handbook of biological confocal microscopy.</a:t>
            </a:r>
            <a:r>
              <a:rPr lang="en-US" altLang="de-DE" sz="1200" noProof="0" dirty="0" smtClean="0"/>
              <a:t> 2nd edition. Edited by Pawley JB. New York: Plenum Press; 1995: 347-354. In the 3rd edition, they replaced by figures 20.06,</a:t>
            </a:r>
            <a:r>
              <a:rPr lang="en-US" altLang="de-DE" sz="1200" baseline="0" noProof="0" dirty="0" smtClean="0"/>
              <a:t> 20.07 (left half) and </a:t>
            </a:r>
            <a:r>
              <a:rPr lang="en-US" altLang="de-DE" sz="1200" noProof="0" dirty="0" smtClean="0"/>
              <a:t>20.8.</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de-DE" sz="1200" noProof="0" dirty="0" smtClean="0"/>
          </a:p>
          <a:p>
            <a:endParaRPr lang="en-US" noProof="0" dirty="0" smtClean="0"/>
          </a:p>
          <a:p>
            <a:endParaRPr lang="en-US" noProof="0" dirty="0"/>
          </a:p>
        </p:txBody>
      </p:sp>
      <p:sp>
        <p:nvSpPr>
          <p:cNvPr id="4" name="Foliennummernplatzhalter 3"/>
          <p:cNvSpPr>
            <a:spLocks noGrp="1"/>
          </p:cNvSpPr>
          <p:nvPr>
            <p:ph type="sldNum" sz="quarter" idx="10"/>
          </p:nvPr>
        </p:nvSpPr>
        <p:spPr/>
        <p:txBody>
          <a:bodyPr/>
          <a:lstStyle/>
          <a:p>
            <a:fld id="{D7B22A7C-2CA7-45BD-8AFC-1706AA0020DE}" type="slidenum">
              <a:rPr lang="en-US" smtClean="0"/>
              <a:t>57</a:t>
            </a:fld>
            <a:endParaRPr lang="en-US"/>
          </a:p>
        </p:txBody>
      </p:sp>
    </p:spTree>
    <p:extLst>
      <p:ext uri="{BB962C8B-B14F-4D97-AF65-F5344CB8AC3E}">
        <p14:creationId xmlns:p14="http://schemas.microsoft.com/office/powerpoint/2010/main" val="2576696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04799-99B8-46C5-B3C9-FFC3DC5A04D8}" type="slidenum">
              <a:rPr lang="de-DE" altLang="de-DE"/>
              <a:pPr/>
              <a:t>59</a:t>
            </a:fld>
            <a:endParaRPr lang="de-DE" altLang="de-DE"/>
          </a:p>
        </p:txBody>
      </p:sp>
      <p:sp>
        <p:nvSpPr>
          <p:cNvPr id="1150978" name="Rectangle 2"/>
          <p:cNvSpPr>
            <a:spLocks noGrp="1" noRot="1" noChangeAspect="1" noChangeArrowheads="1" noTextEdit="1"/>
          </p:cNvSpPr>
          <p:nvPr>
            <p:ph type="sldImg"/>
          </p:nvPr>
        </p:nvSpPr>
        <p:spPr>
          <a:ln/>
        </p:spPr>
      </p:sp>
      <p:sp>
        <p:nvSpPr>
          <p:cNvPr id="11509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43888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EF15B9-7C0B-44FC-8597-3CDD241F5334}" type="slidenum">
              <a:rPr lang="de-DE" altLang="de-DE"/>
              <a:pPr/>
              <a:t>60</a:t>
            </a:fld>
            <a:endParaRPr lang="de-DE" altLang="de-DE"/>
          </a:p>
        </p:txBody>
      </p:sp>
      <p:sp>
        <p:nvSpPr>
          <p:cNvPr id="1153026" name="Rectangle 2"/>
          <p:cNvSpPr>
            <a:spLocks noGrp="1" noRot="1" noChangeAspect="1" noChangeArrowheads="1" noTextEdit="1"/>
          </p:cNvSpPr>
          <p:nvPr>
            <p:ph type="sldImg"/>
          </p:nvPr>
        </p:nvSpPr>
        <p:spPr>
          <a:ln/>
        </p:spPr>
      </p:sp>
      <p:sp>
        <p:nvSpPr>
          <p:cNvPr id="1153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64911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3230377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587243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885043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24565056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03FAD0FF-D7DE-4006-BD20-6616457CC8A7}" type="datetimeFigureOut">
              <a:rPr lang="en-US" smtClean="0"/>
              <a:t>7/5/2016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351754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03FAD0FF-D7DE-4006-BD20-6616457CC8A7}" type="datetimeFigureOut">
              <a:rPr lang="en-US" smtClean="0"/>
              <a:t>7/5/2016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E1479-65A8-459B-9C5C-A6F935CFBA16}" type="slidenum">
              <a:rPr lang="en-US" smtClean="0"/>
              <a:t>‹Nr.›</a:t>
            </a:fld>
            <a:endParaRPr lang="en-US" dirty="0"/>
          </a:p>
        </p:txBody>
      </p:sp>
    </p:spTree>
    <p:extLst>
      <p:ext uri="{BB962C8B-B14F-4D97-AF65-F5344CB8AC3E}">
        <p14:creationId xmlns:p14="http://schemas.microsoft.com/office/powerpoint/2010/main" val="25409358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AD0FF-D7DE-4006-BD20-6616457CC8A7}" type="datetimeFigureOut">
              <a:rPr lang="en-US" smtClean="0"/>
              <a:t>7/5/2016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02726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25967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03FAD0FF-D7DE-4006-BD20-6616457CC8A7}" type="datetimeFigureOut">
              <a:rPr lang="en-US" smtClean="0"/>
              <a:t>7/5/2016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61857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2982933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3FAD0FF-D7DE-4006-BD20-6616457CC8A7}" type="datetimeFigureOut">
              <a:rPr lang="en-US" smtClean="0"/>
              <a:t>7/5/2016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1479-65A8-459B-9C5C-A6F935CFBA16}" type="slidenum">
              <a:rPr lang="en-US" smtClean="0"/>
              <a:t>‹Nr.›</a:t>
            </a:fld>
            <a:endParaRPr lang="en-US"/>
          </a:p>
        </p:txBody>
      </p:sp>
    </p:spTree>
    <p:extLst>
      <p:ext uri="{BB962C8B-B14F-4D97-AF65-F5344CB8AC3E}">
        <p14:creationId xmlns:p14="http://schemas.microsoft.com/office/powerpoint/2010/main" val="1823443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a:xfrm>
            <a:off x="457200" y="6245225"/>
            <a:ext cx="2133600" cy="476250"/>
          </a:xfrm>
        </p:spPr>
        <p:txBody>
          <a:bodyPr/>
          <a:lstStyle>
            <a:lvl1pPr>
              <a:defRPr/>
            </a:lvl1pPr>
          </a:lstStyle>
          <a:p>
            <a:endParaRPr lang="de-DE" altLang="de-DE"/>
          </a:p>
        </p:txBody>
      </p:sp>
      <p:sp>
        <p:nvSpPr>
          <p:cNvPr id="6" name="Fußzeilenplatzhalter 5"/>
          <p:cNvSpPr>
            <a:spLocks noGrp="1"/>
          </p:cNvSpPr>
          <p:nvPr>
            <p:ph type="ftr" sz="quarter" idx="11"/>
          </p:nvPr>
        </p:nvSpPr>
        <p:spPr>
          <a:xfrm>
            <a:off x="3124200" y="6245225"/>
            <a:ext cx="2895600" cy="476250"/>
          </a:xfrm>
        </p:spPr>
        <p:txBody>
          <a:bodyPr/>
          <a:lstStyle>
            <a:lvl1pPr>
              <a:defRPr/>
            </a:lvl1pPr>
          </a:lstStyle>
          <a:p>
            <a:endParaRPr lang="de-DE" altLang="de-DE"/>
          </a:p>
        </p:txBody>
      </p:sp>
      <p:sp>
        <p:nvSpPr>
          <p:cNvPr id="7" name="Foliennummernplatzhalter 6"/>
          <p:cNvSpPr>
            <a:spLocks noGrp="1"/>
          </p:cNvSpPr>
          <p:nvPr>
            <p:ph type="sldNum" sz="quarter" idx="12"/>
          </p:nvPr>
        </p:nvSpPr>
        <p:spPr>
          <a:xfrm>
            <a:off x="6553200" y="6245225"/>
            <a:ext cx="2133600" cy="476250"/>
          </a:xfrm>
        </p:spPr>
        <p:txBody>
          <a:bodyPr/>
          <a:lstStyle>
            <a:lvl1pPr>
              <a:defRPr/>
            </a:lvl1pPr>
          </a:lstStyle>
          <a:p>
            <a:fld id="{4A7E0E6D-7976-430E-BCE1-9723B064DC86}" type="slidenum">
              <a:rPr lang="de-DE" altLang="de-DE"/>
              <a:pPr/>
              <a:t>‹Nr.›</a:t>
            </a:fld>
            <a:endParaRPr lang="de-DE" altLang="de-DE"/>
          </a:p>
        </p:txBody>
      </p:sp>
    </p:spTree>
    <p:extLst>
      <p:ext uri="{BB962C8B-B14F-4D97-AF65-F5344CB8AC3E}">
        <p14:creationId xmlns:p14="http://schemas.microsoft.com/office/powerpoint/2010/main" val="1936333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en-US"/>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648003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02691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en-US"/>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301453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62865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825625"/>
            <a:ext cx="386715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20091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en-US"/>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D0F32232-9766-44F7-B9D9-D586D6396705}" type="datetimeFigureOut">
              <a:rPr lang="en-US" smtClean="0"/>
              <a:t>7/5/2016</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9894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D0F32232-9766-44F7-B9D9-D586D6396705}" type="datetimeFigureOut">
              <a:rPr lang="en-US" smtClean="0"/>
              <a:t>7/5/2016</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3844713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0F32232-9766-44F7-B9D9-D586D6396705}" type="datetimeFigureOut">
              <a:rPr lang="en-US" smtClean="0"/>
              <a:t>7/5/2016</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810139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400642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en-US"/>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0F32232-9766-44F7-B9D9-D586D6396705}" type="datetimeFigureOut">
              <a:rPr lang="en-US" smtClean="0"/>
              <a:t>7/5/2016</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251573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546678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628650" y="365125"/>
            <a:ext cx="57626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D0F32232-9766-44F7-B9D9-D586D6396705}" type="datetimeFigureOut">
              <a:rPr lang="en-US" smtClean="0"/>
              <a:t>7/5/2016</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FAAF1507-D36D-4D07-851C-57E01DA1256D}" type="slidenum">
              <a:rPr lang="en-US" smtClean="0"/>
              <a:t>‹Nr.›</a:t>
            </a:fld>
            <a:endParaRPr lang="en-US"/>
          </a:p>
        </p:txBody>
      </p:sp>
    </p:spTree>
    <p:extLst>
      <p:ext uri="{BB962C8B-B14F-4D97-AF65-F5344CB8AC3E}">
        <p14:creationId xmlns:p14="http://schemas.microsoft.com/office/powerpoint/2010/main" val="194013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creativecommons.org/licenses/by/4.0"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FAD0FF-D7DE-4006-BD20-6616457CC8A7}" type="datetimeFigureOut">
              <a:rPr lang="en-US" smtClean="0"/>
              <a:t>7/5/2016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E1479-65A8-459B-9C5C-A6F935CFBA16}" type="slidenum">
              <a:rPr lang="en-US" smtClean="0"/>
              <a:t>‹Nr.›</a:t>
            </a:fld>
            <a:endParaRPr lang="en-US"/>
          </a:p>
        </p:txBody>
      </p:sp>
      <p:sp>
        <p:nvSpPr>
          <p:cNvPr id="7" name="Rechteck 6"/>
          <p:cNvSpPr/>
          <p:nvPr userDrawn="1"/>
        </p:nvSpPr>
        <p:spPr>
          <a:xfrm>
            <a:off x="3028950" y="6658463"/>
            <a:ext cx="5700522" cy="400110"/>
          </a:xfrm>
          <a:prstGeom prst="rect">
            <a:avLst/>
          </a:prstGeom>
        </p:spPr>
        <p:txBody>
          <a:bodyPr wrap="square">
            <a:spAutoFit/>
          </a:bodyPr>
          <a:lstStyle/>
          <a:p>
            <a:pPr algn="r"/>
            <a:r>
              <a:rPr lang="en-US" sz="1000" dirty="0" smtClean="0">
                <a:solidFill>
                  <a:schemeClr val="bg1">
                    <a:lumMod val="65000"/>
                  </a:schemeClr>
                </a:solidFill>
              </a:rPr>
              <a:t>©Steffen Dietzel </a:t>
            </a:r>
            <a:r>
              <a:rPr lang="en-US" sz="1000" dirty="0" smtClean="0">
                <a:solidFill>
                  <a:schemeClr val="bg1">
                    <a:lumMod val="65000"/>
                  </a:schemeClr>
                </a:solidFill>
              </a:rPr>
              <a:t>2014-16. </a:t>
            </a:r>
            <a:r>
              <a:rPr lang="en-US" sz="1000" dirty="0" smtClean="0">
                <a:solidFill>
                  <a:schemeClr val="bg1">
                    <a:lumMod val="65000"/>
                  </a:schemeClr>
                </a:solidFill>
              </a:rPr>
              <a:t>License: Creative </a:t>
            </a:r>
            <a:r>
              <a:rPr lang="en-US" sz="1000" baseline="0" dirty="0" smtClean="0">
                <a:solidFill>
                  <a:schemeClr val="bg1">
                    <a:lumMod val="65000"/>
                  </a:schemeClr>
                </a:solidFill>
              </a:rPr>
              <a:t> Commons</a:t>
            </a:r>
            <a:r>
              <a:rPr lang="en-US" sz="1000" dirty="0" smtClean="0">
                <a:solidFill>
                  <a:schemeClr val="bg1">
                    <a:lumMod val="65000"/>
                  </a:schemeClr>
                </a:solidFill>
              </a:rPr>
              <a:t> Attribution </a:t>
            </a:r>
            <a:r>
              <a:rPr lang="en-US" sz="1000" dirty="0" err="1" smtClean="0">
                <a:solidFill>
                  <a:schemeClr val="bg1">
                    <a:lumMod val="65000"/>
                  </a:schemeClr>
                </a:solidFill>
              </a:rPr>
              <a:t>ShareAlike</a:t>
            </a:r>
            <a:r>
              <a:rPr lang="en-US" sz="1000" dirty="0" smtClean="0">
                <a:solidFill>
                  <a:schemeClr val="bg1">
                    <a:lumMod val="65000"/>
                  </a:schemeClr>
                </a:solidFill>
              </a:rPr>
              <a:t>.</a:t>
            </a:r>
            <a:r>
              <a:rPr lang="en-US" sz="1000" baseline="0" dirty="0" smtClean="0">
                <a:solidFill>
                  <a:schemeClr val="bg1">
                    <a:lumMod val="65000"/>
                  </a:schemeClr>
                </a:solidFill>
              </a:rPr>
              <a:t> </a:t>
            </a:r>
          </a:p>
          <a:p>
            <a:pPr algn="r"/>
            <a:r>
              <a:rPr lang="en-US" sz="1000" dirty="0" smtClean="0">
                <a:solidFill>
                  <a:schemeClr val="bg1">
                    <a:lumMod val="65000"/>
                  </a:schemeClr>
                </a:solidFill>
                <a:hlinkClick r:id="rId14"/>
              </a:rPr>
              <a:t>https://creativecommons.org/licenses/by-sa/4.0</a:t>
            </a:r>
            <a:r>
              <a:rPr lang="en-US" sz="1000" dirty="0" smtClean="0">
                <a:solidFill>
                  <a:schemeClr val="bg1">
                    <a:lumMod val="65000"/>
                  </a:schemeClr>
                </a:solidFill>
              </a:rPr>
              <a:t> </a:t>
            </a:r>
            <a:endParaRPr lang="en-US" sz="1000" dirty="0">
              <a:solidFill>
                <a:schemeClr val="bg1">
                  <a:lumMod val="65000"/>
                </a:schemeClr>
              </a:solidFill>
            </a:endParaRPr>
          </a:p>
        </p:txBody>
      </p:sp>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729473" y="6333380"/>
            <a:ext cx="396544" cy="524620"/>
          </a:xfrm>
          <a:prstGeom prst="rect">
            <a:avLst/>
          </a:prstGeom>
        </p:spPr>
      </p:pic>
      <p:pic>
        <p:nvPicPr>
          <p:cNvPr id="9" name="Picture 1"/>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570686" y="0"/>
            <a:ext cx="562531" cy="31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998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32232-9766-44F7-B9D9-D586D6396705}" type="datetimeFigureOut">
              <a:rPr lang="en-US" smtClean="0"/>
              <a:t>7/5/2016</a:t>
            </a:fld>
            <a:endParaRPr lang="en-US"/>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F1507-D36D-4D07-851C-57E01DA1256D}" type="slidenum">
              <a:rPr lang="en-US" smtClean="0"/>
              <a:t>‹Nr.›</a:t>
            </a:fld>
            <a:endParaRPr lang="en-US"/>
          </a:p>
        </p:txBody>
      </p:sp>
    </p:spTree>
    <p:extLst>
      <p:ext uri="{BB962C8B-B14F-4D97-AF65-F5344CB8AC3E}">
        <p14:creationId xmlns:p14="http://schemas.microsoft.com/office/powerpoint/2010/main" val="31514349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ermanbioimaging.org/wiki/index.php/Workgroup5" TargetMode="External"/><Relationship Id="rId2" Type="http://schemas.openxmlformats.org/officeDocument/2006/relationships/hyperlink" Target="http://www.germanbioimaging.org/" TargetMode="External"/><Relationship Id="rId1" Type="http://schemas.openxmlformats.org/officeDocument/2006/relationships/slideLayout" Target="../slideLayouts/slideLayout2.xml"/><Relationship Id="rId4" Type="http://schemas.openxmlformats.org/officeDocument/2006/relationships/hyperlink" Target="http://www.bioimaging.bmc.med.lmu.de/learning-teach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creativecommons.org/licenses/by-sa/4.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fiji.sc/Fiji" TargetMode="External"/><Relationship Id="rId2" Type="http://schemas.openxmlformats.org/officeDocument/2006/relationships/hyperlink" Target="http://cirl.memphis.edu/cosmos.php" TargetMode="Externa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hyperlink" Target="http://lists.umn.edu/cgi-bin/wa?A0=CONFOCALMICROSCOP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oleObject" Target="../embeddings/oleObject2.bin"/><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7.png"/><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t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image" Target="../media/image23.t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t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ti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35.png"/><Relationship Id="rId4" Type="http://schemas.openxmlformats.org/officeDocument/2006/relationships/oleObject" Target="../embeddings/oleObject7.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r>
              <a:rPr lang="en-US" sz="4800" b="1" dirty="0" smtClean="0">
                <a:solidFill>
                  <a:srgbClr val="006C31"/>
                </a:solidFill>
              </a:rPr>
              <a:t>Slides for </a:t>
            </a:r>
            <a:br>
              <a:rPr lang="en-US" sz="4800" b="1" dirty="0" smtClean="0">
                <a:solidFill>
                  <a:srgbClr val="006C31"/>
                </a:solidFill>
              </a:rPr>
            </a:br>
            <a:r>
              <a:rPr lang="en-US" sz="4800" b="1" dirty="0" smtClean="0">
                <a:solidFill>
                  <a:srgbClr val="006C31"/>
                </a:solidFill>
              </a:rPr>
              <a:t>Basic Microscope Optics</a:t>
            </a:r>
            <a:br>
              <a:rPr lang="en-US" sz="4800" b="1" dirty="0" smtClean="0">
                <a:solidFill>
                  <a:srgbClr val="006C31"/>
                </a:solidFill>
              </a:rPr>
            </a:br>
            <a:r>
              <a:rPr lang="en-US" sz="4800" b="1" dirty="0" smtClean="0">
                <a:solidFill>
                  <a:srgbClr val="006C31"/>
                </a:solidFill>
              </a:rPr>
              <a:t>(BMO)</a:t>
            </a:r>
            <a:endParaRPr lang="en-US" sz="4800" b="1" dirty="0">
              <a:solidFill>
                <a:srgbClr val="006C31"/>
              </a:solidFill>
            </a:endParaRPr>
          </a:p>
        </p:txBody>
      </p:sp>
      <p:sp>
        <p:nvSpPr>
          <p:cNvPr id="3" name="Untertitel 2"/>
          <p:cNvSpPr>
            <a:spLocks noGrp="1"/>
          </p:cNvSpPr>
          <p:nvPr>
            <p:ph type="subTitle" idx="1"/>
          </p:nvPr>
        </p:nvSpPr>
        <p:spPr>
          <a:xfrm>
            <a:off x="0" y="3602038"/>
            <a:ext cx="9144000" cy="1655762"/>
          </a:xfrm>
        </p:spPr>
        <p:txBody>
          <a:bodyPr>
            <a:normAutofit/>
          </a:bodyPr>
          <a:lstStyle/>
          <a:p>
            <a:r>
              <a:rPr lang="en-US" dirty="0" smtClean="0"/>
              <a:t>Steffen Dietzel</a:t>
            </a:r>
          </a:p>
          <a:p>
            <a:r>
              <a:rPr lang="en-US" dirty="0" smtClean="0"/>
              <a:t>Ludwig-</a:t>
            </a:r>
            <a:r>
              <a:rPr lang="en-US" dirty="0" err="1" smtClean="0"/>
              <a:t>Maximilians</a:t>
            </a:r>
            <a:r>
              <a:rPr lang="en-US" dirty="0" smtClean="0"/>
              <a:t>-</a:t>
            </a:r>
            <a:r>
              <a:rPr lang="en-US" dirty="0" err="1" smtClean="0"/>
              <a:t>Universität</a:t>
            </a:r>
            <a:r>
              <a:rPr lang="en-US" dirty="0" smtClean="0"/>
              <a:t> </a:t>
            </a:r>
            <a:r>
              <a:rPr lang="en-US" dirty="0" smtClean="0"/>
              <a:t>München</a:t>
            </a:r>
            <a:br>
              <a:rPr lang="en-US" dirty="0" smtClean="0"/>
            </a:br>
            <a:r>
              <a:rPr lang="en-US" dirty="0" smtClean="0"/>
              <a:t>Walter-Brendel-</a:t>
            </a:r>
            <a:r>
              <a:rPr lang="en-US" dirty="0" err="1" smtClean="0"/>
              <a:t>Zentrum</a:t>
            </a:r>
            <a:r>
              <a:rPr lang="en-US" dirty="0" smtClean="0"/>
              <a:t> </a:t>
            </a:r>
            <a:r>
              <a:rPr lang="en-US" dirty="0" smtClean="0"/>
              <a:t>für </a:t>
            </a:r>
            <a:r>
              <a:rPr lang="en-US" dirty="0" err="1" smtClean="0"/>
              <a:t>experimentelle</a:t>
            </a:r>
            <a:r>
              <a:rPr lang="en-US" dirty="0" smtClean="0"/>
              <a:t> </a:t>
            </a:r>
            <a:r>
              <a:rPr lang="en-US" dirty="0" err="1" smtClean="0"/>
              <a:t>Medizin</a:t>
            </a:r>
            <a:r>
              <a:rPr lang="en-US" dirty="0" smtClean="0"/>
              <a:t> (</a:t>
            </a:r>
            <a:r>
              <a:rPr lang="en-US" dirty="0" err="1" smtClean="0"/>
              <a:t>Wbex</a:t>
            </a:r>
            <a:r>
              <a:rPr lang="en-US" dirty="0" smtClean="0"/>
              <a:t>) and </a:t>
            </a:r>
            <a:br>
              <a:rPr lang="en-US" dirty="0" smtClean="0"/>
            </a:br>
            <a:r>
              <a:rPr lang="en-US" dirty="0" smtClean="0"/>
              <a:t>Core Facility Bioimaging at the Biomedical Center</a:t>
            </a:r>
            <a:endParaRPr lang="en-US" dirty="0"/>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231" y="5257800"/>
            <a:ext cx="2474954" cy="124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129" y="5047982"/>
            <a:ext cx="1130045" cy="1495029"/>
          </a:xfrm>
          <a:prstGeom prst="rect">
            <a:avLst/>
          </a:prstGeom>
        </p:spPr>
      </p:pic>
    </p:spTree>
    <p:extLst>
      <p:ext uri="{BB962C8B-B14F-4D97-AF65-F5344CB8AC3E}">
        <p14:creationId xmlns:p14="http://schemas.microsoft.com/office/powerpoint/2010/main" val="2583836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1538" name="Rectangle 2"/>
          <p:cNvSpPr>
            <a:spLocks noGrp="1" noChangeArrowheads="1"/>
          </p:cNvSpPr>
          <p:nvPr>
            <p:ph type="title"/>
          </p:nvPr>
        </p:nvSpPr>
        <p:spPr/>
        <p:txBody>
          <a:bodyPr/>
          <a:lstStyle/>
          <a:p>
            <a:r>
              <a:rPr lang="en-US" altLang="en-US"/>
              <a:t>Note 1</a:t>
            </a:r>
          </a:p>
        </p:txBody>
      </p:sp>
      <p:sp>
        <p:nvSpPr>
          <p:cNvPr id="961539" name="Rectangle 3"/>
          <p:cNvSpPr>
            <a:spLocks noGrp="1" noChangeArrowheads="1"/>
          </p:cNvSpPr>
          <p:nvPr>
            <p:ph type="body" idx="1"/>
          </p:nvPr>
        </p:nvSpPr>
        <p:spPr/>
        <p:txBody>
          <a:bodyPr>
            <a:normAutofit lnSpcReduction="10000"/>
          </a:bodyPr>
          <a:lstStyle/>
          <a:p>
            <a:r>
              <a:rPr lang="en-US" altLang="en-US" sz="2400" dirty="0"/>
              <a:t>This presentation contains material for a lecture on </a:t>
            </a:r>
            <a:r>
              <a:rPr lang="en-US" altLang="en-US" sz="2400" dirty="0" smtClean="0"/>
              <a:t>microscopic resolution, specifically in fluorescence microscopy. Therefore, Abbe is not covered but the Rayleigh criterion is.</a:t>
            </a:r>
          </a:p>
          <a:p>
            <a:r>
              <a:rPr lang="en-US" altLang="en-US" sz="2400" dirty="0" smtClean="0"/>
              <a:t>It </a:t>
            </a:r>
            <a:r>
              <a:rPr lang="en-US" altLang="en-US" sz="2400" dirty="0"/>
              <a:t>is not a complete </a:t>
            </a:r>
            <a:r>
              <a:rPr lang="en-US" altLang="en-US" sz="2400" dirty="0" smtClean="0"/>
              <a:t>lecture, nor </a:t>
            </a:r>
            <a:r>
              <a:rPr lang="en-US" altLang="en-US" sz="2400" dirty="0"/>
              <a:t>is it suggested that all slides should be shown in a lecture – there is some redundancy. </a:t>
            </a:r>
            <a:r>
              <a:rPr lang="en-US" altLang="en-US" sz="2400" dirty="0" smtClean="0"/>
              <a:t>Some </a:t>
            </a:r>
            <a:r>
              <a:rPr lang="en-US" altLang="en-US" sz="2400" dirty="0"/>
              <a:t>slides - like this one -  are ‘hidden’ (won’t show in presentation mode</a:t>
            </a:r>
            <a:r>
              <a:rPr lang="en-US" altLang="en-US" sz="2400" dirty="0" smtClean="0"/>
              <a:t>).</a:t>
            </a:r>
          </a:p>
          <a:p>
            <a:r>
              <a:rPr lang="en-US" altLang="en-US" sz="2400" dirty="0"/>
              <a:t>The ‘notes’ for each slide may contain links to </a:t>
            </a:r>
            <a:r>
              <a:rPr lang="en-US" altLang="en-US" sz="2400" dirty="0" smtClean="0"/>
              <a:t>download source</a:t>
            </a:r>
            <a:r>
              <a:rPr lang="en-US" altLang="en-US" sz="2400" dirty="0"/>
              <a:t>, e.g. for the historic </a:t>
            </a:r>
            <a:r>
              <a:rPr lang="en-US" altLang="en-US" sz="2400" dirty="0" smtClean="0"/>
              <a:t>portraits, or other information.</a:t>
            </a:r>
            <a:endParaRPr lang="en-US" altLang="en-US" sz="2400" dirty="0"/>
          </a:p>
          <a:p>
            <a:endParaRPr lang="de-DE" altLang="en-US" sz="2400" dirty="0"/>
          </a:p>
          <a:p>
            <a:r>
              <a:rPr lang="de-DE" altLang="en-US" sz="2400" dirty="0" smtClean="0"/>
              <a:t>File </a:t>
            </a:r>
            <a:r>
              <a:rPr lang="de-DE" altLang="en-US" sz="2400" dirty="0" err="1" smtClean="0"/>
              <a:t>version</a:t>
            </a:r>
            <a:r>
              <a:rPr lang="de-DE" altLang="en-US" sz="2400" dirty="0"/>
              <a:t> </a:t>
            </a:r>
            <a:r>
              <a:rPr lang="de-DE" altLang="en-US" sz="2400" dirty="0" err="1" smtClean="0"/>
              <a:t>July</a:t>
            </a:r>
            <a:r>
              <a:rPr lang="de-DE" altLang="en-US" sz="2400" dirty="0" smtClean="0"/>
              <a:t> 2016</a:t>
            </a:r>
            <a:endParaRPr lang="en-US" altLang="en-US" sz="2400" dirty="0"/>
          </a:p>
        </p:txBody>
      </p:sp>
    </p:spTree>
    <p:extLst>
      <p:ext uri="{BB962C8B-B14F-4D97-AF65-F5344CB8AC3E}">
        <p14:creationId xmlns:p14="http://schemas.microsoft.com/office/powerpoint/2010/main" val="23916773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p:txBody>
          <a:bodyPr/>
          <a:lstStyle/>
          <a:p>
            <a:r>
              <a:rPr lang="en-US" altLang="en-US"/>
              <a:t>Note 2</a:t>
            </a:r>
          </a:p>
        </p:txBody>
      </p:sp>
      <p:sp>
        <p:nvSpPr>
          <p:cNvPr id="1003523" name="Rectangle 3"/>
          <p:cNvSpPr>
            <a:spLocks noGrp="1" noChangeArrowheads="1"/>
          </p:cNvSpPr>
          <p:nvPr>
            <p:ph type="body" idx="1"/>
          </p:nvPr>
        </p:nvSpPr>
        <p:spPr/>
        <p:txBody>
          <a:bodyPr>
            <a:normAutofit/>
          </a:bodyPr>
          <a:lstStyle/>
          <a:p>
            <a:r>
              <a:rPr lang="en-US" altLang="en-US" sz="2400" dirty="0"/>
              <a:t>This presentation </a:t>
            </a:r>
            <a:r>
              <a:rPr lang="en-US" altLang="en-US" sz="2400" dirty="0" smtClean="0"/>
              <a:t>is published </a:t>
            </a:r>
            <a:r>
              <a:rPr lang="en-US" altLang="en-US" sz="2400" dirty="0"/>
              <a:t>on the German </a:t>
            </a:r>
            <a:r>
              <a:rPr lang="en-US" altLang="en-US" sz="2400" dirty="0" err="1"/>
              <a:t>BioImaging</a:t>
            </a:r>
            <a:r>
              <a:rPr lang="en-US" altLang="en-US" sz="2400" dirty="0"/>
              <a:t> </a:t>
            </a:r>
            <a:r>
              <a:rPr lang="en-US" altLang="en-US" sz="2400" dirty="0" smtClean="0"/>
              <a:t>website</a:t>
            </a:r>
            <a:r>
              <a:rPr lang="en-US" altLang="en-US" sz="2400" dirty="0"/>
              <a:t>. </a:t>
            </a:r>
            <a:br>
              <a:rPr lang="en-US" altLang="en-US" sz="2400" dirty="0"/>
            </a:br>
            <a:r>
              <a:rPr lang="en-US" altLang="en-US" sz="2400" dirty="0">
                <a:hlinkClick r:id="rId2"/>
              </a:rPr>
              <a:t>http://www.germanbioimaging.org</a:t>
            </a:r>
            <a:r>
              <a:rPr lang="en-US" altLang="en-US" sz="2400" dirty="0"/>
              <a:t/>
            </a:r>
            <a:br>
              <a:rPr lang="en-US" altLang="en-US" sz="2400" dirty="0"/>
            </a:br>
            <a:r>
              <a:rPr lang="en-US" altLang="en-US" sz="2400" dirty="0"/>
              <a:t>under</a:t>
            </a:r>
            <a:br>
              <a:rPr lang="en-US" altLang="en-US" sz="2400" dirty="0"/>
            </a:br>
            <a:r>
              <a:rPr lang="en-US" altLang="en-US" sz="2400" dirty="0">
                <a:hlinkClick r:id="rId3" tooltip="Workgroup5"/>
              </a:rPr>
              <a:t>Workgroup 5 Training of facility users</a:t>
            </a:r>
            <a:r>
              <a:rPr lang="en-US" altLang="en-US" sz="2400" b="1" dirty="0"/>
              <a:t/>
            </a:r>
            <a:br>
              <a:rPr lang="en-US" altLang="en-US" sz="2400" b="1" dirty="0"/>
            </a:br>
            <a:r>
              <a:rPr lang="en-US" altLang="en-US" sz="2400" b="1" dirty="0"/>
              <a:t/>
            </a:r>
            <a:br>
              <a:rPr lang="en-US" altLang="en-US" sz="2400" b="1" dirty="0"/>
            </a:br>
            <a:r>
              <a:rPr lang="en-US" altLang="en-US" sz="2400" dirty="0"/>
              <a:t>German </a:t>
            </a:r>
            <a:r>
              <a:rPr lang="en-US" altLang="en-US" sz="2400" dirty="0" err="1"/>
              <a:t>BioImaging</a:t>
            </a:r>
            <a:r>
              <a:rPr lang="en-US" altLang="en-US" sz="2400" dirty="0"/>
              <a:t> is a network of German microscopists and imaging specialists. </a:t>
            </a:r>
            <a:endParaRPr lang="en-US" altLang="en-US" sz="2400" dirty="0" smtClean="0"/>
          </a:p>
          <a:p>
            <a:r>
              <a:rPr lang="en-US" altLang="en-US" sz="2400" dirty="0" smtClean="0"/>
              <a:t>And on the website of the Core Facility Bioimaging at the Biomedical Center (BMC) of the Ludwig-</a:t>
            </a:r>
            <a:r>
              <a:rPr lang="en-US" altLang="en-US" sz="2400" dirty="0" err="1" smtClean="0"/>
              <a:t>Maximilians</a:t>
            </a:r>
            <a:r>
              <a:rPr lang="en-US" altLang="en-US" sz="2400" dirty="0" smtClean="0"/>
              <a:t>-</a:t>
            </a:r>
            <a:r>
              <a:rPr lang="en-US" altLang="en-US" sz="2400" dirty="0" err="1" smtClean="0"/>
              <a:t>Universität</a:t>
            </a:r>
            <a:r>
              <a:rPr lang="en-US" altLang="en-US" sz="2400" dirty="0"/>
              <a:t> München</a:t>
            </a:r>
            <a:br>
              <a:rPr lang="en-US" altLang="en-US" sz="2400" dirty="0"/>
            </a:br>
            <a:r>
              <a:rPr lang="en-US" altLang="en-US" sz="2400" dirty="0">
                <a:hlinkClick r:id="rId4"/>
              </a:rPr>
              <a:t>http://</a:t>
            </a:r>
            <a:r>
              <a:rPr lang="en-US" altLang="en-US" sz="2400" dirty="0" smtClean="0">
                <a:hlinkClick r:id="rId4"/>
              </a:rPr>
              <a:t>www.bioimaging.bmc.med.lmu.de/learning-teaching</a:t>
            </a:r>
            <a:endParaRPr lang="en-US" altLang="en-US" sz="2400" dirty="0" smtClean="0"/>
          </a:p>
          <a:p>
            <a:endParaRPr lang="en-US" altLang="en-US" sz="2000" dirty="0"/>
          </a:p>
        </p:txBody>
      </p:sp>
    </p:spTree>
    <p:extLst>
      <p:ext uri="{BB962C8B-B14F-4D97-AF65-F5344CB8AC3E}">
        <p14:creationId xmlns:p14="http://schemas.microsoft.com/office/powerpoint/2010/main" val="376014720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0514" name="Rectangle 2"/>
          <p:cNvSpPr>
            <a:spLocks noGrp="1" noChangeArrowheads="1"/>
          </p:cNvSpPr>
          <p:nvPr>
            <p:ph type="title"/>
          </p:nvPr>
        </p:nvSpPr>
        <p:spPr/>
        <p:txBody>
          <a:bodyPr/>
          <a:lstStyle/>
          <a:p>
            <a:r>
              <a:rPr lang="en-US" altLang="en-US"/>
              <a:t>Copyright notice</a:t>
            </a:r>
          </a:p>
        </p:txBody>
      </p:sp>
      <p:sp>
        <p:nvSpPr>
          <p:cNvPr id="960515" name="Rectangle 3"/>
          <p:cNvSpPr>
            <a:spLocks noGrp="1" noChangeArrowheads="1"/>
          </p:cNvSpPr>
          <p:nvPr>
            <p:ph type="body" idx="1"/>
          </p:nvPr>
        </p:nvSpPr>
        <p:spPr/>
        <p:txBody>
          <a:bodyPr>
            <a:normAutofit fontScale="92500" lnSpcReduction="20000"/>
          </a:bodyPr>
          <a:lstStyle/>
          <a:p>
            <a:r>
              <a:rPr lang="en-US" altLang="en-US" sz="2000" dirty="0"/>
              <a:t>E</a:t>
            </a:r>
            <a:r>
              <a:rPr lang="en-US" altLang="en-US" sz="2000" dirty="0" smtClean="0"/>
              <a:t>xcept for the logos or if otherwise noted or obviously from other sources</a:t>
            </a:r>
            <a:r>
              <a:rPr lang="en-US" altLang="en-US" sz="2000" dirty="0"/>
              <a:t>, </a:t>
            </a:r>
            <a:r>
              <a:rPr lang="en-US" altLang="en-US" sz="2000" dirty="0" smtClean="0"/>
              <a:t>material </a:t>
            </a:r>
            <a:r>
              <a:rPr lang="en-US" altLang="en-US" sz="2000" dirty="0"/>
              <a:t>in this presentation was created by Steffen Dietzel.</a:t>
            </a:r>
            <a:endParaRPr lang="en-US" altLang="en-US" sz="2000" dirty="0" smtClean="0"/>
          </a:p>
          <a:p>
            <a:endParaRPr lang="en-US" altLang="en-US" sz="2000" dirty="0" smtClean="0"/>
          </a:p>
          <a:p>
            <a:r>
              <a:rPr lang="en-US" altLang="en-US" sz="2000" dirty="0" smtClean="0"/>
              <a:t>Material from Steffen Dietzel is distributed under the license </a:t>
            </a:r>
            <a:r>
              <a:rPr lang="en-US" altLang="en-US" sz="2000" u="sng" dirty="0" smtClean="0"/>
              <a:t>‘Creative Commons Attribution </a:t>
            </a:r>
            <a:r>
              <a:rPr lang="en-US" altLang="en-US" sz="2000" u="sng" dirty="0" err="1" smtClean="0"/>
              <a:t>Sharealike</a:t>
            </a:r>
            <a:r>
              <a:rPr lang="en-US" altLang="en-US" sz="2000" u="sng" dirty="0" smtClean="0"/>
              <a:t>‘</a:t>
            </a:r>
            <a:r>
              <a:rPr lang="en-US" altLang="en-US" sz="2000" dirty="0" smtClean="0"/>
              <a:t>. This license includes permission to use, alter and redistribute this material (not limited to but including to students and colleagues), provided you give appropriate credit to the creator (e.g. by leaving the copyright notice at the right lower edge of the slide) and you distribute any derivative work under the same license. For license details see </a:t>
            </a:r>
            <a:r>
              <a:rPr lang="en-US" altLang="en-US" sz="2000" dirty="0" smtClean="0">
                <a:hlinkClick r:id="rId2"/>
              </a:rPr>
              <a:t>http://creativecommons.org/licenses/by-sa/4.0</a:t>
            </a:r>
            <a:r>
              <a:rPr lang="en-US" altLang="en-US" sz="2000" dirty="0" smtClean="0"/>
              <a:t> </a:t>
            </a:r>
          </a:p>
          <a:p>
            <a:endParaRPr lang="en-US" altLang="en-US" sz="2000" dirty="0" smtClean="0"/>
          </a:p>
          <a:p>
            <a:r>
              <a:rPr lang="en-US" altLang="en-US" sz="2000" dirty="0" smtClean="0"/>
              <a:t>The </a:t>
            </a:r>
            <a:r>
              <a:rPr lang="en-US" altLang="en-US" sz="2000" u="sng" dirty="0"/>
              <a:t>logos</a:t>
            </a:r>
            <a:r>
              <a:rPr lang="en-US" altLang="en-US" sz="2000" dirty="0"/>
              <a:t> </a:t>
            </a:r>
            <a:r>
              <a:rPr lang="en-US" altLang="en-US" sz="2000" dirty="0" smtClean="0"/>
              <a:t>(</a:t>
            </a:r>
            <a:r>
              <a:rPr lang="en-US" altLang="en-US" sz="2000" dirty="0"/>
              <a:t>lower and upper right </a:t>
            </a:r>
            <a:r>
              <a:rPr lang="en-US" altLang="en-US" sz="2000" dirty="0" smtClean="0"/>
              <a:t>corners </a:t>
            </a:r>
            <a:r>
              <a:rPr lang="en-US" altLang="en-US" sz="2000" dirty="0"/>
              <a:t>of the slides, title </a:t>
            </a:r>
            <a:r>
              <a:rPr lang="en-US" altLang="en-US" sz="2000" dirty="0" smtClean="0"/>
              <a:t>slide) are </a:t>
            </a:r>
            <a:r>
              <a:rPr lang="en-US" altLang="en-US" sz="2000" u="sng" dirty="0" smtClean="0"/>
              <a:t>not covered by this license. </a:t>
            </a:r>
            <a:r>
              <a:rPr lang="en-US" altLang="en-US" sz="2000" dirty="0" smtClean="0"/>
              <a:t>They </a:t>
            </a:r>
            <a:r>
              <a:rPr lang="en-US" altLang="en-US" sz="2000" dirty="0"/>
              <a:t>may </a:t>
            </a:r>
            <a:r>
              <a:rPr lang="en-US" altLang="en-US" sz="2000" dirty="0" smtClean="0"/>
              <a:t>be redistributed with the slides provided in this presentation, but not in a different context.</a:t>
            </a:r>
          </a:p>
          <a:p>
            <a:endParaRPr lang="en-US" altLang="en-US" sz="2000" dirty="0" smtClean="0"/>
          </a:p>
          <a:p>
            <a:r>
              <a:rPr lang="en-US" altLang="en-US" sz="2000" dirty="0" smtClean="0"/>
              <a:t>If you should need a different license for your purpose, please contact me at dietzel@lmu.de</a:t>
            </a:r>
            <a:endParaRPr lang="en-US" altLang="en-US" sz="2000" dirty="0"/>
          </a:p>
        </p:txBody>
      </p:sp>
      <p:pic>
        <p:nvPicPr>
          <p:cNvPr id="1026" name="Picture 2" descr="Creative Commons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108" y="375959"/>
            <a:ext cx="2957994" cy="1042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17661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Topics in this file</a:t>
            </a:r>
            <a:endParaRPr lang="en-US" dirty="0"/>
          </a:p>
        </p:txBody>
      </p:sp>
      <p:sp>
        <p:nvSpPr>
          <p:cNvPr id="3" name="Inhaltsplatzhalter 2"/>
          <p:cNvSpPr>
            <a:spLocks noGrp="1"/>
          </p:cNvSpPr>
          <p:nvPr>
            <p:ph idx="1"/>
          </p:nvPr>
        </p:nvSpPr>
        <p:spPr/>
        <p:txBody>
          <a:bodyPr/>
          <a:lstStyle/>
          <a:p>
            <a:r>
              <a:rPr lang="en-US" dirty="0" smtClean="0"/>
              <a:t>So far, slides in this file </a:t>
            </a:r>
            <a:r>
              <a:rPr lang="en-US" dirty="0" smtClean="0"/>
              <a:t>deal </a:t>
            </a:r>
            <a:r>
              <a:rPr lang="en-US" dirty="0" smtClean="0"/>
              <a:t>with the following topics:</a:t>
            </a:r>
          </a:p>
          <a:p>
            <a:r>
              <a:rPr lang="en-US" dirty="0" smtClean="0"/>
              <a:t>Resolution </a:t>
            </a:r>
            <a:r>
              <a:rPr lang="en-US" dirty="0"/>
              <a:t>(Rayleigh, Sparrow, Abbe, FWHM)</a:t>
            </a:r>
          </a:p>
          <a:p>
            <a:r>
              <a:rPr lang="en-US" dirty="0"/>
              <a:t>Aperture angle, NA and influence on resolution</a:t>
            </a:r>
          </a:p>
          <a:p>
            <a:r>
              <a:rPr lang="en-US" dirty="0" smtClean="0"/>
              <a:t>Immersion</a:t>
            </a:r>
          </a:p>
          <a:p>
            <a:r>
              <a:rPr lang="en-US" dirty="0" smtClean="0"/>
              <a:t>Spherical </a:t>
            </a:r>
            <a:r>
              <a:rPr lang="en-US" dirty="0"/>
              <a:t>aberration and coverslip thickness</a:t>
            </a:r>
          </a:p>
          <a:p>
            <a:endParaRPr lang="en-US" dirty="0"/>
          </a:p>
        </p:txBody>
      </p:sp>
    </p:spTree>
    <p:extLst>
      <p:ext uri="{BB962C8B-B14F-4D97-AF65-F5344CB8AC3E}">
        <p14:creationId xmlns:p14="http://schemas.microsoft.com/office/powerpoint/2010/main" val="2740283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idealized situation</a:t>
            </a:r>
            <a:endParaRPr lang="en-US" dirty="0"/>
          </a:p>
        </p:txBody>
      </p:sp>
      <p:sp>
        <p:nvSpPr>
          <p:cNvPr id="4" name="Inhaltsplatzhalter 3"/>
          <p:cNvSpPr>
            <a:spLocks noGrp="1"/>
          </p:cNvSpPr>
          <p:nvPr>
            <p:ph idx="1"/>
          </p:nvPr>
        </p:nvSpPr>
        <p:spPr/>
        <p:txBody>
          <a:bodyPr/>
          <a:lstStyle/>
          <a:p>
            <a:r>
              <a:rPr lang="en-US" dirty="0" smtClean="0"/>
              <a:t>Unlimited number of photons</a:t>
            </a:r>
          </a:p>
          <a:p>
            <a:r>
              <a:rPr lang="en-US" dirty="0" smtClean="0"/>
              <a:t>Two point-like sources emit the same number of photons (identical intensity)</a:t>
            </a:r>
          </a:p>
          <a:p>
            <a:r>
              <a:rPr lang="en-US" dirty="0"/>
              <a:t>No other sources in the </a:t>
            </a:r>
            <a:r>
              <a:rPr lang="en-US" dirty="0" smtClean="0"/>
              <a:t>neighborhood</a:t>
            </a:r>
          </a:p>
          <a:p>
            <a:r>
              <a:rPr lang="en-US" dirty="0"/>
              <a:t>No </a:t>
            </a:r>
            <a:r>
              <a:rPr lang="en-US" dirty="0" smtClean="0"/>
              <a:t>spherical aberration, </a:t>
            </a:r>
            <a:r>
              <a:rPr lang="en-US" dirty="0" err="1" smtClean="0"/>
              <a:t>Ri</a:t>
            </a:r>
            <a:r>
              <a:rPr lang="en-US" dirty="0" smtClean="0"/>
              <a:t> mismatch</a:t>
            </a:r>
          </a:p>
          <a:p>
            <a:r>
              <a:rPr lang="en-US" dirty="0" smtClean="0"/>
              <a:t>No noise</a:t>
            </a:r>
            <a:endParaRPr lang="en-US" dirty="0"/>
          </a:p>
        </p:txBody>
      </p:sp>
    </p:spTree>
    <p:extLst>
      <p:ext uri="{BB962C8B-B14F-4D97-AF65-F5344CB8AC3E}">
        <p14:creationId xmlns:p14="http://schemas.microsoft.com/office/powerpoint/2010/main" val="1845001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image of a point is not a point, </a:t>
            </a:r>
            <a:br>
              <a:rPr lang="en-US" dirty="0" smtClean="0">
                <a:solidFill>
                  <a:schemeClr val="accent4"/>
                </a:solidFill>
              </a:rPr>
            </a:br>
            <a:r>
              <a:rPr lang="en-US" dirty="0" smtClean="0">
                <a:solidFill>
                  <a:schemeClr val="accent4"/>
                </a:solidFill>
              </a:rPr>
              <a:t>but an Airy pattern</a:t>
            </a:r>
            <a:endParaRPr lang="en-US" dirty="0">
              <a:solidFill>
                <a:schemeClr val="accent4"/>
              </a:solidFill>
            </a:endParaRPr>
          </a:p>
        </p:txBody>
      </p:sp>
    </p:spTree>
    <p:extLst>
      <p:ext uri="{BB962C8B-B14F-4D97-AF65-F5344CB8AC3E}">
        <p14:creationId xmlns:p14="http://schemas.microsoft.com/office/powerpoint/2010/main" val="1671622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600" dirty="0" smtClean="0"/>
              <a:t>How </a:t>
            </a:r>
            <a:r>
              <a:rPr lang="en-US" sz="3600" dirty="0"/>
              <a:t>the Airy patterns and intensity plots in this presentation were </a:t>
            </a:r>
            <a:r>
              <a:rPr lang="en-US" sz="3600" dirty="0" smtClean="0"/>
              <a:t>created</a:t>
            </a:r>
            <a:endParaRPr lang="en-US" sz="3600" dirty="0"/>
          </a:p>
        </p:txBody>
      </p:sp>
      <p:sp>
        <p:nvSpPr>
          <p:cNvPr id="3" name="Inhaltsplatzhalter 2"/>
          <p:cNvSpPr>
            <a:spLocks noGrp="1"/>
          </p:cNvSpPr>
          <p:nvPr>
            <p:ph idx="1"/>
          </p:nvPr>
        </p:nvSpPr>
        <p:spPr/>
        <p:txBody>
          <a:bodyPr>
            <a:normAutofit fontScale="47500" lnSpcReduction="20000"/>
          </a:bodyPr>
          <a:lstStyle/>
          <a:p>
            <a:r>
              <a:rPr lang="en-US" dirty="0" smtClean="0"/>
              <a:t>COSM </a:t>
            </a:r>
            <a:r>
              <a:rPr lang="en-US" dirty="0"/>
              <a:t>PSF (</a:t>
            </a:r>
            <a:r>
              <a:rPr lang="en-US" dirty="0">
                <a:hlinkClick r:id="rId2"/>
              </a:rPr>
              <a:t>http://</a:t>
            </a:r>
            <a:r>
              <a:rPr lang="en-US" dirty="0" smtClean="0">
                <a:hlinkClick r:id="rId2"/>
              </a:rPr>
              <a:t>cirl.memphis.edu/cosmos.php</a:t>
            </a:r>
            <a:r>
              <a:rPr lang="en-US" dirty="0" smtClean="0"/>
              <a:t>) was used to produce a PSF image (.</a:t>
            </a:r>
            <a:r>
              <a:rPr lang="en-US" dirty="0" err="1" smtClean="0"/>
              <a:t>wu</a:t>
            </a:r>
            <a:r>
              <a:rPr lang="en-US" dirty="0" smtClean="0"/>
              <a:t> file), see settings in screenshot left. Reassuringly, the first minimum turned out to be at 217 nm away from the Airy pattern maximum, as it should be according to d=0.61*</a:t>
            </a:r>
            <a:r>
              <a:rPr lang="el-GR" dirty="0" smtClean="0"/>
              <a:t>λ</a:t>
            </a:r>
            <a:r>
              <a:rPr lang="de-DE" dirty="0" smtClean="0"/>
              <a:t>/NA.</a:t>
            </a:r>
            <a:endParaRPr lang="en-US" dirty="0" smtClean="0"/>
          </a:p>
          <a:p>
            <a:r>
              <a:rPr lang="en-US" dirty="0" smtClean="0"/>
              <a:t>The .</a:t>
            </a:r>
            <a:r>
              <a:rPr lang="en-US" dirty="0" err="1" smtClean="0"/>
              <a:t>wu</a:t>
            </a:r>
            <a:r>
              <a:rPr lang="en-US" dirty="0" smtClean="0"/>
              <a:t> image was opened in </a:t>
            </a:r>
            <a:r>
              <a:rPr lang="en-US" dirty="0"/>
              <a:t>Fiji (</a:t>
            </a:r>
            <a:r>
              <a:rPr lang="en-US" dirty="0">
                <a:hlinkClick r:id="rId3"/>
              </a:rPr>
              <a:t>http://</a:t>
            </a:r>
            <a:r>
              <a:rPr lang="en-US" dirty="0" smtClean="0">
                <a:hlinkClick r:id="rId3"/>
              </a:rPr>
              <a:t>fiji.sc/Fiji</a:t>
            </a:r>
            <a:r>
              <a:rPr lang="en-US" dirty="0" smtClean="0"/>
              <a:t>) using the Import-Raw function with the following parameters: Type 32-real, Offset 1024, Gap 0, Little-endian and the width, height and number of images as defined in COSM PSF.</a:t>
            </a:r>
          </a:p>
          <a:p>
            <a:r>
              <a:rPr lang="en-US" dirty="0" smtClean="0"/>
              <a:t>In Fiji, the image’s type was changed to 16 bit and it was then saved as Text-Image to be reopened in Excel 2013. In the 2001x2001 pixel image, the position of the maximum gray value of 65535 was labeled in Fiji position 1001;1001 and in Excel in Line 1002, Column ALN.</a:t>
            </a:r>
          </a:p>
          <a:p>
            <a:r>
              <a:rPr lang="en-US" dirty="0"/>
              <a:t>The numbers of line 1002 were then used to draw the “wide-field” diagrams (blue) in </a:t>
            </a:r>
            <a:r>
              <a:rPr lang="en-US" dirty="0" err="1"/>
              <a:t>GraphPad</a:t>
            </a:r>
            <a:r>
              <a:rPr lang="en-US" dirty="0"/>
              <a:t> Prism. For the confocal-with-closed-pinhole diagram (green), the numbers of this line were squared. </a:t>
            </a:r>
          </a:p>
          <a:p>
            <a:r>
              <a:rPr lang="en-US" dirty="0" smtClean="0"/>
              <a:t>For import in </a:t>
            </a:r>
            <a:r>
              <a:rPr lang="en-US" dirty="0" err="1" smtClean="0"/>
              <a:t>Powerpoint</a:t>
            </a:r>
            <a:r>
              <a:rPr lang="en-US" dirty="0" smtClean="0"/>
              <a:t>, images of Airy patterns </a:t>
            </a:r>
            <a:r>
              <a:rPr lang="en-US" dirty="0"/>
              <a:t>in Fiji </a:t>
            </a:r>
            <a:r>
              <a:rPr lang="en-US" dirty="0" smtClean="0"/>
              <a:t>were first adjusted to the desired grayscale range and then converted to 8-bit, </a:t>
            </a:r>
          </a:p>
          <a:p>
            <a:r>
              <a:rPr lang="en-US" dirty="0" smtClean="0"/>
              <a:t>For images with the ‘added pixel intensities’ (see right), 80x80 pixel (=nm) sized boxes were defined in Fiji (y-value for all: 961. x-values: 961, 1041, 1121, 1201, 938, 1018, 1098, 1178). Two images were added using the “Calculator Plus” (k1=0.5; k2=0). All 12 ‘pixel-’images were combined in a stack to create the montage shown here. The  average intensity was determined using the ‘measure’ command. Values were normalized in Excel. </a:t>
            </a:r>
            <a:endParaRPr lang="en-US" dirty="0"/>
          </a:p>
          <a:p>
            <a:r>
              <a:rPr lang="en-US" dirty="0" smtClean="0"/>
              <a:t>One exception applies: The image with two neighboring Airy patterns was created by Katharina </a:t>
            </a:r>
            <a:r>
              <a:rPr lang="en-US" dirty="0" err="1" smtClean="0"/>
              <a:t>Nekolla</a:t>
            </a:r>
            <a:r>
              <a:rPr lang="en-US" dirty="0" smtClean="0"/>
              <a:t> with </a:t>
            </a:r>
            <a:r>
              <a:rPr lang="en-US" dirty="0" err="1" smtClean="0"/>
              <a:t>Matlab</a:t>
            </a:r>
            <a:r>
              <a:rPr lang="en-US" dirty="0" smtClean="0"/>
              <a:t> code kindly provided by Peng Xi. This code is published in his </a:t>
            </a:r>
            <a:r>
              <a:rPr lang="en-US" dirty="0"/>
              <a:t>book “Optical </a:t>
            </a:r>
            <a:r>
              <a:rPr lang="en-US" dirty="0" err="1"/>
              <a:t>Nanoscopy</a:t>
            </a:r>
            <a:r>
              <a:rPr lang="en-US" dirty="0"/>
              <a:t> and Novel Microscopy Techniques" published by CRC</a:t>
            </a:r>
            <a:r>
              <a:rPr lang="en-US" dirty="0" smtClean="0"/>
              <a:t>. </a:t>
            </a:r>
          </a:p>
          <a:p>
            <a:r>
              <a:rPr lang="en-US" dirty="0" smtClean="0"/>
              <a:t>I would like to thank the contributors to the ‘confocal list</a:t>
            </a:r>
            <a:r>
              <a:rPr lang="en-US" dirty="0"/>
              <a:t>’ (</a:t>
            </a:r>
            <a:r>
              <a:rPr lang="en-US" dirty="0">
                <a:hlinkClick r:id="rId4"/>
              </a:rPr>
              <a:t>http://</a:t>
            </a:r>
            <a:r>
              <a:rPr lang="en-US" dirty="0" smtClean="0">
                <a:hlinkClick r:id="rId4"/>
              </a:rPr>
              <a:t>lists.umn.edu/cgi-bin/wa?A0=CONFOCALMICROSCOPY</a:t>
            </a:r>
            <a:r>
              <a:rPr lang="en-US" dirty="0" smtClean="0"/>
              <a:t>). Without the tips of Arne Seitz, Sergey </a:t>
            </a:r>
            <a:r>
              <a:rPr lang="en-US" dirty="0" err="1" smtClean="0"/>
              <a:t>Tauger</a:t>
            </a:r>
            <a:r>
              <a:rPr lang="en-US" dirty="0" smtClean="0"/>
              <a:t>, David </a:t>
            </a:r>
            <a:r>
              <a:rPr lang="en-US" dirty="0" err="1" smtClean="0"/>
              <a:t>Baddeley</a:t>
            </a:r>
            <a:r>
              <a:rPr lang="en-US" dirty="0" smtClean="0"/>
              <a:t>, Peng Xi and others, I would have not been able to generate those images.</a:t>
            </a:r>
            <a:endParaRPr lang="en-US" dirty="0"/>
          </a:p>
        </p:txBody>
      </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6514" y="800022"/>
            <a:ext cx="6415314" cy="4451840"/>
          </a:xfrm>
          <a:prstGeom prst="rect">
            <a:avLst/>
          </a:prstGeom>
        </p:spPr>
      </p:pic>
      <p:pic>
        <p:nvPicPr>
          <p:cNvPr id="5" name="Grafik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3822" y="4309671"/>
            <a:ext cx="790178" cy="592633"/>
          </a:xfrm>
          <a:prstGeom prst="rect">
            <a:avLst/>
          </a:prstGeom>
        </p:spPr>
      </p:pic>
    </p:spTree>
    <p:extLst>
      <p:ext uri="{BB962C8B-B14F-4D97-AF65-F5344CB8AC3E}">
        <p14:creationId xmlns:p14="http://schemas.microsoft.com/office/powerpoint/2010/main" val="255809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image of a point is not a point, </a:t>
            </a:r>
            <a:br>
              <a:rPr lang="en-US" dirty="0" smtClean="0">
                <a:solidFill>
                  <a:schemeClr val="accent4"/>
                </a:solidFill>
              </a:rPr>
            </a:br>
            <a:r>
              <a:rPr lang="en-US" dirty="0" smtClean="0">
                <a:solidFill>
                  <a:schemeClr val="accent4"/>
                </a:solidFill>
              </a:rPr>
              <a:t>but an Airy pattern</a:t>
            </a:r>
            <a:endParaRPr lang="en-US" dirty="0">
              <a:solidFill>
                <a:schemeClr val="accent4"/>
              </a:solidFill>
            </a:endParaRPr>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0304"/>
            <a:ext cx="2937689" cy="3712464"/>
          </a:xfrm>
          <a:prstGeom prst="rect">
            <a:avLst/>
          </a:prstGeom>
        </p:spPr>
      </p:pic>
      <p:sp>
        <p:nvSpPr>
          <p:cNvPr id="7" name="Rechteck 6"/>
          <p:cNvSpPr/>
          <p:nvPr/>
        </p:nvSpPr>
        <p:spPr>
          <a:xfrm>
            <a:off x="42380" y="4451368"/>
            <a:ext cx="2920276" cy="923330"/>
          </a:xfrm>
          <a:prstGeom prst="rect">
            <a:avLst/>
          </a:prstGeom>
          <a:solidFill>
            <a:schemeClr val="tx1">
              <a:lumMod val="65000"/>
              <a:lumOff val="35000"/>
            </a:schemeClr>
          </a:solidFill>
        </p:spPr>
        <p:txBody>
          <a:bodyPr wrap="square">
            <a:spAutoFit/>
          </a:bodyPr>
          <a:lstStyle/>
          <a:p>
            <a:pPr algn="ctr"/>
            <a:r>
              <a:rPr lang="de-DE" b="1" dirty="0">
                <a:solidFill>
                  <a:schemeClr val="accent4"/>
                </a:solidFill>
              </a:rPr>
              <a:t>Sir George </a:t>
            </a:r>
            <a:r>
              <a:rPr lang="de-DE" b="1" dirty="0" err="1">
                <a:solidFill>
                  <a:schemeClr val="accent4"/>
                </a:solidFill>
              </a:rPr>
              <a:t>Biddell</a:t>
            </a:r>
            <a:r>
              <a:rPr lang="de-DE" b="1" dirty="0">
                <a:solidFill>
                  <a:schemeClr val="accent4"/>
                </a:solidFill>
              </a:rPr>
              <a:t> </a:t>
            </a:r>
            <a:r>
              <a:rPr lang="de-DE" b="1" dirty="0" err="1">
                <a:solidFill>
                  <a:schemeClr val="accent4"/>
                </a:solidFill>
              </a:rPr>
              <a:t>Airy</a:t>
            </a:r>
            <a:r>
              <a:rPr lang="de-DE" dirty="0">
                <a:solidFill>
                  <a:schemeClr val="accent4"/>
                </a:solidFill>
              </a:rPr>
              <a:t>, </a:t>
            </a:r>
            <a:endParaRPr lang="de-DE" dirty="0" smtClean="0">
              <a:solidFill>
                <a:schemeClr val="accent4"/>
              </a:solidFill>
            </a:endParaRPr>
          </a:p>
          <a:p>
            <a:pPr algn="ctr"/>
            <a:r>
              <a:rPr lang="de-DE" dirty="0" smtClean="0">
                <a:solidFill>
                  <a:schemeClr val="accent4"/>
                </a:solidFill>
              </a:rPr>
              <a:t>27.07.1801–02.01.1892</a:t>
            </a:r>
          </a:p>
          <a:p>
            <a:pPr algn="ctr"/>
            <a:r>
              <a:rPr lang="de-DE" dirty="0" err="1">
                <a:solidFill>
                  <a:schemeClr val="accent4"/>
                </a:solidFill>
              </a:rPr>
              <a:t>Astronomer</a:t>
            </a:r>
            <a:r>
              <a:rPr lang="de-DE" dirty="0">
                <a:solidFill>
                  <a:schemeClr val="accent4"/>
                </a:solidFill>
              </a:rPr>
              <a:t> Royal 1835-1881</a:t>
            </a:r>
          </a:p>
        </p:txBody>
      </p:sp>
    </p:spTree>
    <p:extLst>
      <p:ext uri="{BB962C8B-B14F-4D97-AF65-F5344CB8AC3E}">
        <p14:creationId xmlns:p14="http://schemas.microsoft.com/office/powerpoint/2010/main" val="137209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Intensity profile</a:t>
            </a:r>
            <a:endParaRPr lang="en-US" dirty="0">
              <a:solidFill>
                <a:schemeClr val="accent4"/>
              </a:solidFill>
            </a:endParaRPr>
          </a:p>
        </p:txBody>
      </p:sp>
      <p:cxnSp>
        <p:nvCxnSpPr>
          <p:cNvPr id="5" name="Gerader Verbinder 4"/>
          <p:cNvCxnSpPr/>
          <p:nvPr/>
        </p:nvCxnSpPr>
        <p:spPr>
          <a:xfrm flipH="1">
            <a:off x="1431562" y="3500203"/>
            <a:ext cx="7015396"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697042" y="3500203"/>
            <a:ext cx="2520883" cy="369332"/>
          </a:xfrm>
          <a:prstGeom prst="rect">
            <a:avLst/>
          </a:prstGeom>
          <a:noFill/>
        </p:spPr>
        <p:txBody>
          <a:bodyPr wrap="none" rtlCol="0">
            <a:spAutoFit/>
          </a:bodyPr>
          <a:lstStyle/>
          <a:p>
            <a:r>
              <a:rPr lang="en-US" b="1" dirty="0" smtClean="0">
                <a:solidFill>
                  <a:schemeClr val="accent4"/>
                </a:solidFill>
              </a:rPr>
              <a:t>measured along this line</a:t>
            </a:r>
            <a:endParaRPr lang="en-US" b="1" dirty="0">
              <a:solidFill>
                <a:schemeClr val="accent4"/>
              </a:solidFill>
            </a:endParaRPr>
          </a:p>
        </p:txBody>
      </p:sp>
    </p:spTree>
    <p:extLst>
      <p:ext uri="{BB962C8B-B14F-4D97-AF65-F5344CB8AC3E}">
        <p14:creationId xmlns:p14="http://schemas.microsoft.com/office/powerpoint/2010/main" val="2423287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10" name="Gerader Verbinder 9"/>
          <p:cNvCxnSpPr/>
          <p:nvPr/>
        </p:nvCxnSpPr>
        <p:spPr>
          <a:xfrm flipH="1">
            <a:off x="4781862" y="5096660"/>
            <a:ext cx="1124263" cy="0"/>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931765" y="4736893"/>
            <a:ext cx="894797" cy="369332"/>
          </a:xfrm>
          <a:prstGeom prst="rect">
            <a:avLst/>
          </a:prstGeom>
          <a:noFill/>
        </p:spPr>
        <p:txBody>
          <a:bodyPr wrap="none" rtlCol="0">
            <a:spAutoFit/>
          </a:bodyPr>
          <a:lstStyle/>
          <a:p>
            <a:r>
              <a:rPr lang="en-US" b="1" dirty="0" smtClean="0">
                <a:solidFill>
                  <a:srgbClr val="FF0000"/>
                </a:solidFill>
              </a:rPr>
              <a:t>217 nm</a:t>
            </a:r>
            <a:endParaRPr lang="en-US" b="1" dirty="0">
              <a:solidFill>
                <a:srgbClr val="FF0000"/>
              </a:solidFill>
            </a:endParaRPr>
          </a:p>
        </p:txBody>
      </p:sp>
      <mc:AlternateContent xmlns:mc="http://schemas.openxmlformats.org/markup-compatibility/2006" xmlns:a14="http://schemas.microsoft.com/office/drawing/2010/main">
        <mc:Choice Requires="a14">
          <p:sp>
            <p:nvSpPr>
              <p:cNvPr id="12" name="Textfeld 11"/>
              <p:cNvSpPr txBox="1"/>
              <p:nvPr/>
            </p:nvSpPr>
            <p:spPr>
              <a:xfrm>
                <a:off x="5126636" y="6076983"/>
                <a:ext cx="2076209" cy="495777"/>
              </a:xfrm>
              <a:prstGeom prst="rect">
                <a:avLst/>
              </a:prstGeom>
              <a:noFill/>
            </p:spPr>
            <p:txBody>
              <a:bodyPr wrap="none" rtlCol="0">
                <a:spAutoFit/>
              </a:bodyPr>
              <a:lstStyle/>
              <a:p>
                <a14:m>
                  <m:oMath xmlns:m="http://schemas.openxmlformats.org/officeDocument/2006/math">
                    <m:r>
                      <a:rPr lang="de-DE" b="1" i="1" smtClean="0">
                        <a:solidFill>
                          <a:srgbClr val="FF0000"/>
                        </a:solidFill>
                        <a:latin typeface="Cambria Math" panose="02040503050406030204" pitchFamily="18" charset="0"/>
                      </a:rPr>
                      <m:t>𝒓</m:t>
                    </m:r>
                    <m:r>
                      <a:rPr lang="de-DE" b="1" i="1" smtClean="0">
                        <a:solidFill>
                          <a:srgbClr val="FF0000"/>
                        </a:solidFill>
                        <a:latin typeface="Cambria Math" panose="02040503050406030204" pitchFamily="18" charset="0"/>
                      </a:rPr>
                      <m:t>=</m:t>
                    </m:r>
                    <m:f>
                      <m:fPr>
                        <m:ctrlPr>
                          <a:rPr lang="de-DE" b="1" i="1" smtClean="0">
                            <a:solidFill>
                              <a:srgbClr val="FF0000"/>
                            </a:solidFill>
                            <a:latin typeface="Cambria Math" panose="02040503050406030204" pitchFamily="18" charset="0"/>
                          </a:rPr>
                        </m:ctrlPr>
                      </m:fPr>
                      <m:num>
                        <m:r>
                          <a:rPr lang="de-DE" b="1" i="1" smtClean="0">
                            <a:solidFill>
                              <a:srgbClr val="FF0000"/>
                            </a:solidFill>
                            <a:latin typeface="Cambria Math" panose="02040503050406030204" pitchFamily="18" charset="0"/>
                          </a:rPr>
                          <m:t>𝟎</m:t>
                        </m:r>
                        <m:r>
                          <a:rPr lang="de-DE" b="1" i="1" smtClean="0">
                            <a:solidFill>
                              <a:srgbClr val="FF0000"/>
                            </a:solidFill>
                            <a:latin typeface="Cambria Math" panose="02040503050406030204" pitchFamily="18" charset="0"/>
                          </a:rPr>
                          <m:t>.</m:t>
                        </m:r>
                        <m:r>
                          <a:rPr lang="de-DE" b="1" i="1" smtClean="0">
                            <a:solidFill>
                              <a:srgbClr val="FF0000"/>
                            </a:solidFill>
                            <a:latin typeface="Cambria Math" panose="02040503050406030204" pitchFamily="18" charset="0"/>
                          </a:rPr>
                          <m:t>𝟔𝟏</m:t>
                        </m:r>
                        <m:r>
                          <a:rPr lang="de-DE" b="1" i="1" smtClean="0">
                            <a:solidFill>
                              <a:srgbClr val="FF0000"/>
                            </a:solidFill>
                            <a:latin typeface="Cambria Math" panose="02040503050406030204" pitchFamily="18" charset="0"/>
                          </a:rPr>
                          <m:t>∗</m:t>
                        </m:r>
                        <m:r>
                          <a:rPr lang="el-GR" b="1" i="1" smtClean="0">
                            <a:solidFill>
                              <a:srgbClr val="FF0000"/>
                            </a:solidFill>
                            <a:latin typeface="Cambria Math" panose="02040503050406030204" pitchFamily="18" charset="0"/>
                          </a:rPr>
                          <m:t>𝝀</m:t>
                        </m:r>
                      </m:num>
                      <m:den>
                        <m:r>
                          <a:rPr lang="de-DE" b="1" i="1" smtClean="0">
                            <a:solidFill>
                              <a:srgbClr val="FF0000"/>
                            </a:solidFill>
                            <a:latin typeface="Cambria Math" panose="02040503050406030204" pitchFamily="18" charset="0"/>
                          </a:rPr>
                          <m:t>𝑵𝑨</m:t>
                        </m:r>
                      </m:den>
                    </m:f>
                    <m:r>
                      <a:rPr lang="de-DE" b="1" i="1" smtClean="0">
                        <a:solidFill>
                          <a:srgbClr val="FF0000"/>
                        </a:solidFill>
                        <a:latin typeface="Cambria Math" panose="02040503050406030204" pitchFamily="18" charset="0"/>
                      </a:rPr>
                      <m:t>=</m:t>
                    </m:r>
                  </m:oMath>
                </a14:m>
                <a:r>
                  <a:rPr lang="en-US" b="1" dirty="0" smtClean="0">
                    <a:solidFill>
                      <a:srgbClr val="FF0000"/>
                    </a:solidFill>
                  </a:rPr>
                  <a:t>217 nm</a:t>
                </a:r>
                <a:endParaRPr lang="en-US" b="1" dirty="0">
                  <a:solidFill>
                    <a:srgbClr val="FF0000"/>
                  </a:solidFill>
                </a:endParaRPr>
              </a:p>
            </p:txBody>
          </p:sp>
        </mc:Choice>
        <mc:Fallback xmlns="">
          <p:sp>
            <p:nvSpPr>
              <p:cNvPr id="12" name="Textfeld 11"/>
              <p:cNvSpPr txBox="1">
                <a:spLocks noRot="1" noChangeAspect="1" noMove="1" noResize="1" noEditPoints="1" noAdjustHandles="1" noChangeArrowheads="1" noChangeShapeType="1" noTextEdit="1"/>
              </p:cNvSpPr>
              <p:nvPr/>
            </p:nvSpPr>
            <p:spPr>
              <a:xfrm>
                <a:off x="5126636" y="6076983"/>
                <a:ext cx="2076209" cy="495777"/>
              </a:xfrm>
              <a:prstGeom prst="rect">
                <a:avLst/>
              </a:prstGeom>
              <a:blipFill rotWithShape="0">
                <a:blip r:embed="rId3"/>
                <a:stretch>
                  <a:fillRect r="-1466" b="-8642"/>
                </a:stretch>
              </a:blipFill>
            </p:spPr>
            <p:txBody>
              <a:bodyPr/>
              <a:lstStyle/>
              <a:p>
                <a:r>
                  <a:rPr lang="en-US">
                    <a:noFill/>
                  </a:rPr>
                  <a:t> </a:t>
                </a:r>
              </a:p>
            </p:txBody>
          </p:sp>
        </mc:Fallback>
      </mc:AlternateContent>
    </p:spTree>
    <p:extLst>
      <p:ext uri="{BB962C8B-B14F-4D97-AF65-F5344CB8AC3E}">
        <p14:creationId xmlns:p14="http://schemas.microsoft.com/office/powerpoint/2010/main" val="215434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0" y="365126"/>
            <a:ext cx="9144000" cy="1325563"/>
          </a:xfrm>
        </p:spPr>
        <p:txBody>
          <a:bodyPr>
            <a:normAutofit fontScale="90000"/>
          </a:bodyPr>
          <a:lstStyle/>
          <a:p>
            <a:r>
              <a:rPr lang="en-US" dirty="0"/>
              <a:t>How close can two Airy patterns </a:t>
            </a:r>
            <a:r>
              <a:rPr lang="en-US" dirty="0" smtClean="0"/>
              <a:t/>
            </a:r>
            <a:br>
              <a:rPr lang="en-US" dirty="0" smtClean="0"/>
            </a:br>
            <a:r>
              <a:rPr lang="en-US" dirty="0" smtClean="0"/>
              <a:t>be </a:t>
            </a:r>
            <a:r>
              <a:rPr lang="en-US" dirty="0"/>
              <a:t>together and still be </a:t>
            </a:r>
            <a:r>
              <a:rPr lang="en-US" dirty="0" smtClean="0"/>
              <a:t/>
            </a:r>
            <a:br>
              <a:rPr lang="en-US" dirty="0" smtClean="0"/>
            </a:br>
            <a:r>
              <a:rPr lang="en-US" b="1" i="1" dirty="0" smtClean="0"/>
              <a:t>resolved</a:t>
            </a:r>
            <a:r>
              <a:rPr lang="en-US" dirty="0" smtClean="0"/>
              <a:t> </a:t>
            </a:r>
            <a:r>
              <a:rPr lang="en-US" dirty="0"/>
              <a:t>= recognized as two?</a:t>
            </a:r>
          </a:p>
        </p:txBody>
      </p:sp>
      <p:sp>
        <p:nvSpPr>
          <p:cNvPr id="13" name="Inhaltsplatzhalter 3"/>
          <p:cNvSpPr txBox="1">
            <a:spLocks/>
          </p:cNvSpPr>
          <p:nvPr/>
        </p:nvSpPr>
        <p:spPr>
          <a:xfrm>
            <a:off x="628650" y="2035277"/>
            <a:ext cx="7886700" cy="41416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6" name="Grafik 5"/>
          <p:cNvPicPr>
            <a:picLocks noChangeAspect="1"/>
          </p:cNvPicPr>
          <p:nvPr/>
        </p:nvPicPr>
        <p:blipFill>
          <a:blip r:embed="rId3"/>
          <a:stretch>
            <a:fillRect/>
          </a:stretch>
        </p:blipFill>
        <p:spPr>
          <a:xfrm>
            <a:off x="910559" y="2277891"/>
            <a:ext cx="3882667" cy="3376522"/>
          </a:xfrm>
          <a:prstGeom prst="rect">
            <a:avLst/>
          </a:prstGeom>
        </p:spPr>
      </p:pic>
      <p:pic>
        <p:nvPicPr>
          <p:cNvPr id="14" name="Picture 2" descr="Lord Rayleigh (John William Stru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0098" y="2121655"/>
            <a:ext cx="2637689" cy="3730447"/>
          </a:xfrm>
          <a:prstGeom prst="rect">
            <a:avLst/>
          </a:prstGeom>
          <a:noFill/>
          <a:extLst>
            <a:ext uri="{909E8E84-426E-40DD-AFC4-6F175D3DCCD1}">
              <a14:hiddenFill xmlns:a14="http://schemas.microsoft.com/office/drawing/2010/main">
                <a:solidFill>
                  <a:srgbClr val="FFFFFF"/>
                </a:solidFill>
              </a14:hiddenFill>
            </a:ext>
          </a:extLst>
        </p:spPr>
      </p:pic>
      <p:sp>
        <p:nvSpPr>
          <p:cNvPr id="15" name="Rechteck 14"/>
          <p:cNvSpPr/>
          <p:nvPr/>
        </p:nvSpPr>
        <p:spPr>
          <a:xfrm>
            <a:off x="5350099" y="4928772"/>
            <a:ext cx="2637689" cy="923330"/>
          </a:xfrm>
          <a:prstGeom prst="rect">
            <a:avLst/>
          </a:prstGeom>
          <a:solidFill>
            <a:schemeClr val="tx1">
              <a:lumMod val="65000"/>
              <a:lumOff val="35000"/>
            </a:schemeClr>
          </a:solidFill>
        </p:spPr>
        <p:txBody>
          <a:bodyPr wrap="square">
            <a:spAutoFit/>
          </a:bodyPr>
          <a:lstStyle/>
          <a:p>
            <a:pPr algn="ctr"/>
            <a:r>
              <a:rPr lang="de-DE" b="1" dirty="0" smtClean="0">
                <a:solidFill>
                  <a:schemeClr val="accent4"/>
                </a:solidFill>
              </a:rPr>
              <a:t>Lord </a:t>
            </a:r>
            <a:r>
              <a:rPr lang="de-DE" b="1" dirty="0">
                <a:solidFill>
                  <a:schemeClr val="accent4"/>
                </a:solidFill>
              </a:rPr>
              <a:t>Rayleigh </a:t>
            </a:r>
          </a:p>
          <a:p>
            <a:pPr algn="ctr"/>
            <a:r>
              <a:rPr lang="de-DE" dirty="0">
                <a:solidFill>
                  <a:schemeClr val="accent4"/>
                </a:solidFill>
              </a:rPr>
              <a:t>(John William </a:t>
            </a:r>
            <a:r>
              <a:rPr lang="de-DE" dirty="0" err="1">
                <a:solidFill>
                  <a:schemeClr val="accent4"/>
                </a:solidFill>
              </a:rPr>
              <a:t>Strutt</a:t>
            </a:r>
            <a:r>
              <a:rPr lang="de-DE" dirty="0">
                <a:solidFill>
                  <a:schemeClr val="accent4"/>
                </a:solidFill>
              </a:rPr>
              <a:t>)</a:t>
            </a:r>
          </a:p>
          <a:p>
            <a:pPr algn="ctr"/>
            <a:r>
              <a:rPr lang="de-DE" dirty="0" smtClean="0">
                <a:solidFill>
                  <a:schemeClr val="accent4"/>
                </a:solidFill>
              </a:rPr>
              <a:t>12.11.1842-30.07.1919</a:t>
            </a:r>
            <a:endParaRPr lang="de-DE" dirty="0">
              <a:solidFill>
                <a:schemeClr val="accent4"/>
              </a:solidFill>
            </a:endParaRPr>
          </a:p>
        </p:txBody>
      </p:sp>
    </p:spTree>
    <p:extLst>
      <p:ext uri="{BB962C8B-B14F-4D97-AF65-F5344CB8AC3E}">
        <p14:creationId xmlns:p14="http://schemas.microsoft.com/office/powerpoint/2010/main" val="9156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055746" name="Object 2"/>
          <p:cNvGraphicFramePr>
            <a:graphicFrameLocks noChangeAspect="1"/>
          </p:cNvGraphicFramePr>
          <p:nvPr/>
        </p:nvGraphicFramePr>
        <p:xfrm>
          <a:off x="684213" y="287338"/>
          <a:ext cx="2955925" cy="6165850"/>
        </p:xfrm>
        <a:graphic>
          <a:graphicData uri="http://schemas.openxmlformats.org/presentationml/2006/ole">
            <mc:AlternateContent xmlns:mc="http://schemas.openxmlformats.org/markup-compatibility/2006">
              <mc:Choice xmlns:v="urn:schemas-microsoft-com:vml" Requires="v">
                <p:oleObj spid="_x0000_s1056" r:id="rId3" imgW="4825397" imgH="10069841" progId="">
                  <p:embed/>
                </p:oleObj>
              </mc:Choice>
              <mc:Fallback>
                <p:oleObj r:id="rId3" imgW="4825397" imgH="1006984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287338"/>
                        <a:ext cx="2955925" cy="616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5747" name="Object 3"/>
          <p:cNvGraphicFramePr>
            <a:graphicFrameLocks noChangeAspect="1"/>
          </p:cNvGraphicFramePr>
          <p:nvPr/>
        </p:nvGraphicFramePr>
        <p:xfrm>
          <a:off x="5216525" y="214313"/>
          <a:ext cx="2955925" cy="6167437"/>
        </p:xfrm>
        <a:graphic>
          <a:graphicData uri="http://schemas.openxmlformats.org/presentationml/2006/ole">
            <mc:AlternateContent xmlns:mc="http://schemas.openxmlformats.org/markup-compatibility/2006">
              <mc:Choice xmlns:v="urn:schemas-microsoft-com:vml" Requires="v">
                <p:oleObj spid="_x0000_s1057" r:id="rId5" imgW="4825397" imgH="10069841" progId="">
                  <p:embed/>
                </p:oleObj>
              </mc:Choice>
              <mc:Fallback>
                <p:oleObj r:id="rId5" imgW="4825397" imgH="10069841"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6525" y="214313"/>
                        <a:ext cx="2955925" cy="616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5748" name="Rectangle 4"/>
          <p:cNvSpPr>
            <a:spLocks noChangeArrowheads="1"/>
          </p:cNvSpPr>
          <p:nvPr/>
        </p:nvSpPr>
        <p:spPr bwMode="auto">
          <a:xfrm>
            <a:off x="3554926" y="6537008"/>
            <a:ext cx="5176417" cy="338554"/>
          </a:xfrm>
          <a:prstGeom prst="rect">
            <a:avLst/>
          </a:prstGeom>
          <a:solidFill>
            <a:schemeClr val="tx1"/>
          </a:solidFill>
          <a:ln>
            <a:noFill/>
          </a:ln>
          <a:effectLst/>
          <a:extLst/>
        </p:spPr>
        <p:txBody>
          <a:bodyPr wrap="none">
            <a:spAutoFit/>
          </a:bodyPr>
          <a:lstStyle/>
          <a:p>
            <a:r>
              <a:rPr lang="en-US" altLang="de-DE" sz="800" dirty="0">
                <a:solidFill>
                  <a:schemeClr val="accent3"/>
                </a:solidFill>
                <a:cs typeface="Arial" panose="020B0604020202020204" pitchFamily="34" charset="0"/>
              </a:rPr>
              <a:t>Image creator:  </a:t>
            </a:r>
            <a:r>
              <a:rPr lang="en-US" altLang="de-DE" sz="800" dirty="0" err="1">
                <a:solidFill>
                  <a:schemeClr val="accent3"/>
                </a:solidFill>
                <a:cs typeface="Arial" panose="020B0604020202020204" pitchFamily="34" charset="0"/>
              </a:rPr>
              <a:t>Mpfitz</a:t>
            </a:r>
            <a:r>
              <a:rPr lang="en-US" altLang="de-DE" sz="800" dirty="0">
                <a:solidFill>
                  <a:schemeClr val="accent3"/>
                </a:solidFill>
                <a:cs typeface="Arial" panose="020B0604020202020204" pitchFamily="34" charset="0"/>
              </a:rPr>
              <a:t>, Public Domain</a:t>
            </a:r>
          </a:p>
          <a:p>
            <a:r>
              <a:rPr lang="en-US" altLang="de-DE" sz="800" dirty="0" smtClean="0">
                <a:solidFill>
                  <a:schemeClr val="accent3"/>
                </a:solidFill>
                <a:cs typeface="Arial" panose="020B0604020202020204" pitchFamily="34" charset="0"/>
              </a:rPr>
              <a:t>https://upload.wikimedia.org/wikipedia/commons/thumb/6/61/RayleighCriterion.svg/500px-RayleighCriterion.svg.png</a:t>
            </a:r>
          </a:p>
        </p:txBody>
      </p:sp>
      <p:sp>
        <p:nvSpPr>
          <p:cNvPr id="2" name="Textfeld 1"/>
          <p:cNvSpPr txBox="1"/>
          <p:nvPr/>
        </p:nvSpPr>
        <p:spPr>
          <a:xfrm>
            <a:off x="455613" y="914400"/>
            <a:ext cx="470000" cy="4154984"/>
          </a:xfrm>
          <a:prstGeom prst="rect">
            <a:avLst/>
          </a:prstGeom>
          <a:noFill/>
        </p:spPr>
        <p:txBody>
          <a:bodyPr wrap="none" rtlCol="0">
            <a:spAutoFit/>
          </a:bodyPr>
          <a:lstStyle/>
          <a:p>
            <a:r>
              <a:rPr lang="de-DE" sz="4400" b="1" dirty="0" smtClean="0">
                <a:solidFill>
                  <a:schemeClr val="accent3"/>
                </a:solidFill>
              </a:rPr>
              <a:t>1</a:t>
            </a:r>
          </a:p>
          <a:p>
            <a:endParaRPr lang="de-DE" sz="4400" b="1" dirty="0">
              <a:solidFill>
                <a:schemeClr val="accent3"/>
              </a:solidFill>
            </a:endParaRPr>
          </a:p>
          <a:p>
            <a:endParaRPr lang="de-DE" sz="4400" b="1" dirty="0" smtClean="0">
              <a:solidFill>
                <a:schemeClr val="accent3"/>
              </a:solidFill>
            </a:endParaRPr>
          </a:p>
          <a:p>
            <a:endParaRPr lang="de-DE" sz="4400" b="1" dirty="0">
              <a:solidFill>
                <a:schemeClr val="accent3"/>
              </a:solidFill>
            </a:endParaRPr>
          </a:p>
          <a:p>
            <a:endParaRPr lang="de-DE" sz="4400" b="1" dirty="0" smtClean="0">
              <a:solidFill>
                <a:schemeClr val="accent3"/>
              </a:solidFill>
            </a:endParaRPr>
          </a:p>
          <a:p>
            <a:r>
              <a:rPr lang="de-DE" sz="4400" b="1" dirty="0">
                <a:solidFill>
                  <a:schemeClr val="accent3"/>
                </a:solidFill>
              </a:rPr>
              <a:t>2</a:t>
            </a:r>
          </a:p>
        </p:txBody>
      </p:sp>
      <p:sp>
        <p:nvSpPr>
          <p:cNvPr id="6" name="Textfeld 5"/>
          <p:cNvSpPr txBox="1"/>
          <p:nvPr/>
        </p:nvSpPr>
        <p:spPr>
          <a:xfrm>
            <a:off x="4717670" y="914400"/>
            <a:ext cx="470000" cy="4154984"/>
          </a:xfrm>
          <a:prstGeom prst="rect">
            <a:avLst/>
          </a:prstGeom>
          <a:noFill/>
        </p:spPr>
        <p:txBody>
          <a:bodyPr wrap="none" rtlCol="0">
            <a:spAutoFit/>
          </a:bodyPr>
          <a:lstStyle/>
          <a:p>
            <a:r>
              <a:rPr lang="de-DE" sz="4400" b="1" dirty="0">
                <a:solidFill>
                  <a:schemeClr val="accent3"/>
                </a:solidFill>
              </a:rPr>
              <a:t>3</a:t>
            </a:r>
            <a:endParaRPr lang="de-DE" sz="4400" b="1" dirty="0" smtClean="0">
              <a:solidFill>
                <a:schemeClr val="accent3"/>
              </a:solidFill>
            </a:endParaRPr>
          </a:p>
          <a:p>
            <a:endParaRPr lang="de-DE" sz="4400" b="1" dirty="0">
              <a:solidFill>
                <a:schemeClr val="accent3"/>
              </a:solidFill>
            </a:endParaRPr>
          </a:p>
          <a:p>
            <a:endParaRPr lang="de-DE" sz="4400" b="1" dirty="0" smtClean="0">
              <a:solidFill>
                <a:schemeClr val="accent3"/>
              </a:solidFill>
            </a:endParaRPr>
          </a:p>
          <a:p>
            <a:endParaRPr lang="de-DE" sz="4400" b="1" dirty="0">
              <a:solidFill>
                <a:schemeClr val="accent3"/>
              </a:solidFill>
            </a:endParaRPr>
          </a:p>
          <a:p>
            <a:endParaRPr lang="de-DE" sz="4400" b="1" dirty="0" smtClean="0">
              <a:solidFill>
                <a:schemeClr val="accent3"/>
              </a:solidFill>
            </a:endParaRPr>
          </a:p>
          <a:p>
            <a:r>
              <a:rPr lang="de-DE" sz="4400" b="1" dirty="0" smtClean="0">
                <a:solidFill>
                  <a:schemeClr val="accent3"/>
                </a:solidFill>
              </a:rPr>
              <a:t>4</a:t>
            </a:r>
            <a:endParaRPr lang="de-DE" sz="4400" b="1" dirty="0">
              <a:solidFill>
                <a:schemeClr val="accent3"/>
              </a:solidFill>
            </a:endParaRPr>
          </a:p>
        </p:txBody>
      </p:sp>
      <p:sp>
        <p:nvSpPr>
          <p:cNvPr id="3" name="Textfeld 2"/>
          <p:cNvSpPr txBox="1"/>
          <p:nvPr/>
        </p:nvSpPr>
        <p:spPr>
          <a:xfrm>
            <a:off x="1328325" y="6197084"/>
            <a:ext cx="1438407" cy="369332"/>
          </a:xfrm>
          <a:prstGeom prst="rect">
            <a:avLst/>
          </a:prstGeom>
          <a:noFill/>
        </p:spPr>
        <p:txBody>
          <a:bodyPr wrap="none" rtlCol="0">
            <a:spAutoFit/>
          </a:bodyPr>
          <a:lstStyle/>
          <a:p>
            <a:r>
              <a:rPr lang="en-US" dirty="0" smtClean="0">
                <a:solidFill>
                  <a:schemeClr val="bg1"/>
                </a:solidFill>
              </a:rPr>
              <a:t>Sparrow limit</a:t>
            </a:r>
            <a:endParaRPr lang="en-US" dirty="0">
              <a:solidFill>
                <a:schemeClr val="bg1"/>
              </a:solidFill>
            </a:endParaRPr>
          </a:p>
        </p:txBody>
      </p:sp>
      <p:sp>
        <p:nvSpPr>
          <p:cNvPr id="8" name="Textfeld 7"/>
          <p:cNvSpPr txBox="1"/>
          <p:nvPr/>
        </p:nvSpPr>
        <p:spPr>
          <a:xfrm>
            <a:off x="5975283" y="3113365"/>
            <a:ext cx="1445139" cy="369332"/>
          </a:xfrm>
          <a:prstGeom prst="rect">
            <a:avLst/>
          </a:prstGeom>
          <a:noFill/>
        </p:spPr>
        <p:txBody>
          <a:bodyPr wrap="none" rtlCol="0">
            <a:spAutoFit/>
          </a:bodyPr>
          <a:lstStyle/>
          <a:p>
            <a:r>
              <a:rPr lang="en-US" dirty="0" smtClean="0">
                <a:solidFill>
                  <a:schemeClr val="bg1"/>
                </a:solidFill>
              </a:rPr>
              <a:t>Rayleigh limit</a:t>
            </a:r>
            <a:endParaRPr lang="en-US" dirty="0">
              <a:solidFill>
                <a:schemeClr val="bg1"/>
              </a:solidFill>
            </a:endParaRPr>
          </a:p>
        </p:txBody>
      </p:sp>
    </p:spTree>
    <p:extLst>
      <p:ext uri="{BB962C8B-B14F-4D97-AF65-F5344CB8AC3E}">
        <p14:creationId xmlns:p14="http://schemas.microsoft.com/office/powerpoint/2010/main" val="2597566445"/>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t>
            </a:r>
            <a:r>
              <a:rPr lang="en-US" dirty="0"/>
              <a:t>Airy pattern of </a:t>
            </a:r>
            <a:r>
              <a:rPr lang="en-US" dirty="0" smtClean="0"/>
              <a:t>a point with an NA 1.4 objective with </a:t>
            </a:r>
            <a:r>
              <a:rPr lang="el-GR" dirty="0" smtClean="0"/>
              <a:t>λ</a:t>
            </a:r>
            <a:r>
              <a:rPr lang="de-DE" dirty="0" smtClean="0"/>
              <a:t>=500 </a:t>
            </a:r>
            <a:r>
              <a:rPr lang="de-DE" dirty="0" err="1" smtClean="0"/>
              <a:t>nm</a:t>
            </a:r>
            <a:endParaRPr lang="en-US" dirty="0"/>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5" name="Gerader Verbinder 4"/>
          <p:cNvCxnSpPr/>
          <p:nvPr/>
        </p:nvCxnSpPr>
        <p:spPr>
          <a:xfrm flipV="1">
            <a:off x="5343993" y="2353456"/>
            <a:ext cx="0" cy="846944"/>
          </a:xfrm>
          <a:prstGeom prst="line">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5066676" y="2046159"/>
            <a:ext cx="583814" cy="369332"/>
          </a:xfrm>
          <a:prstGeom prst="rect">
            <a:avLst/>
          </a:prstGeom>
          <a:noFill/>
        </p:spPr>
        <p:txBody>
          <a:bodyPr wrap="none" rtlCol="0">
            <a:spAutoFit/>
          </a:bodyPr>
          <a:lstStyle/>
          <a:p>
            <a:r>
              <a:rPr lang="en-US" b="1" dirty="0" smtClean="0"/>
              <a:t>26%</a:t>
            </a:r>
            <a:endParaRPr lang="en-US" b="1" dirty="0"/>
          </a:p>
        </p:txBody>
      </p:sp>
      <p:sp>
        <p:nvSpPr>
          <p:cNvPr id="7" name="Textfeld 6"/>
          <p:cNvSpPr txBox="1"/>
          <p:nvPr/>
        </p:nvSpPr>
        <p:spPr>
          <a:xfrm>
            <a:off x="4676931" y="6302750"/>
            <a:ext cx="3169842" cy="584775"/>
          </a:xfrm>
          <a:prstGeom prst="rect">
            <a:avLst/>
          </a:prstGeom>
          <a:noFill/>
        </p:spPr>
        <p:txBody>
          <a:bodyPr wrap="none" rtlCol="0">
            <a:spAutoFit/>
          </a:bodyPr>
          <a:lstStyle/>
          <a:p>
            <a:r>
              <a:rPr lang="en-US" sz="3200" b="1" dirty="0" smtClean="0"/>
              <a:t>Rayleigh criterion</a:t>
            </a:r>
            <a:endParaRPr lang="en-US" sz="3200" b="1" dirty="0"/>
          </a:p>
        </p:txBody>
      </p:sp>
      <p:cxnSp>
        <p:nvCxnSpPr>
          <p:cNvPr id="8" name="Gerader Verbinder 7"/>
          <p:cNvCxnSpPr/>
          <p:nvPr/>
        </p:nvCxnSpPr>
        <p:spPr>
          <a:xfrm>
            <a:off x="5876544" y="2415491"/>
            <a:ext cx="0" cy="31684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83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628650" y="1402327"/>
            <a:ext cx="4845558" cy="4031873"/>
          </a:xfrm>
          <a:prstGeom prst="rect">
            <a:avLst/>
          </a:prstGeom>
        </p:spPr>
        <p:txBody>
          <a:bodyPr wrap="square">
            <a:spAutoFit/>
          </a:bodyPr>
          <a:lstStyle/>
          <a:p>
            <a:r>
              <a:rPr lang="en-US" sz="2400" b="1" dirty="0" smtClean="0"/>
              <a:t>“..This rule is convenient on account of its simplicity; and it is sufficiently accurate in view of the necessary uncertainty as to what exactly is meant by resolution.”</a:t>
            </a:r>
          </a:p>
          <a:p>
            <a:endParaRPr lang="en-US" dirty="0" smtClean="0"/>
          </a:p>
          <a:p>
            <a:r>
              <a:rPr lang="en-US" sz="1400" dirty="0" smtClean="0"/>
              <a:t>Rayleigh (1879) ‘XXXI. Investigations in optics, with special reference to the spectroscope, Phil. Mag. Series 5,8: 49, p 267</a:t>
            </a:r>
          </a:p>
          <a:p>
            <a:endParaRPr lang="en-US" dirty="0"/>
          </a:p>
          <a:p>
            <a:r>
              <a:rPr lang="en-US" dirty="0" smtClean="0"/>
              <a:t>Lord Rayleigh won the </a:t>
            </a:r>
            <a:r>
              <a:rPr lang="en-US" dirty="0"/>
              <a:t>Nobel Prize in Physics 1904 </a:t>
            </a:r>
          </a:p>
          <a:p>
            <a:r>
              <a:rPr lang="en-US" dirty="0"/>
              <a:t>"for his investigations of the densities of the most important gases and for his discovery of argon in connection with these studies"</a:t>
            </a:r>
          </a:p>
        </p:txBody>
      </p:sp>
      <p:pic>
        <p:nvPicPr>
          <p:cNvPr id="4" name="Picture 2" descr="Lord Rayleigh (John William Stru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4626" y="1402327"/>
            <a:ext cx="2637689" cy="3730447"/>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p:cNvSpPr/>
          <p:nvPr/>
        </p:nvSpPr>
        <p:spPr>
          <a:xfrm>
            <a:off x="5764627" y="4209444"/>
            <a:ext cx="2637689" cy="923330"/>
          </a:xfrm>
          <a:prstGeom prst="rect">
            <a:avLst/>
          </a:prstGeom>
          <a:solidFill>
            <a:schemeClr val="tx1">
              <a:lumMod val="65000"/>
              <a:lumOff val="35000"/>
            </a:schemeClr>
          </a:solidFill>
        </p:spPr>
        <p:txBody>
          <a:bodyPr wrap="square">
            <a:spAutoFit/>
          </a:bodyPr>
          <a:lstStyle/>
          <a:p>
            <a:pPr algn="ctr"/>
            <a:r>
              <a:rPr lang="de-DE" b="1" dirty="0" smtClean="0">
                <a:solidFill>
                  <a:schemeClr val="accent4"/>
                </a:solidFill>
              </a:rPr>
              <a:t>Lord </a:t>
            </a:r>
            <a:r>
              <a:rPr lang="de-DE" b="1" dirty="0">
                <a:solidFill>
                  <a:schemeClr val="accent4"/>
                </a:solidFill>
              </a:rPr>
              <a:t>Rayleigh </a:t>
            </a:r>
          </a:p>
          <a:p>
            <a:pPr algn="ctr"/>
            <a:r>
              <a:rPr lang="de-DE" dirty="0">
                <a:solidFill>
                  <a:schemeClr val="accent4"/>
                </a:solidFill>
              </a:rPr>
              <a:t>(John William </a:t>
            </a:r>
            <a:r>
              <a:rPr lang="de-DE" dirty="0" err="1">
                <a:solidFill>
                  <a:schemeClr val="accent4"/>
                </a:solidFill>
              </a:rPr>
              <a:t>Strutt</a:t>
            </a:r>
            <a:r>
              <a:rPr lang="de-DE" dirty="0">
                <a:solidFill>
                  <a:schemeClr val="accent4"/>
                </a:solidFill>
              </a:rPr>
              <a:t>)</a:t>
            </a:r>
          </a:p>
          <a:p>
            <a:pPr algn="ctr"/>
            <a:r>
              <a:rPr lang="de-DE" dirty="0" smtClean="0">
                <a:solidFill>
                  <a:schemeClr val="accent4"/>
                </a:solidFill>
              </a:rPr>
              <a:t>12.11.1842-30.07.1919</a:t>
            </a:r>
            <a:endParaRPr lang="de-DE" dirty="0">
              <a:solidFill>
                <a:schemeClr val="accent4"/>
              </a:solidFill>
            </a:endParaRPr>
          </a:p>
        </p:txBody>
      </p:sp>
    </p:spTree>
    <p:extLst>
      <p:ext uri="{BB962C8B-B14F-4D97-AF65-F5344CB8AC3E}">
        <p14:creationId xmlns:p14="http://schemas.microsoft.com/office/powerpoint/2010/main" val="1150157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But how do we measure that?</a:t>
            </a:r>
            <a:endParaRPr lang="en-US" dirty="0"/>
          </a:p>
        </p:txBody>
      </p:sp>
      <p:sp>
        <p:nvSpPr>
          <p:cNvPr id="3" name="Inhaltsplatzhalter 2"/>
          <p:cNvSpPr>
            <a:spLocks noGrp="1"/>
          </p:cNvSpPr>
          <p:nvPr>
            <p:ph idx="1"/>
          </p:nvPr>
        </p:nvSpPr>
        <p:spPr/>
        <p:txBody>
          <a:bodyPr/>
          <a:lstStyle/>
          <a:p>
            <a:r>
              <a:rPr lang="en-US" dirty="0" smtClean="0"/>
              <a:t>It is very difficult to exactly determine the location of the minimum experimentally</a:t>
            </a:r>
          </a:p>
          <a:p>
            <a:r>
              <a:rPr lang="en-US" dirty="0" smtClean="0"/>
              <a:t>Therefore, for measurements a different criterion is needed:</a:t>
            </a:r>
          </a:p>
          <a:p>
            <a:r>
              <a:rPr lang="en-US" dirty="0" smtClean="0"/>
              <a:t>The </a:t>
            </a:r>
            <a:r>
              <a:rPr lang="en-US" u="sng" dirty="0" smtClean="0"/>
              <a:t>F</a:t>
            </a:r>
            <a:r>
              <a:rPr lang="en-US" dirty="0" smtClean="0"/>
              <a:t>ull </a:t>
            </a:r>
            <a:r>
              <a:rPr lang="en-US" u="sng" dirty="0" smtClean="0"/>
              <a:t>W</a:t>
            </a:r>
            <a:r>
              <a:rPr lang="en-US" dirty="0" smtClean="0"/>
              <a:t>idth </a:t>
            </a:r>
            <a:r>
              <a:rPr lang="en-US" u="sng" dirty="0" smtClean="0"/>
              <a:t>H</a:t>
            </a:r>
            <a:r>
              <a:rPr lang="en-US" dirty="0" smtClean="0"/>
              <a:t>alf </a:t>
            </a:r>
            <a:r>
              <a:rPr lang="en-US" u="sng" dirty="0" smtClean="0"/>
              <a:t>M</a:t>
            </a:r>
            <a:r>
              <a:rPr lang="en-US" dirty="0" smtClean="0"/>
              <a:t>aximum, FWHM</a:t>
            </a:r>
            <a:endParaRPr lang="en-US" dirty="0"/>
          </a:p>
        </p:txBody>
      </p:sp>
    </p:spTree>
    <p:extLst>
      <p:ext uri="{BB962C8B-B14F-4D97-AF65-F5344CB8AC3E}">
        <p14:creationId xmlns:p14="http://schemas.microsoft.com/office/powerpoint/2010/main" val="698850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00" y="1800000"/>
            <a:ext cx="6707138" cy="4663449"/>
          </a:xfrm>
          <a:prstGeom prst="rect">
            <a:avLst/>
          </a:prstGeom>
        </p:spPr>
      </p:pic>
      <p:cxnSp>
        <p:nvCxnSpPr>
          <p:cNvPr id="10" name="Gerader Verbinder 9"/>
          <p:cNvCxnSpPr/>
          <p:nvPr/>
        </p:nvCxnSpPr>
        <p:spPr>
          <a:xfrm flipH="1">
            <a:off x="4318567" y="3947326"/>
            <a:ext cx="936185" cy="15478"/>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383125" y="4054141"/>
            <a:ext cx="899605" cy="369332"/>
          </a:xfrm>
          <a:prstGeom prst="rect">
            <a:avLst/>
          </a:prstGeom>
          <a:noFill/>
        </p:spPr>
        <p:txBody>
          <a:bodyPr wrap="none" rtlCol="0">
            <a:spAutoFit/>
          </a:bodyPr>
          <a:lstStyle/>
          <a:p>
            <a:r>
              <a:rPr lang="en-US" b="1" dirty="0" smtClean="0">
                <a:solidFill>
                  <a:srgbClr val="FF0000"/>
                </a:solidFill>
              </a:rPr>
              <a:t>182 nm</a:t>
            </a:r>
            <a:endParaRPr lang="en-US" b="1" dirty="0">
              <a:solidFill>
                <a:srgbClr val="FF0000"/>
              </a:solidFill>
            </a:endParaRPr>
          </a:p>
        </p:txBody>
      </p:sp>
      <mc:AlternateContent xmlns:mc="http://schemas.openxmlformats.org/markup-compatibility/2006" xmlns:a14="http://schemas.microsoft.com/office/drawing/2010/main">
        <mc:Choice Requires="a14">
          <p:sp>
            <p:nvSpPr>
              <p:cNvPr id="12" name="Textfeld 11"/>
              <p:cNvSpPr txBox="1"/>
              <p:nvPr/>
            </p:nvSpPr>
            <p:spPr>
              <a:xfrm>
                <a:off x="5126636" y="6076983"/>
                <a:ext cx="2719014" cy="495777"/>
              </a:xfrm>
              <a:prstGeom prst="rect">
                <a:avLst/>
              </a:prstGeom>
              <a:noFill/>
            </p:spPr>
            <p:txBody>
              <a:bodyPr wrap="none" rtlCol="0">
                <a:spAutoFit/>
              </a:bodyPr>
              <a:lstStyle/>
              <a:p>
                <a14:m>
                  <m:oMath xmlns:m="http://schemas.openxmlformats.org/officeDocument/2006/math">
                    <m:r>
                      <a:rPr lang="de-DE" b="1" i="1" smtClean="0">
                        <a:solidFill>
                          <a:srgbClr val="FF0000"/>
                        </a:solidFill>
                        <a:latin typeface="Cambria Math" panose="02040503050406030204" pitchFamily="18" charset="0"/>
                      </a:rPr>
                      <m:t>𝑭𝑾𝑯𝑴</m:t>
                    </m:r>
                    <m:r>
                      <a:rPr lang="de-DE" b="1" i="1" smtClean="0">
                        <a:solidFill>
                          <a:srgbClr val="FF0000"/>
                        </a:solidFill>
                        <a:latin typeface="Cambria Math" panose="02040503050406030204" pitchFamily="18" charset="0"/>
                      </a:rPr>
                      <m:t>=</m:t>
                    </m:r>
                    <m:f>
                      <m:fPr>
                        <m:ctrlPr>
                          <a:rPr lang="de-DE" b="1" i="1" smtClean="0">
                            <a:solidFill>
                              <a:srgbClr val="FF0000"/>
                            </a:solidFill>
                            <a:latin typeface="Cambria Math" panose="02040503050406030204" pitchFamily="18" charset="0"/>
                          </a:rPr>
                        </m:ctrlPr>
                      </m:fPr>
                      <m:num>
                        <m:r>
                          <a:rPr lang="de-DE" b="1" i="1" smtClean="0">
                            <a:solidFill>
                              <a:srgbClr val="FF0000"/>
                            </a:solidFill>
                            <a:latin typeface="Cambria Math" panose="02040503050406030204" pitchFamily="18" charset="0"/>
                          </a:rPr>
                          <m:t>𝟎</m:t>
                        </m:r>
                        <m:r>
                          <a:rPr lang="de-DE" b="1" i="1" smtClean="0">
                            <a:solidFill>
                              <a:srgbClr val="FF0000"/>
                            </a:solidFill>
                            <a:latin typeface="Cambria Math" panose="02040503050406030204" pitchFamily="18" charset="0"/>
                          </a:rPr>
                          <m:t>.</m:t>
                        </m:r>
                        <m:r>
                          <a:rPr lang="de-DE" b="1" i="1" smtClean="0">
                            <a:solidFill>
                              <a:srgbClr val="FF0000"/>
                            </a:solidFill>
                            <a:latin typeface="Cambria Math" panose="02040503050406030204" pitchFamily="18" charset="0"/>
                          </a:rPr>
                          <m:t>𝟓𝟏</m:t>
                        </m:r>
                        <m:r>
                          <a:rPr lang="de-DE" b="1" i="1" smtClean="0">
                            <a:solidFill>
                              <a:srgbClr val="FF0000"/>
                            </a:solidFill>
                            <a:latin typeface="Cambria Math" panose="02040503050406030204" pitchFamily="18" charset="0"/>
                          </a:rPr>
                          <m:t>∗</m:t>
                        </m:r>
                        <m:r>
                          <a:rPr lang="el-GR" b="1" i="1" smtClean="0">
                            <a:solidFill>
                              <a:srgbClr val="FF0000"/>
                            </a:solidFill>
                            <a:latin typeface="Cambria Math" panose="02040503050406030204" pitchFamily="18" charset="0"/>
                          </a:rPr>
                          <m:t>𝝀</m:t>
                        </m:r>
                      </m:num>
                      <m:den>
                        <m:r>
                          <a:rPr lang="de-DE" b="1" i="1" smtClean="0">
                            <a:solidFill>
                              <a:srgbClr val="FF0000"/>
                            </a:solidFill>
                            <a:latin typeface="Cambria Math" panose="02040503050406030204" pitchFamily="18" charset="0"/>
                          </a:rPr>
                          <m:t>𝑵𝑨</m:t>
                        </m:r>
                      </m:den>
                    </m:f>
                    <m:r>
                      <a:rPr lang="de-DE" b="1" i="1" smtClean="0">
                        <a:solidFill>
                          <a:srgbClr val="FF0000"/>
                        </a:solidFill>
                        <a:latin typeface="Cambria Math" panose="02040503050406030204" pitchFamily="18" charset="0"/>
                      </a:rPr>
                      <m:t>=</m:t>
                    </m:r>
                  </m:oMath>
                </a14:m>
                <a:r>
                  <a:rPr lang="en-US" b="1" dirty="0" smtClean="0">
                    <a:solidFill>
                      <a:srgbClr val="FF0000"/>
                    </a:solidFill>
                  </a:rPr>
                  <a:t>182 nm</a:t>
                </a:r>
                <a:endParaRPr lang="en-US" b="1" dirty="0">
                  <a:solidFill>
                    <a:srgbClr val="FF0000"/>
                  </a:solidFill>
                </a:endParaRPr>
              </a:p>
            </p:txBody>
          </p:sp>
        </mc:Choice>
        <mc:Fallback xmlns="">
          <p:sp>
            <p:nvSpPr>
              <p:cNvPr id="12" name="Textfeld 11"/>
              <p:cNvSpPr txBox="1">
                <a:spLocks noRot="1" noChangeAspect="1" noMove="1" noResize="1" noEditPoints="1" noAdjustHandles="1" noChangeArrowheads="1" noChangeShapeType="1" noTextEdit="1"/>
              </p:cNvSpPr>
              <p:nvPr/>
            </p:nvSpPr>
            <p:spPr>
              <a:xfrm>
                <a:off x="5126636" y="6076983"/>
                <a:ext cx="2719014" cy="495777"/>
              </a:xfrm>
              <a:prstGeom prst="rect">
                <a:avLst/>
              </a:prstGeom>
              <a:blipFill rotWithShape="0">
                <a:blip r:embed="rId3"/>
                <a:stretch>
                  <a:fillRect r="-1121" b="-8642"/>
                </a:stretch>
              </a:blipFill>
            </p:spPr>
            <p:txBody>
              <a:bodyPr/>
              <a:lstStyle/>
              <a:p>
                <a:r>
                  <a:rPr lang="en-US">
                    <a:noFill/>
                  </a:rPr>
                  <a:t> </a:t>
                </a:r>
              </a:p>
            </p:txBody>
          </p:sp>
        </mc:Fallback>
      </mc:AlternateContent>
      <p:sp>
        <p:nvSpPr>
          <p:cNvPr id="2" name="Textfeld 1"/>
          <p:cNvSpPr txBox="1"/>
          <p:nvPr/>
        </p:nvSpPr>
        <p:spPr>
          <a:xfrm>
            <a:off x="2182875" y="1837231"/>
            <a:ext cx="2393604" cy="1015663"/>
          </a:xfrm>
          <a:prstGeom prst="rect">
            <a:avLst/>
          </a:prstGeom>
          <a:noFill/>
        </p:spPr>
        <p:txBody>
          <a:bodyPr wrap="none" rtlCol="0">
            <a:spAutoFit/>
          </a:bodyPr>
          <a:lstStyle/>
          <a:p>
            <a:r>
              <a:rPr lang="de-DE" sz="6000" b="1" dirty="0" smtClean="0">
                <a:solidFill>
                  <a:srgbClr val="FF0000"/>
                </a:solidFill>
              </a:rPr>
              <a:t>FWHM</a:t>
            </a:r>
            <a:endParaRPr lang="en-US" sz="6000" b="1" dirty="0">
              <a:solidFill>
                <a:srgbClr val="FF0000"/>
              </a:solidFill>
            </a:endParaRPr>
          </a:p>
        </p:txBody>
      </p:sp>
      <p:cxnSp>
        <p:nvCxnSpPr>
          <p:cNvPr id="5" name="Gerader Verbinder 4"/>
          <p:cNvCxnSpPr/>
          <p:nvPr/>
        </p:nvCxnSpPr>
        <p:spPr>
          <a:xfrm>
            <a:off x="2218944" y="3932252"/>
            <a:ext cx="5108448" cy="30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20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02" name="Object 2"/>
          <p:cNvGraphicFramePr>
            <a:graphicFrameLocks noGrp="1" noChangeAspect="1"/>
          </p:cNvGraphicFramePr>
          <p:nvPr>
            <p:ph sz="half" idx="2"/>
          </p:nvPr>
        </p:nvGraphicFramePr>
        <p:xfrm>
          <a:off x="-36513" y="1916113"/>
          <a:ext cx="7056438" cy="4906962"/>
        </p:xfrm>
        <a:graphic>
          <a:graphicData uri="http://schemas.openxmlformats.org/presentationml/2006/ole">
            <mc:AlternateContent xmlns:mc="http://schemas.openxmlformats.org/markup-compatibility/2006">
              <mc:Choice xmlns:v="urn:schemas-microsoft-com:vml" Requires="v">
                <p:oleObj spid="_x0000_s2080" name="Image" r:id="rId4" imgW="11466667" imgH="7974603" progId="Photoshop.Image.7">
                  <p:embed/>
                </p:oleObj>
              </mc:Choice>
              <mc:Fallback>
                <p:oleObj name="Image" r:id="rId4" imgW="11466667" imgH="7974603"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3" y="1916113"/>
                        <a:ext cx="7056438" cy="490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68003" name="Rectangle 3"/>
          <p:cNvSpPr>
            <a:spLocks noGrp="1" noChangeArrowheads="1"/>
          </p:cNvSpPr>
          <p:nvPr>
            <p:ph type="title"/>
          </p:nvPr>
        </p:nvSpPr>
        <p:spPr/>
        <p:txBody>
          <a:bodyPr/>
          <a:lstStyle/>
          <a:p>
            <a:r>
              <a:rPr lang="en-US" altLang="de-DE" sz="3600" dirty="0" smtClean="0"/>
              <a:t>How to measure the FWHM of a </a:t>
            </a:r>
            <a:r>
              <a:rPr lang="en-US" altLang="de-DE" sz="3600" dirty="0" err="1" smtClean="0"/>
              <a:t>Point-spread-function</a:t>
            </a:r>
            <a:r>
              <a:rPr lang="en-US" altLang="de-DE" sz="3600" dirty="0" smtClean="0"/>
              <a:t> </a:t>
            </a:r>
            <a:endParaRPr lang="en-US" altLang="de-DE" sz="3600" dirty="0"/>
          </a:p>
        </p:txBody>
      </p:sp>
      <p:sp>
        <p:nvSpPr>
          <p:cNvPr id="768004" name="Rectangle 4"/>
          <p:cNvSpPr>
            <a:spLocks noGrp="1" noChangeArrowheads="1"/>
          </p:cNvSpPr>
          <p:nvPr>
            <p:ph type="body" sz="half" idx="1"/>
          </p:nvPr>
        </p:nvSpPr>
        <p:spPr>
          <a:noFill/>
          <a:ln/>
        </p:spPr>
        <p:txBody>
          <a:bodyPr/>
          <a:lstStyle/>
          <a:p>
            <a:r>
              <a:rPr lang="de-DE" altLang="de-DE" sz="1800"/>
              <a:t>Z-sections through a 175 nm bead</a:t>
            </a:r>
          </a:p>
          <a:p>
            <a:endParaRPr lang="de-DE" altLang="de-DE" sz="1800"/>
          </a:p>
          <a:p>
            <a:pPr>
              <a:buFontTx/>
              <a:buNone/>
            </a:pPr>
            <a:endParaRPr lang="de-DE" altLang="de-DE" sz="2000"/>
          </a:p>
        </p:txBody>
      </p:sp>
      <p:sp>
        <p:nvSpPr>
          <p:cNvPr id="768005" name="Text Box 5"/>
          <p:cNvSpPr txBox="1">
            <a:spLocks noChangeArrowheads="1"/>
          </p:cNvSpPr>
          <p:nvPr/>
        </p:nvSpPr>
        <p:spPr bwMode="auto">
          <a:xfrm>
            <a:off x="4572000" y="3284538"/>
            <a:ext cx="201612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a:solidFill>
                  <a:schemeClr val="bg1"/>
                </a:solidFill>
              </a:rPr>
              <a:t>PSF widefield microscope,</a:t>
            </a:r>
          </a:p>
          <a:p>
            <a:r>
              <a:rPr lang="de-DE" altLang="de-DE">
                <a:solidFill>
                  <a:schemeClr val="bg1"/>
                </a:solidFill>
              </a:rPr>
              <a:t>175 nm bead Cy3</a:t>
            </a:r>
          </a:p>
        </p:txBody>
      </p:sp>
      <p:grpSp>
        <p:nvGrpSpPr>
          <p:cNvPr id="768006" name="Group 6"/>
          <p:cNvGrpSpPr>
            <a:grpSpLocks/>
          </p:cNvGrpSpPr>
          <p:nvPr/>
        </p:nvGrpSpPr>
        <p:grpSpPr bwMode="auto">
          <a:xfrm>
            <a:off x="1116013" y="4437063"/>
            <a:ext cx="7165975" cy="1981200"/>
            <a:chOff x="703" y="2795"/>
            <a:chExt cx="4514" cy="1248"/>
          </a:xfrm>
        </p:grpSpPr>
        <p:graphicFrame>
          <p:nvGraphicFramePr>
            <p:cNvPr id="768007" name="Object 7"/>
            <p:cNvGraphicFramePr>
              <a:graphicFrameLocks noChangeAspect="1"/>
            </p:cNvGraphicFramePr>
            <p:nvPr/>
          </p:nvGraphicFramePr>
          <p:xfrm>
            <a:off x="3969" y="2795"/>
            <a:ext cx="1248" cy="1248"/>
          </p:xfrm>
          <a:graphic>
            <a:graphicData uri="http://schemas.openxmlformats.org/presentationml/2006/ole">
              <mc:AlternateContent xmlns:mc="http://schemas.openxmlformats.org/markup-compatibility/2006">
                <mc:Choice xmlns:v="urn:schemas-microsoft-com:vml" Requires="v">
                  <p:oleObj spid="_x0000_s2081" name="Image" r:id="rId6" imgW="1980952" imgH="1980952" progId="Photoshop.Image.7">
                    <p:embed/>
                  </p:oleObj>
                </mc:Choice>
                <mc:Fallback>
                  <p:oleObj name="Image" r:id="rId6" imgW="1980952" imgH="1980952" progId="Photoshop.Image.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9" y="2795"/>
                          <a:ext cx="1248" cy="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68008" name="Line 8"/>
            <p:cNvSpPr>
              <a:spLocks noChangeShapeType="1"/>
            </p:cNvSpPr>
            <p:nvPr/>
          </p:nvSpPr>
          <p:spPr bwMode="auto">
            <a:xfrm>
              <a:off x="703" y="3339"/>
              <a:ext cx="3447" cy="46"/>
            </a:xfrm>
            <a:prstGeom prst="line">
              <a:avLst/>
            </a:prstGeom>
            <a:noFill/>
            <a:ln w="28575" cap="rnd">
              <a:solidFill>
                <a:srgbClr val="FF0000"/>
              </a:solidFill>
              <a:prstDash val="sysDot"/>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p>
          </p:txBody>
        </p:sp>
      </p:grpSp>
    </p:spTree>
    <p:extLst>
      <p:ext uri="{BB962C8B-B14F-4D97-AF65-F5344CB8AC3E}">
        <p14:creationId xmlns:p14="http://schemas.microsoft.com/office/powerpoint/2010/main" val="12665855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68006"/>
                                        </p:tgtEl>
                                        <p:attrNameLst>
                                          <p:attrName>style.visibility</p:attrName>
                                        </p:attrNameLst>
                                      </p:cBhvr>
                                      <p:to>
                                        <p:strVal val="visible"/>
                                      </p:to>
                                    </p:set>
                                    <p:animEffect transition="in" filter="wipe(left)">
                                      <p:cBhvr>
                                        <p:cTn id="7" dur="500"/>
                                        <p:tgtEl>
                                          <p:spTgt spid="768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a:xfrm>
            <a:off x="5580063" y="274638"/>
            <a:ext cx="3106737" cy="2938462"/>
          </a:xfrm>
        </p:spPr>
        <p:txBody>
          <a:bodyPr/>
          <a:lstStyle/>
          <a:p>
            <a:r>
              <a:rPr lang="en-US" altLang="de-DE" dirty="0" smtClean="0"/>
              <a:t>With Fiji or ImageJ</a:t>
            </a:r>
            <a:endParaRPr lang="en-US" altLang="de-DE" dirty="0"/>
          </a:p>
        </p:txBody>
      </p:sp>
      <p:graphicFrame>
        <p:nvGraphicFramePr>
          <p:cNvPr id="770052" name="Object 4"/>
          <p:cNvGraphicFramePr>
            <a:graphicFrameLocks noChangeAspect="1"/>
          </p:cNvGraphicFramePr>
          <p:nvPr/>
        </p:nvGraphicFramePr>
        <p:xfrm>
          <a:off x="0" y="0"/>
          <a:ext cx="5410200" cy="6819900"/>
        </p:xfrm>
        <a:graphic>
          <a:graphicData uri="http://schemas.openxmlformats.org/presentationml/2006/ole">
            <mc:AlternateContent xmlns:mc="http://schemas.openxmlformats.org/markup-compatibility/2006">
              <mc:Choice xmlns:v="urn:schemas-microsoft-com:vml" Requires="v">
                <p:oleObj spid="_x0000_s3090" name="Image" r:id="rId3" imgW="7212698" imgH="9092063" progId="Photoshop.Image.7">
                  <p:embed/>
                </p:oleObj>
              </mc:Choice>
              <mc:Fallback>
                <p:oleObj name="Image" r:id="rId3" imgW="7212698" imgH="9092063"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410200" cy="681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6912340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775" y="1800225"/>
            <a:ext cx="5124450"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1075" name="Text Box 3"/>
          <p:cNvSpPr txBox="1">
            <a:spLocks noChangeArrowheads="1"/>
          </p:cNvSpPr>
          <p:nvPr/>
        </p:nvSpPr>
        <p:spPr bwMode="auto">
          <a:xfrm>
            <a:off x="2824163" y="5248275"/>
            <a:ext cx="3206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t>X-axis: Pixels</a:t>
            </a:r>
          </a:p>
          <a:p>
            <a:r>
              <a:rPr lang="de-DE" altLang="de-DE" b="1"/>
              <a:t>Y-axis: Intensity (gray level)</a:t>
            </a:r>
          </a:p>
        </p:txBody>
      </p:sp>
      <p:sp>
        <p:nvSpPr>
          <p:cNvPr id="771076" name="Rectangle 4"/>
          <p:cNvSpPr>
            <a:spLocks noGrp="1" noChangeArrowheads="1"/>
          </p:cNvSpPr>
          <p:nvPr>
            <p:ph type="title"/>
          </p:nvPr>
        </p:nvSpPr>
        <p:spPr/>
        <p:txBody>
          <a:bodyPr/>
          <a:lstStyle/>
          <a:p>
            <a:r>
              <a:rPr lang="de-DE" altLang="de-DE" sz="3200"/>
              <a:t>Intensity distribution along the line selection</a:t>
            </a:r>
          </a:p>
        </p:txBody>
      </p:sp>
    </p:spTree>
    <p:extLst>
      <p:ext uri="{BB962C8B-B14F-4D97-AF65-F5344CB8AC3E}">
        <p14:creationId xmlns:p14="http://schemas.microsoft.com/office/powerpoint/2010/main" val="30493833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2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775" y="1800225"/>
            <a:ext cx="5124450"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099" name="Line 3"/>
          <p:cNvSpPr>
            <a:spLocks noChangeShapeType="1"/>
          </p:cNvSpPr>
          <p:nvPr/>
        </p:nvSpPr>
        <p:spPr bwMode="auto">
          <a:xfrm flipH="1">
            <a:off x="4859338" y="1268413"/>
            <a:ext cx="1081087" cy="1152525"/>
          </a:xfrm>
          <a:prstGeom prst="line">
            <a:avLst/>
          </a:prstGeom>
          <a:noFill/>
          <a:ln w="762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72100" name="Text Box 4"/>
          <p:cNvSpPr txBox="1">
            <a:spLocks noChangeArrowheads="1"/>
          </p:cNvSpPr>
          <p:nvPr/>
        </p:nvSpPr>
        <p:spPr bwMode="auto">
          <a:xfrm>
            <a:off x="5724525" y="908050"/>
            <a:ext cx="1238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rPr>
              <a:t>Maximum</a:t>
            </a:r>
          </a:p>
        </p:txBody>
      </p:sp>
      <p:sp>
        <p:nvSpPr>
          <p:cNvPr id="772101" name="Line 5"/>
          <p:cNvSpPr>
            <a:spLocks noChangeShapeType="1"/>
          </p:cNvSpPr>
          <p:nvPr/>
        </p:nvSpPr>
        <p:spPr bwMode="auto">
          <a:xfrm flipH="1" flipV="1">
            <a:off x="6300788" y="4294188"/>
            <a:ext cx="935037" cy="1150937"/>
          </a:xfrm>
          <a:prstGeom prst="line">
            <a:avLst/>
          </a:prstGeom>
          <a:noFill/>
          <a:ln w="762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72102" name="Text Box 6"/>
          <p:cNvSpPr txBox="1">
            <a:spLocks noChangeArrowheads="1"/>
          </p:cNvSpPr>
          <p:nvPr/>
        </p:nvSpPr>
        <p:spPr bwMode="auto">
          <a:xfrm>
            <a:off x="7235825" y="5300663"/>
            <a:ext cx="118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rPr>
              <a:t>Minimum</a:t>
            </a:r>
          </a:p>
        </p:txBody>
      </p:sp>
      <p:sp>
        <p:nvSpPr>
          <p:cNvPr id="772103" name="Line 7"/>
          <p:cNvSpPr>
            <a:spLocks noChangeShapeType="1"/>
          </p:cNvSpPr>
          <p:nvPr/>
        </p:nvSpPr>
        <p:spPr bwMode="auto">
          <a:xfrm>
            <a:off x="3924300" y="3357563"/>
            <a:ext cx="1295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72104" name="Line 8"/>
          <p:cNvSpPr>
            <a:spLocks noChangeShapeType="1"/>
          </p:cNvSpPr>
          <p:nvPr/>
        </p:nvSpPr>
        <p:spPr bwMode="auto">
          <a:xfrm flipH="1">
            <a:off x="5292725" y="3357563"/>
            <a:ext cx="1439863" cy="0"/>
          </a:xfrm>
          <a:prstGeom prst="line">
            <a:avLst/>
          </a:prstGeom>
          <a:noFill/>
          <a:ln w="762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72105" name="Text Box 9"/>
          <p:cNvSpPr txBox="1">
            <a:spLocks noChangeArrowheads="1"/>
          </p:cNvSpPr>
          <p:nvPr/>
        </p:nvSpPr>
        <p:spPr bwMode="auto">
          <a:xfrm>
            <a:off x="6732588" y="3141663"/>
            <a:ext cx="17462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rPr>
              <a:t>Half-Maximum</a:t>
            </a:r>
          </a:p>
        </p:txBody>
      </p:sp>
      <p:sp>
        <p:nvSpPr>
          <p:cNvPr id="772106" name="Text Box 10"/>
          <p:cNvSpPr txBox="1">
            <a:spLocks noChangeArrowheads="1"/>
          </p:cNvSpPr>
          <p:nvPr/>
        </p:nvSpPr>
        <p:spPr bwMode="auto">
          <a:xfrm>
            <a:off x="4140200" y="3854450"/>
            <a:ext cx="895350" cy="366713"/>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rPr>
              <a:t>FWHM</a:t>
            </a:r>
          </a:p>
        </p:txBody>
      </p:sp>
      <p:sp>
        <p:nvSpPr>
          <p:cNvPr id="772107" name="AutoShape 11"/>
          <p:cNvSpPr>
            <a:spLocks/>
          </p:cNvSpPr>
          <p:nvPr/>
        </p:nvSpPr>
        <p:spPr bwMode="auto">
          <a:xfrm rot="5400000">
            <a:off x="4356100" y="2997200"/>
            <a:ext cx="431800" cy="1295400"/>
          </a:xfrm>
          <a:prstGeom prst="rightBrace">
            <a:avLst>
              <a:gd name="adj1" fmla="val 25000"/>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772108" name="Text Box 12"/>
          <p:cNvSpPr txBox="1">
            <a:spLocks noChangeArrowheads="1"/>
          </p:cNvSpPr>
          <p:nvPr/>
        </p:nvSpPr>
        <p:spPr bwMode="auto">
          <a:xfrm>
            <a:off x="2627313" y="5373688"/>
            <a:ext cx="3981450" cy="36671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rPr>
              <a:t>FWHM: Full width of half maximum</a:t>
            </a:r>
          </a:p>
        </p:txBody>
      </p:sp>
    </p:spTree>
    <p:extLst>
      <p:ext uri="{BB962C8B-B14F-4D97-AF65-F5344CB8AC3E}">
        <p14:creationId xmlns:p14="http://schemas.microsoft.com/office/powerpoint/2010/main" val="28492442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720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210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72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210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210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210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210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772107"/>
                                        </p:tgtEl>
                                        <p:attrNameLst>
                                          <p:attrName>style.visibility</p:attrName>
                                        </p:attrNameLst>
                                      </p:cBhvr>
                                      <p:to>
                                        <p:strVal val="visible"/>
                                      </p:to>
                                    </p:set>
                                    <p:anim calcmode="lin" valueType="num">
                                      <p:cBhvr>
                                        <p:cTn id="27" dur="500" fill="hold"/>
                                        <p:tgtEl>
                                          <p:spTgt spid="772107"/>
                                        </p:tgtEl>
                                        <p:attrNameLst>
                                          <p:attrName>ppt_w</p:attrName>
                                        </p:attrNameLst>
                                      </p:cBhvr>
                                      <p:tavLst>
                                        <p:tav tm="0">
                                          <p:val>
                                            <p:fltVal val="0"/>
                                          </p:val>
                                        </p:tav>
                                        <p:tav tm="100000">
                                          <p:val>
                                            <p:strVal val="#ppt_w"/>
                                          </p:val>
                                        </p:tav>
                                      </p:tavLst>
                                    </p:anim>
                                    <p:anim calcmode="lin" valueType="num">
                                      <p:cBhvr>
                                        <p:cTn id="28" dur="500" fill="hold"/>
                                        <p:tgtEl>
                                          <p:spTgt spid="77210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772106"/>
                                        </p:tgtEl>
                                        <p:attrNameLst>
                                          <p:attrName>style.visibility</p:attrName>
                                        </p:attrNameLst>
                                      </p:cBhvr>
                                      <p:to>
                                        <p:strVal val="visible"/>
                                      </p:to>
                                    </p:set>
                                    <p:anim calcmode="lin" valueType="num">
                                      <p:cBhvr>
                                        <p:cTn id="31" dur="500" fill="hold"/>
                                        <p:tgtEl>
                                          <p:spTgt spid="772106"/>
                                        </p:tgtEl>
                                        <p:attrNameLst>
                                          <p:attrName>ppt_w</p:attrName>
                                        </p:attrNameLst>
                                      </p:cBhvr>
                                      <p:tavLst>
                                        <p:tav tm="0">
                                          <p:val>
                                            <p:fltVal val="0"/>
                                          </p:val>
                                        </p:tav>
                                        <p:tav tm="100000">
                                          <p:val>
                                            <p:strVal val="#ppt_w"/>
                                          </p:val>
                                        </p:tav>
                                      </p:tavLst>
                                    </p:anim>
                                    <p:anim calcmode="lin" valueType="num">
                                      <p:cBhvr>
                                        <p:cTn id="32" dur="500" fill="hold"/>
                                        <p:tgtEl>
                                          <p:spTgt spid="772106"/>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772108"/>
                                        </p:tgtEl>
                                        <p:attrNameLst>
                                          <p:attrName>style.visibility</p:attrName>
                                        </p:attrNameLst>
                                      </p:cBhvr>
                                      <p:to>
                                        <p:strVal val="visible"/>
                                      </p:to>
                                    </p:set>
                                    <p:anim calcmode="lin" valueType="num">
                                      <p:cBhvr>
                                        <p:cTn id="35" dur="500" fill="hold"/>
                                        <p:tgtEl>
                                          <p:spTgt spid="772108"/>
                                        </p:tgtEl>
                                        <p:attrNameLst>
                                          <p:attrName>ppt_w</p:attrName>
                                        </p:attrNameLst>
                                      </p:cBhvr>
                                      <p:tavLst>
                                        <p:tav tm="0">
                                          <p:val>
                                            <p:fltVal val="0"/>
                                          </p:val>
                                        </p:tav>
                                        <p:tav tm="100000">
                                          <p:val>
                                            <p:strVal val="#ppt_w"/>
                                          </p:val>
                                        </p:tav>
                                      </p:tavLst>
                                    </p:anim>
                                    <p:anim calcmode="lin" valueType="num">
                                      <p:cBhvr>
                                        <p:cTn id="36" dur="500" fill="hold"/>
                                        <p:tgtEl>
                                          <p:spTgt spid="772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9" grpId="0" animBg="1"/>
      <p:bldP spid="772100" grpId="0"/>
      <p:bldP spid="772101" grpId="0" animBg="1"/>
      <p:bldP spid="772102" grpId="0"/>
      <p:bldP spid="772103" grpId="0" animBg="1"/>
      <p:bldP spid="772104" grpId="0" animBg="1"/>
      <p:bldP spid="772105" grpId="0" animBg="1"/>
      <p:bldP spid="772106" grpId="0" animBg="1"/>
      <p:bldP spid="772107" grpId="0" animBg="1"/>
      <p:bldP spid="77210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105922" name="Picture 2" descr="schraegePS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6516688" cy="593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23" name="Text Box 3"/>
          <p:cNvSpPr txBox="1">
            <a:spLocks noChangeArrowheads="1"/>
          </p:cNvSpPr>
          <p:nvPr/>
        </p:nvSpPr>
        <p:spPr bwMode="auto">
          <a:xfrm>
            <a:off x="6804025" y="2565400"/>
            <a:ext cx="233997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de-DE" dirty="0" smtClean="0">
                <a:solidFill>
                  <a:srgbClr val="FFFF66"/>
                </a:solidFill>
                <a:cs typeface="Arial" panose="020B0604020202020204" pitchFamily="34" charset="0"/>
              </a:rPr>
              <a:t>Leica SP1, 63x,</a:t>
            </a:r>
          </a:p>
          <a:p>
            <a:r>
              <a:rPr lang="en-US" altLang="de-DE" dirty="0" smtClean="0">
                <a:solidFill>
                  <a:srgbClr val="FFFF66"/>
                </a:solidFill>
                <a:cs typeface="Arial" panose="020B0604020202020204" pitchFamily="34" charset="0"/>
              </a:rPr>
              <a:t>with DIC Prism in the beam path</a:t>
            </a:r>
            <a:endParaRPr lang="en-US" altLang="de-DE" dirty="0">
              <a:solidFill>
                <a:srgbClr val="FFFF66"/>
              </a:solidFill>
              <a:cs typeface="Arial" panose="020B0604020202020204" pitchFamily="34" charset="0"/>
            </a:endParaRPr>
          </a:p>
        </p:txBody>
      </p:sp>
      <p:sp>
        <p:nvSpPr>
          <p:cNvPr id="1105924" name="Rectangle 4"/>
          <p:cNvSpPr>
            <a:spLocks noGrp="1" noChangeArrowheads="1"/>
          </p:cNvSpPr>
          <p:nvPr>
            <p:ph type="title"/>
          </p:nvPr>
        </p:nvSpPr>
        <p:spPr/>
        <p:txBody>
          <a:bodyPr/>
          <a:lstStyle/>
          <a:p>
            <a:r>
              <a:rPr lang="en-US" altLang="de-DE">
                <a:solidFill>
                  <a:srgbClr val="FFFF66"/>
                </a:solidFill>
              </a:rPr>
              <a:t>Shit does happen!</a:t>
            </a:r>
          </a:p>
        </p:txBody>
      </p:sp>
    </p:spTree>
    <p:extLst>
      <p:ext uri="{BB962C8B-B14F-4D97-AF65-F5344CB8AC3E}">
        <p14:creationId xmlns:p14="http://schemas.microsoft.com/office/powerpoint/2010/main" val="6404584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a:xfrm>
            <a:off x="457200" y="0"/>
            <a:ext cx="8229600" cy="981075"/>
          </a:xfrm>
        </p:spPr>
        <p:txBody>
          <a:bodyPr/>
          <a:lstStyle/>
          <a:p>
            <a:r>
              <a:rPr lang="en-US" altLang="de-DE" sz="4000" b="1"/>
              <a:t>Test your microscope!</a:t>
            </a:r>
          </a:p>
        </p:txBody>
      </p:sp>
      <p:sp>
        <p:nvSpPr>
          <p:cNvPr id="1106947" name="Rectangle 3"/>
          <p:cNvSpPr>
            <a:spLocks noGrp="1" noChangeArrowheads="1"/>
          </p:cNvSpPr>
          <p:nvPr>
            <p:ph type="body" idx="1"/>
          </p:nvPr>
        </p:nvSpPr>
        <p:spPr>
          <a:xfrm>
            <a:off x="457200" y="981075"/>
            <a:ext cx="8229600" cy="5145088"/>
          </a:xfrm>
        </p:spPr>
        <p:txBody>
          <a:bodyPr>
            <a:normAutofit lnSpcReduction="10000"/>
          </a:bodyPr>
          <a:lstStyle/>
          <a:p>
            <a:pPr>
              <a:lnSpc>
                <a:spcPct val="80000"/>
              </a:lnSpc>
            </a:pPr>
            <a:r>
              <a:rPr lang="en-US" altLang="de-DE" sz="2800" dirty="0"/>
              <a:t>Record </a:t>
            </a:r>
            <a:r>
              <a:rPr lang="en-US" altLang="de-DE" sz="2800" dirty="0" smtClean="0"/>
              <a:t>point </a:t>
            </a:r>
            <a:r>
              <a:rPr lang="en-US" altLang="de-DE" sz="2800" dirty="0"/>
              <a:t>spread function (PSF) for every color channel you plan to use. </a:t>
            </a:r>
          </a:p>
          <a:p>
            <a:pPr>
              <a:lnSpc>
                <a:spcPct val="80000"/>
              </a:lnSpc>
            </a:pPr>
            <a:r>
              <a:rPr lang="en-US" altLang="de-DE" sz="2800" dirty="0"/>
              <a:t>For immersion objectives, use 175 nm or smaller beads (e.g. from Molecular Probes) or individual quantum dots.</a:t>
            </a:r>
          </a:p>
          <a:p>
            <a:pPr>
              <a:lnSpc>
                <a:spcPct val="80000"/>
              </a:lnSpc>
            </a:pPr>
            <a:endParaRPr lang="en-US" altLang="de-DE" sz="2800" dirty="0"/>
          </a:p>
          <a:p>
            <a:pPr>
              <a:lnSpc>
                <a:spcPct val="80000"/>
              </a:lnSpc>
            </a:pPr>
            <a:r>
              <a:rPr lang="en-US" altLang="de-DE" sz="2800" dirty="0"/>
              <a:t>Measure the Full width half maximum (FWHM) of the PSF (e.g. with ImageJ).</a:t>
            </a:r>
          </a:p>
          <a:p>
            <a:pPr>
              <a:lnSpc>
                <a:spcPct val="80000"/>
              </a:lnSpc>
            </a:pPr>
            <a:r>
              <a:rPr lang="en-US" altLang="de-DE" sz="2800" dirty="0"/>
              <a:t>Do this measurement a couple of times and average the result.</a:t>
            </a:r>
          </a:p>
          <a:p>
            <a:pPr>
              <a:lnSpc>
                <a:spcPct val="80000"/>
              </a:lnSpc>
            </a:pPr>
            <a:r>
              <a:rPr lang="en-US" altLang="de-DE" sz="2800" dirty="0"/>
              <a:t>Some objectives are good only in the center, so test in center and near the edge of field of view</a:t>
            </a:r>
          </a:p>
          <a:p>
            <a:pPr>
              <a:lnSpc>
                <a:spcPct val="80000"/>
              </a:lnSpc>
            </a:pPr>
            <a:r>
              <a:rPr lang="en-US" altLang="de-DE" sz="2800" dirty="0"/>
              <a:t>Theory: </a:t>
            </a:r>
            <a:r>
              <a:rPr lang="en-US" altLang="de-DE" sz="2800" dirty="0" err="1"/>
              <a:t>FWHM</a:t>
            </a:r>
            <a:r>
              <a:rPr lang="en-US" altLang="de-DE" sz="2800" baseline="-25000" dirty="0" err="1"/>
              <a:t>x,y</a:t>
            </a:r>
            <a:r>
              <a:rPr lang="en-US" altLang="de-DE" sz="2800" dirty="0"/>
              <a:t>=0.51*</a:t>
            </a:r>
            <a:r>
              <a:rPr lang="el-GR" altLang="de-DE" sz="2800" dirty="0"/>
              <a:t>λ</a:t>
            </a:r>
            <a:r>
              <a:rPr lang="de-DE" altLang="de-DE" sz="2800" dirty="0"/>
              <a:t>/NA</a:t>
            </a:r>
            <a:endParaRPr lang="el-GR" altLang="de-DE" sz="2800" dirty="0"/>
          </a:p>
          <a:p>
            <a:pPr>
              <a:lnSpc>
                <a:spcPct val="80000"/>
              </a:lnSpc>
            </a:pPr>
            <a:endParaRPr lang="en-US" altLang="de-DE" sz="2800" dirty="0"/>
          </a:p>
          <a:p>
            <a:pPr>
              <a:lnSpc>
                <a:spcPct val="80000"/>
              </a:lnSpc>
            </a:pPr>
            <a:endParaRPr lang="en-US" altLang="de-DE" sz="2800" dirty="0"/>
          </a:p>
        </p:txBody>
      </p:sp>
    </p:spTree>
    <p:extLst>
      <p:ext uri="{BB962C8B-B14F-4D97-AF65-F5344CB8AC3E}">
        <p14:creationId xmlns:p14="http://schemas.microsoft.com/office/powerpoint/2010/main" val="402331113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2402934"/>
            <a:ext cx="7886700" cy="1325563"/>
          </a:xfrm>
        </p:spPr>
        <p:txBody>
          <a:bodyPr/>
          <a:lstStyle/>
          <a:p>
            <a:r>
              <a:rPr lang="en-US" dirty="0" smtClean="0"/>
              <a:t>All this was about imaging in the focal plane – what about z?</a:t>
            </a:r>
            <a:endParaRPr lang="en-US" dirty="0"/>
          </a:p>
        </p:txBody>
      </p:sp>
    </p:spTree>
    <p:extLst>
      <p:ext uri="{BB962C8B-B14F-4D97-AF65-F5344CB8AC3E}">
        <p14:creationId xmlns:p14="http://schemas.microsoft.com/office/powerpoint/2010/main" val="23425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999" y="10885"/>
            <a:ext cx="6847115" cy="6847115"/>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Airy pattern in z-direction</a:t>
            </a:r>
            <a:endParaRPr lang="en-US" dirty="0">
              <a:solidFill>
                <a:schemeClr val="accent4"/>
              </a:solidFill>
            </a:endParaRPr>
          </a:p>
        </p:txBody>
      </p:sp>
    </p:spTree>
    <p:extLst>
      <p:ext uri="{BB962C8B-B14F-4D97-AF65-F5344CB8AC3E}">
        <p14:creationId xmlns:p14="http://schemas.microsoft.com/office/powerpoint/2010/main" val="10582570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9371" y="-3629"/>
            <a:ext cx="6865258" cy="6865258"/>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Airy pattern in z-direction</a:t>
            </a:r>
            <a:endParaRPr lang="en-US" dirty="0">
              <a:solidFill>
                <a:schemeClr val="accent4"/>
              </a:solidFill>
            </a:endParaRPr>
          </a:p>
        </p:txBody>
      </p:sp>
    </p:spTree>
    <p:extLst>
      <p:ext uri="{BB962C8B-B14F-4D97-AF65-F5344CB8AC3E}">
        <p14:creationId xmlns:p14="http://schemas.microsoft.com/office/powerpoint/2010/main" val="41137494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9371" y="-3629"/>
            <a:ext cx="6865258" cy="6865258"/>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Airy pattern in z-direction</a:t>
            </a:r>
            <a:endParaRPr lang="en-US" dirty="0">
              <a:solidFill>
                <a:schemeClr val="accent4"/>
              </a:solidFill>
            </a:endParaRPr>
          </a:p>
        </p:txBody>
      </p:sp>
      <p:cxnSp>
        <p:nvCxnSpPr>
          <p:cNvPr id="5" name="Gerader Verbinder 4"/>
          <p:cNvCxnSpPr/>
          <p:nvPr/>
        </p:nvCxnSpPr>
        <p:spPr>
          <a:xfrm flipV="1">
            <a:off x="486229" y="1579432"/>
            <a:ext cx="8122512" cy="67939"/>
          </a:xfrm>
          <a:prstGeom prst="line">
            <a:avLst/>
          </a:prstGeom>
          <a:ln w="41275"/>
        </p:spPr>
        <p:style>
          <a:lnRef idx="1">
            <a:schemeClr val="accent1"/>
          </a:lnRef>
          <a:fillRef idx="0">
            <a:schemeClr val="accent1"/>
          </a:fillRef>
          <a:effectRef idx="0">
            <a:schemeClr val="accent1"/>
          </a:effectRef>
          <a:fontRef idx="minor">
            <a:schemeClr val="tx1"/>
          </a:fontRef>
        </p:style>
      </p:cxn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357" y="1797180"/>
            <a:ext cx="2516240" cy="2516240"/>
          </a:xfrm>
          <a:prstGeom prst="rect">
            <a:avLst/>
          </a:prstGeom>
          <a:ln>
            <a:solidFill>
              <a:schemeClr val="accent1"/>
            </a:solidFill>
          </a:ln>
        </p:spPr>
      </p:pic>
      <p:sp>
        <p:nvSpPr>
          <p:cNvPr id="8" name="Textfeld 7"/>
          <p:cNvSpPr txBox="1"/>
          <p:nvPr/>
        </p:nvSpPr>
        <p:spPr>
          <a:xfrm>
            <a:off x="486229" y="1319136"/>
            <a:ext cx="989566" cy="369332"/>
          </a:xfrm>
          <a:prstGeom prst="rect">
            <a:avLst/>
          </a:prstGeom>
          <a:noFill/>
        </p:spPr>
        <p:txBody>
          <a:bodyPr wrap="none" rtlCol="0">
            <a:spAutoFit/>
          </a:bodyPr>
          <a:lstStyle/>
          <a:p>
            <a:r>
              <a:rPr lang="en-US" dirty="0" smtClean="0">
                <a:solidFill>
                  <a:schemeClr val="accent1"/>
                </a:solidFill>
              </a:rPr>
              <a:t>Cut here</a:t>
            </a:r>
            <a:endParaRPr lang="en-US" dirty="0">
              <a:solidFill>
                <a:schemeClr val="accent1"/>
              </a:solidFill>
            </a:endParaRPr>
          </a:p>
        </p:txBody>
      </p:sp>
    </p:spTree>
    <p:extLst>
      <p:ext uri="{BB962C8B-B14F-4D97-AF65-F5344CB8AC3E}">
        <p14:creationId xmlns:p14="http://schemas.microsoft.com/office/powerpoint/2010/main" val="412261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9371" y="-3629"/>
            <a:ext cx="6865258" cy="6865258"/>
          </a:xfrm>
          <a:prstGeom prst="rect">
            <a:avLst/>
          </a:prstGeom>
        </p:spPr>
      </p:pic>
      <p:sp>
        <p:nvSpPr>
          <p:cNvPr id="2" name="Titel 1"/>
          <p:cNvSpPr>
            <a:spLocks noGrp="1"/>
          </p:cNvSpPr>
          <p:nvPr>
            <p:ph type="title"/>
          </p:nvPr>
        </p:nvSpPr>
        <p:spPr>
          <a:xfrm>
            <a:off x="0" y="0"/>
            <a:ext cx="9144000" cy="1325563"/>
          </a:xfrm>
        </p:spPr>
        <p:txBody>
          <a:bodyPr/>
          <a:lstStyle/>
          <a:p>
            <a:pPr algn="ctr"/>
            <a:r>
              <a:rPr lang="en-US" dirty="0" smtClean="0">
                <a:solidFill>
                  <a:schemeClr val="accent4"/>
                </a:solidFill>
              </a:rPr>
              <a:t>The Airy pattern in z-direction</a:t>
            </a:r>
            <a:endParaRPr lang="en-US" dirty="0">
              <a:solidFill>
                <a:schemeClr val="accent4"/>
              </a:solidFill>
            </a:endParaRPr>
          </a:p>
        </p:txBody>
      </p:sp>
    </p:spTree>
    <p:extLst>
      <p:ext uri="{BB962C8B-B14F-4D97-AF65-F5344CB8AC3E}">
        <p14:creationId xmlns:p14="http://schemas.microsoft.com/office/powerpoint/2010/main" val="3519706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13" name="Grafik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166079" y="2938155"/>
            <a:ext cx="5081665" cy="5081665"/>
          </a:xfrm>
          <a:prstGeom prst="rect">
            <a:avLst/>
          </a:prstGeom>
        </p:spPr>
      </p:pic>
      <p:cxnSp>
        <p:nvCxnSpPr>
          <p:cNvPr id="7" name="Gerade Verbindung mit Pfeil 6"/>
          <p:cNvCxnSpPr/>
          <p:nvPr/>
        </p:nvCxnSpPr>
        <p:spPr>
          <a:xfrm>
            <a:off x="2383436" y="3972393"/>
            <a:ext cx="3732551" cy="0"/>
          </a:xfrm>
          <a:prstGeom prst="straightConnector1">
            <a:avLst/>
          </a:prstGeom>
          <a:ln w="50800">
            <a:solidFill>
              <a:schemeClr val="bg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a:off x="2383436" y="3949908"/>
            <a:ext cx="0" cy="2563318"/>
          </a:xfrm>
          <a:prstGeom prst="straightConnector1">
            <a:avLst/>
          </a:prstGeom>
          <a:ln w="50800">
            <a:solidFill>
              <a:schemeClr val="bg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3166724" y="3327816"/>
            <a:ext cx="2720681" cy="769441"/>
          </a:xfrm>
          <a:prstGeom prst="rect">
            <a:avLst/>
          </a:prstGeom>
          <a:noFill/>
        </p:spPr>
        <p:txBody>
          <a:bodyPr wrap="none" rtlCol="0">
            <a:spAutoFit/>
          </a:bodyPr>
          <a:lstStyle/>
          <a:p>
            <a:r>
              <a:rPr lang="en-US" sz="4400" b="1" dirty="0" smtClean="0">
                <a:solidFill>
                  <a:schemeClr val="bg1"/>
                </a:solidFill>
              </a:rPr>
              <a:t>Z-direction</a:t>
            </a:r>
            <a:endParaRPr lang="en-US" sz="4400" b="1" dirty="0">
              <a:solidFill>
                <a:schemeClr val="bg1"/>
              </a:solidFill>
            </a:endParaRPr>
          </a:p>
        </p:txBody>
      </p:sp>
    </p:spTree>
    <p:extLst>
      <p:ext uri="{BB962C8B-B14F-4D97-AF65-F5344CB8AC3E}">
        <p14:creationId xmlns:p14="http://schemas.microsoft.com/office/powerpoint/2010/main" val="1961465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pic>
        <p:nvPicPr>
          <p:cNvPr id="13" name="Grafik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166079" y="2938155"/>
            <a:ext cx="5081665" cy="5081665"/>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000" y="1800000"/>
            <a:ext cx="6748286" cy="4622301"/>
          </a:xfrm>
          <a:prstGeom prst="rect">
            <a:avLst/>
          </a:prstGeom>
        </p:spPr>
      </p:pic>
      <p:sp>
        <p:nvSpPr>
          <p:cNvPr id="7" name="Textfeld 6"/>
          <p:cNvSpPr txBox="1"/>
          <p:nvPr/>
        </p:nvSpPr>
        <p:spPr>
          <a:xfrm>
            <a:off x="5727045" y="2003265"/>
            <a:ext cx="2720681" cy="769441"/>
          </a:xfrm>
          <a:prstGeom prst="rect">
            <a:avLst/>
          </a:prstGeom>
          <a:noFill/>
        </p:spPr>
        <p:txBody>
          <a:bodyPr wrap="none" rtlCol="0">
            <a:spAutoFit/>
          </a:bodyPr>
          <a:lstStyle/>
          <a:p>
            <a:r>
              <a:rPr lang="en-US" sz="4400" b="1" dirty="0" smtClean="0">
                <a:solidFill>
                  <a:srgbClr val="0000FF"/>
                </a:solidFill>
              </a:rPr>
              <a:t>Z-direction</a:t>
            </a:r>
            <a:endParaRPr lang="en-US" sz="4400" b="1" dirty="0">
              <a:solidFill>
                <a:srgbClr val="0000FF"/>
              </a:solidFill>
            </a:endParaRPr>
          </a:p>
        </p:txBody>
      </p:sp>
    </p:spTree>
    <p:extLst>
      <p:ext uri="{BB962C8B-B14F-4D97-AF65-F5344CB8AC3E}">
        <p14:creationId xmlns:p14="http://schemas.microsoft.com/office/powerpoint/2010/main" val="39357133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000" y="1800000"/>
            <a:ext cx="6748286" cy="4622301"/>
          </a:xfrm>
          <a:prstGeom prst="rect">
            <a:avLst/>
          </a:prstGeom>
        </p:spPr>
      </p:pic>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cxnSp>
        <p:nvCxnSpPr>
          <p:cNvPr id="10" name="Gerader Verbinder 9"/>
          <p:cNvCxnSpPr/>
          <p:nvPr/>
        </p:nvCxnSpPr>
        <p:spPr>
          <a:xfrm flipH="1">
            <a:off x="4137292" y="5036702"/>
            <a:ext cx="1296642" cy="0"/>
          </a:xfrm>
          <a:prstGeom prst="line">
            <a:avLst/>
          </a:prstGeom>
          <a:ln w="508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feld 5"/>
              <p:cNvSpPr txBox="1"/>
              <p:nvPr/>
            </p:nvSpPr>
            <p:spPr>
              <a:xfrm>
                <a:off x="1512579" y="6076983"/>
                <a:ext cx="3389326" cy="626390"/>
              </a:xfrm>
              <a:prstGeom prst="rect">
                <a:avLst/>
              </a:prstGeom>
              <a:noFill/>
            </p:spPr>
            <p:txBody>
              <a:bodyPr wrap="none" rtlCol="0">
                <a:spAutoFit/>
              </a:bodyPr>
              <a:lstStyle/>
              <a:p>
                <a:r>
                  <a:rPr lang="de-DE" b="1" dirty="0" smtClean="0">
                    <a:solidFill>
                      <a:srgbClr val="FF0000"/>
                    </a:solidFill>
                  </a:rPr>
                  <a:t>FWHM</a:t>
                </a:r>
                <a:r>
                  <a:rPr lang="de-DE" b="1" baseline="-25000" dirty="0" smtClean="0">
                    <a:solidFill>
                      <a:srgbClr val="FF0000"/>
                    </a:solidFill>
                  </a:rPr>
                  <a:t>(z)</a:t>
                </a:r>
                <a14:m>
                  <m:oMath xmlns:m="http://schemas.openxmlformats.org/officeDocument/2006/math">
                    <m:r>
                      <a:rPr lang="de-DE" b="1" i="1" smtClean="0">
                        <a:solidFill>
                          <a:srgbClr val="FF0000"/>
                        </a:solidFill>
                        <a:latin typeface="Cambria Math" panose="02040503050406030204" pitchFamily="18" charset="0"/>
                      </a:rPr>
                      <m:t>=</m:t>
                    </m:r>
                    <m:f>
                      <m:fPr>
                        <m:ctrlPr>
                          <a:rPr lang="de-DE" b="1" i="1" smtClean="0">
                            <a:solidFill>
                              <a:srgbClr val="FF0000"/>
                            </a:solidFill>
                            <a:latin typeface="Cambria Math" panose="02040503050406030204" pitchFamily="18" charset="0"/>
                          </a:rPr>
                        </m:ctrlPr>
                      </m:fPr>
                      <m:num>
                        <m:r>
                          <a:rPr lang="de-DE" b="1" i="1" smtClean="0">
                            <a:solidFill>
                              <a:srgbClr val="FF0000"/>
                            </a:solidFill>
                            <a:latin typeface="Cambria Math" panose="02040503050406030204" pitchFamily="18" charset="0"/>
                          </a:rPr>
                          <m:t>𝟎</m:t>
                        </m:r>
                        <m:r>
                          <a:rPr lang="de-DE" b="1" i="1" smtClean="0">
                            <a:solidFill>
                              <a:srgbClr val="FF0000"/>
                            </a:solidFill>
                            <a:latin typeface="Cambria Math" panose="02040503050406030204" pitchFamily="18" charset="0"/>
                          </a:rPr>
                          <m:t>.</m:t>
                        </m:r>
                        <m:r>
                          <a:rPr lang="de-DE" b="1" i="1" smtClean="0">
                            <a:solidFill>
                              <a:srgbClr val="FF0000"/>
                            </a:solidFill>
                            <a:latin typeface="Cambria Math" panose="02040503050406030204" pitchFamily="18" charset="0"/>
                          </a:rPr>
                          <m:t>𝟖𝟖</m:t>
                        </m:r>
                        <m:r>
                          <a:rPr lang="el-GR" b="1" i="1" smtClean="0">
                            <a:solidFill>
                              <a:srgbClr val="FF0000"/>
                            </a:solidFill>
                            <a:latin typeface="Cambria Math" panose="02040503050406030204" pitchFamily="18" charset="0"/>
                          </a:rPr>
                          <m:t>𝝀</m:t>
                        </m:r>
                      </m:num>
                      <m:den>
                        <m:sSup>
                          <m:sSupPr>
                            <m:ctrlPr>
                              <a:rPr lang="de-DE" b="1" i="1" smtClean="0">
                                <a:solidFill>
                                  <a:srgbClr val="FF0000"/>
                                </a:solidFill>
                                <a:latin typeface="Cambria Math" panose="02040503050406030204" pitchFamily="18" charset="0"/>
                              </a:rPr>
                            </m:ctrlPr>
                          </m:sSupPr>
                          <m:e>
                            <m:r>
                              <a:rPr lang="de-DE" b="1" i="1" smtClean="0">
                                <a:solidFill>
                                  <a:srgbClr val="FF0000"/>
                                </a:solidFill>
                                <a:latin typeface="Cambria Math" panose="02040503050406030204" pitchFamily="18" charset="0"/>
                              </a:rPr>
                              <m:t>𝒏</m:t>
                            </m:r>
                            <m:r>
                              <a:rPr lang="de-DE" b="1" i="1" smtClean="0">
                                <a:solidFill>
                                  <a:srgbClr val="FF0000"/>
                                </a:solidFill>
                                <a:latin typeface="Cambria Math" panose="02040503050406030204" pitchFamily="18" charset="0"/>
                              </a:rPr>
                              <m:t>−</m:t>
                            </m:r>
                            <m:rad>
                              <m:radPr>
                                <m:degHide m:val="on"/>
                                <m:ctrlPr>
                                  <a:rPr lang="de-DE" b="1" i="1" smtClean="0">
                                    <a:solidFill>
                                      <a:srgbClr val="FF0000"/>
                                    </a:solidFill>
                                    <a:latin typeface="Cambria Math" panose="02040503050406030204" pitchFamily="18" charset="0"/>
                                  </a:rPr>
                                </m:ctrlPr>
                              </m:radPr>
                              <m:deg/>
                              <m:e>
                                <m:sSup>
                                  <m:sSupPr>
                                    <m:ctrlPr>
                                      <a:rPr lang="de-DE" b="1" i="1" smtClean="0">
                                        <a:solidFill>
                                          <a:srgbClr val="FF0000"/>
                                        </a:solidFill>
                                        <a:latin typeface="Cambria Math" panose="02040503050406030204" pitchFamily="18" charset="0"/>
                                      </a:rPr>
                                    </m:ctrlPr>
                                  </m:sSupPr>
                                  <m:e>
                                    <m:r>
                                      <a:rPr lang="de-DE" b="1" i="1" smtClean="0">
                                        <a:solidFill>
                                          <a:srgbClr val="FF0000"/>
                                        </a:solidFill>
                                        <a:latin typeface="Cambria Math" panose="02040503050406030204" pitchFamily="18" charset="0"/>
                                      </a:rPr>
                                      <m:t>𝒏</m:t>
                                    </m:r>
                                  </m:e>
                                  <m:sup>
                                    <m:r>
                                      <a:rPr lang="de-DE" b="1" i="1" smtClean="0">
                                        <a:solidFill>
                                          <a:srgbClr val="FF0000"/>
                                        </a:solidFill>
                                        <a:latin typeface="Cambria Math" panose="02040503050406030204" pitchFamily="18" charset="0"/>
                                      </a:rPr>
                                      <m:t>𝟐</m:t>
                                    </m:r>
                                  </m:sup>
                                </m:sSup>
                                <m:r>
                                  <a:rPr lang="de-DE" b="1" i="1" smtClean="0">
                                    <a:solidFill>
                                      <a:srgbClr val="FF0000"/>
                                    </a:solidFill>
                                    <a:latin typeface="Cambria Math" panose="02040503050406030204" pitchFamily="18" charset="0"/>
                                  </a:rPr>
                                  <m:t>−</m:t>
                                </m:r>
                                <m:sSup>
                                  <m:sSupPr>
                                    <m:ctrlPr>
                                      <a:rPr lang="de-DE" b="1" i="1" smtClean="0">
                                        <a:solidFill>
                                          <a:srgbClr val="FF0000"/>
                                        </a:solidFill>
                                        <a:latin typeface="Cambria Math" panose="02040503050406030204" pitchFamily="18" charset="0"/>
                                      </a:rPr>
                                    </m:ctrlPr>
                                  </m:sSupPr>
                                  <m:e>
                                    <m:r>
                                      <a:rPr lang="de-DE" b="1" i="1" smtClean="0">
                                        <a:solidFill>
                                          <a:srgbClr val="FF0000"/>
                                        </a:solidFill>
                                        <a:latin typeface="Cambria Math" panose="02040503050406030204" pitchFamily="18" charset="0"/>
                                      </a:rPr>
                                      <m:t>𝑵𝑨</m:t>
                                    </m:r>
                                  </m:e>
                                  <m:sup>
                                    <m:r>
                                      <a:rPr lang="de-DE" b="1" i="1" smtClean="0">
                                        <a:solidFill>
                                          <a:srgbClr val="FF0000"/>
                                        </a:solidFill>
                                        <a:latin typeface="Cambria Math" panose="02040503050406030204" pitchFamily="18" charset="0"/>
                                      </a:rPr>
                                      <m:t>𝟐</m:t>
                                    </m:r>
                                  </m:sup>
                                </m:sSup>
                              </m:e>
                            </m:rad>
                          </m:e>
                          <m:sup/>
                        </m:sSup>
                      </m:den>
                    </m:f>
                    <m:r>
                      <a:rPr lang="de-DE" b="1" i="1" smtClean="0">
                        <a:solidFill>
                          <a:srgbClr val="FF0000"/>
                        </a:solidFill>
                        <a:latin typeface="Cambria Math" panose="02040503050406030204" pitchFamily="18" charset="0"/>
                      </a:rPr>
                      <m:t>=</m:t>
                    </m:r>
                  </m:oMath>
                </a14:m>
                <a:r>
                  <a:rPr lang="en-US" b="1" dirty="0" smtClean="0">
                    <a:solidFill>
                      <a:srgbClr val="FF0000"/>
                    </a:solidFill>
                  </a:rPr>
                  <a:t> 472 nm</a:t>
                </a:r>
                <a:endParaRPr lang="en-US" b="1" dirty="0">
                  <a:solidFill>
                    <a:srgbClr val="FF0000"/>
                  </a:solidFill>
                </a:endParaRPr>
              </a:p>
            </p:txBody>
          </p:sp>
        </mc:Choice>
        <mc:Fallback xmlns="">
          <p:sp>
            <p:nvSpPr>
              <p:cNvPr id="6" name="Textfeld 5"/>
              <p:cNvSpPr txBox="1">
                <a:spLocks noRot="1" noChangeAspect="1" noMove="1" noResize="1" noEditPoints="1" noAdjustHandles="1" noChangeArrowheads="1" noChangeShapeType="1" noTextEdit="1"/>
              </p:cNvSpPr>
              <p:nvPr/>
            </p:nvSpPr>
            <p:spPr>
              <a:xfrm>
                <a:off x="1512579" y="6076983"/>
                <a:ext cx="3389326" cy="626390"/>
              </a:xfrm>
              <a:prstGeom prst="rect">
                <a:avLst/>
              </a:prstGeom>
              <a:blipFill rotWithShape="0">
                <a:blip r:embed="rId4"/>
                <a:stretch>
                  <a:fillRect l="-1439" r="-899"/>
                </a:stretch>
              </a:blipFill>
            </p:spPr>
            <p:txBody>
              <a:bodyPr/>
              <a:lstStyle/>
              <a:p>
                <a:r>
                  <a:rPr lang="en-US">
                    <a:noFill/>
                  </a:rPr>
                  <a:t> </a:t>
                </a:r>
              </a:p>
            </p:txBody>
          </p:sp>
        </mc:Fallback>
      </mc:AlternateContent>
      <p:sp>
        <p:nvSpPr>
          <p:cNvPr id="2" name="Rechteck 1"/>
          <p:cNvSpPr/>
          <p:nvPr/>
        </p:nvSpPr>
        <p:spPr>
          <a:xfrm>
            <a:off x="4144779" y="3962639"/>
            <a:ext cx="1289155" cy="160359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Gerader Verbinder 6"/>
          <p:cNvCxnSpPr/>
          <p:nvPr/>
        </p:nvCxnSpPr>
        <p:spPr>
          <a:xfrm>
            <a:off x="2197725" y="3962638"/>
            <a:ext cx="42962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5727045" y="2003265"/>
            <a:ext cx="2720681" cy="769441"/>
          </a:xfrm>
          <a:prstGeom prst="rect">
            <a:avLst/>
          </a:prstGeom>
          <a:noFill/>
        </p:spPr>
        <p:txBody>
          <a:bodyPr wrap="none" rtlCol="0">
            <a:spAutoFit/>
          </a:bodyPr>
          <a:lstStyle/>
          <a:p>
            <a:r>
              <a:rPr lang="en-US" sz="4400" b="1" dirty="0" smtClean="0">
                <a:solidFill>
                  <a:srgbClr val="0000FF"/>
                </a:solidFill>
              </a:rPr>
              <a:t>Z-direction</a:t>
            </a:r>
            <a:endParaRPr lang="en-US" sz="4400" b="1" dirty="0">
              <a:solidFill>
                <a:srgbClr val="0000FF"/>
              </a:solidFill>
            </a:endParaRPr>
          </a:p>
        </p:txBody>
      </p:sp>
    </p:spTree>
    <p:extLst>
      <p:ext uri="{BB962C8B-B14F-4D97-AF65-F5344CB8AC3E}">
        <p14:creationId xmlns:p14="http://schemas.microsoft.com/office/powerpoint/2010/main" val="69008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000" y="1800000"/>
            <a:ext cx="6748285" cy="4622301"/>
          </a:xfrm>
          <a:prstGeom prst="rect">
            <a:avLst/>
          </a:prstGeom>
        </p:spPr>
      </p:pic>
      <p:sp>
        <p:nvSpPr>
          <p:cNvPr id="4" name="Titel 3"/>
          <p:cNvSpPr>
            <a:spLocks noGrp="1"/>
          </p:cNvSpPr>
          <p:nvPr>
            <p:ph type="title"/>
          </p:nvPr>
        </p:nvSpPr>
        <p:spPr>
          <a:xfrm>
            <a:off x="412230" y="365126"/>
            <a:ext cx="8327036" cy="1325563"/>
          </a:xfrm>
        </p:spPr>
        <p:txBody>
          <a:bodyPr>
            <a:normAutofit fontScale="90000"/>
          </a:bodyPr>
          <a:lstStyle/>
          <a:p>
            <a:r>
              <a:rPr lang="en-US" dirty="0" smtClean="0"/>
              <a:t>Example: Intensity distribution in the Airy pattern of a point with an NA 1.4 objective with </a:t>
            </a:r>
            <a:r>
              <a:rPr lang="el-GR" dirty="0" smtClean="0"/>
              <a:t>λ</a:t>
            </a:r>
            <a:r>
              <a:rPr lang="de-DE" dirty="0" smtClean="0"/>
              <a:t>=500 </a:t>
            </a:r>
            <a:r>
              <a:rPr lang="de-DE" dirty="0" err="1" smtClean="0"/>
              <a:t>nm</a:t>
            </a:r>
            <a:endParaRPr lang="en-US" dirty="0"/>
          </a:p>
        </p:txBody>
      </p:sp>
      <p:sp>
        <p:nvSpPr>
          <p:cNvPr id="6" name="Textfeld 5"/>
          <p:cNvSpPr txBox="1"/>
          <p:nvPr/>
        </p:nvSpPr>
        <p:spPr>
          <a:xfrm>
            <a:off x="6506273" y="1876044"/>
            <a:ext cx="2720681" cy="769441"/>
          </a:xfrm>
          <a:prstGeom prst="rect">
            <a:avLst/>
          </a:prstGeom>
          <a:noFill/>
        </p:spPr>
        <p:txBody>
          <a:bodyPr wrap="none" rtlCol="0">
            <a:spAutoFit/>
          </a:bodyPr>
          <a:lstStyle/>
          <a:p>
            <a:r>
              <a:rPr lang="en-US" sz="4400" b="1" dirty="0" smtClean="0">
                <a:solidFill>
                  <a:srgbClr val="0000FF"/>
                </a:solidFill>
              </a:rPr>
              <a:t>Z-direction</a:t>
            </a:r>
            <a:endParaRPr lang="en-US" sz="4400" b="1" dirty="0">
              <a:solidFill>
                <a:srgbClr val="0000FF"/>
              </a:solidFill>
            </a:endParaRPr>
          </a:p>
        </p:txBody>
      </p:sp>
    </p:spTree>
    <p:extLst>
      <p:ext uri="{BB962C8B-B14F-4D97-AF65-F5344CB8AC3E}">
        <p14:creationId xmlns:p14="http://schemas.microsoft.com/office/powerpoint/2010/main" val="104256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842" name="Rectangle 2"/>
          <p:cNvSpPr>
            <a:spLocks noGrp="1" noChangeArrowheads="1"/>
          </p:cNvSpPr>
          <p:nvPr>
            <p:ph type="title"/>
          </p:nvPr>
        </p:nvSpPr>
        <p:spPr bwMode="auto">
          <a:xfrm>
            <a:off x="468313" y="260350"/>
            <a:ext cx="8229600" cy="1143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de-DE"/>
              <a:t>Rayleigh criterion</a:t>
            </a:r>
          </a:p>
        </p:txBody>
      </p:sp>
      <p:sp>
        <p:nvSpPr>
          <p:cNvPr id="1059843" name="Rectangle 3"/>
          <p:cNvSpPr>
            <a:spLocks noGrp="1"/>
          </p:cNvSpPr>
          <p:nvPr>
            <p:ph type="body" idx="1"/>
          </p:nvPr>
        </p:nvSpPr>
        <p:spPr bwMode="auto">
          <a:xfrm>
            <a:off x="457200" y="1600200"/>
            <a:ext cx="8229600" cy="45259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spcBef>
                <a:spcPct val="0"/>
              </a:spcBef>
            </a:pPr>
            <a:r>
              <a:rPr lang="en-US" altLang="de-DE" dirty="0"/>
              <a:t>The Rayleigh criterion is a good criterion for self-luminous objects such as in fluorescence microscopy.</a:t>
            </a:r>
          </a:p>
          <a:p>
            <a:pPr>
              <a:spcBef>
                <a:spcPct val="0"/>
              </a:spcBef>
            </a:pPr>
            <a:endParaRPr lang="en-US" altLang="de-DE" dirty="0"/>
          </a:p>
          <a:p>
            <a:pPr>
              <a:spcBef>
                <a:spcPct val="0"/>
              </a:spcBef>
            </a:pPr>
            <a:r>
              <a:rPr lang="en-US" altLang="de-DE" dirty="0"/>
              <a:t>For </a:t>
            </a:r>
            <a:r>
              <a:rPr lang="en-US" altLang="de-DE" dirty="0" err="1"/>
              <a:t>brightfield</a:t>
            </a:r>
            <a:r>
              <a:rPr lang="en-US" altLang="de-DE" dirty="0"/>
              <a:t> (‘non-fluorescence’) microscopy the Abbe-limit is more appropriate (but we don’t go into </a:t>
            </a:r>
            <a:r>
              <a:rPr lang="en-US" altLang="de-DE" dirty="0" smtClean="0"/>
              <a:t>that)</a:t>
            </a:r>
            <a:endParaRPr lang="en-US" altLang="de-DE" dirty="0"/>
          </a:p>
          <a:p>
            <a:pPr>
              <a:spcBef>
                <a:spcPct val="0"/>
              </a:spcBef>
            </a:pPr>
            <a:endParaRPr lang="en-US" altLang="de-DE" dirty="0"/>
          </a:p>
          <a:p>
            <a:pPr>
              <a:spcBef>
                <a:spcPct val="0"/>
              </a:spcBef>
            </a:pPr>
            <a:r>
              <a:rPr lang="en-US" altLang="de-DE" dirty="0" smtClean="0"/>
              <a:t>In the focal plane, ΔR </a:t>
            </a:r>
            <a:r>
              <a:rPr lang="en-US" altLang="de-DE" dirty="0"/>
              <a:t>= 0.61•λ / NA</a:t>
            </a:r>
          </a:p>
          <a:p>
            <a:pPr>
              <a:spcBef>
                <a:spcPct val="0"/>
              </a:spcBef>
            </a:pPr>
            <a:endParaRPr lang="en-US" altLang="de-DE" dirty="0"/>
          </a:p>
        </p:txBody>
      </p:sp>
      <p:sp>
        <p:nvSpPr>
          <p:cNvPr id="1059844" name="Oval 4"/>
          <p:cNvSpPr>
            <a:spLocks noChangeArrowheads="1"/>
          </p:cNvSpPr>
          <p:nvPr/>
        </p:nvSpPr>
        <p:spPr bwMode="auto">
          <a:xfrm>
            <a:off x="5398367" y="4221018"/>
            <a:ext cx="614506" cy="618836"/>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Tree>
    <p:extLst>
      <p:ext uri="{BB962C8B-B14F-4D97-AF65-F5344CB8AC3E}">
        <p14:creationId xmlns:p14="http://schemas.microsoft.com/office/powerpoint/2010/main" val="339451494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059844"/>
                                        </p:tgtEl>
                                        <p:attrNameLst>
                                          <p:attrName>style.visibility</p:attrName>
                                        </p:attrNameLst>
                                      </p:cBhvr>
                                      <p:to>
                                        <p:strVal val="visible"/>
                                      </p:to>
                                    </p:set>
                                    <p:anim calcmode="lin" valueType="num">
                                      <p:cBhvr>
                                        <p:cTn id="7" dur="5000" fill="hold"/>
                                        <p:tgtEl>
                                          <p:spTgt spid="1059844"/>
                                        </p:tgtEl>
                                        <p:attrNameLst>
                                          <p:attrName>ppt_w</p:attrName>
                                        </p:attrNameLst>
                                      </p:cBhvr>
                                      <p:tavLst>
                                        <p:tav tm="0" fmla="#ppt_w*sin(2.5*pi*$)">
                                          <p:val>
                                            <p:fltVal val="0"/>
                                          </p:val>
                                        </p:tav>
                                        <p:tav tm="100000">
                                          <p:val>
                                            <p:fltVal val="1"/>
                                          </p:val>
                                        </p:tav>
                                      </p:tavLst>
                                    </p:anim>
                                    <p:anim calcmode="lin" valueType="num">
                                      <p:cBhvr>
                                        <p:cTn id="8" dur="5000" fill="hold"/>
                                        <p:tgtEl>
                                          <p:spTgt spid="10598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984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title"/>
          </p:nvPr>
        </p:nvSpPr>
        <p:spPr/>
        <p:txBody>
          <a:bodyPr/>
          <a:lstStyle/>
          <a:p>
            <a:r>
              <a:rPr lang="de-DE" altLang="de-DE"/>
              <a:t>What is NA?</a:t>
            </a:r>
          </a:p>
        </p:txBody>
      </p:sp>
      <p:sp>
        <p:nvSpPr>
          <p:cNvPr id="1071107" name="Rectangle 3"/>
          <p:cNvSpPr>
            <a:spLocks noGrp="1" noChangeArrowheads="1"/>
          </p:cNvSpPr>
          <p:nvPr>
            <p:ph type="body" idx="1"/>
          </p:nvPr>
        </p:nvSpPr>
        <p:spPr>
          <a:xfrm>
            <a:off x="468313" y="1628775"/>
            <a:ext cx="8229600" cy="4525963"/>
          </a:xfrm>
        </p:spPr>
        <p:txBody>
          <a:bodyPr/>
          <a:lstStyle/>
          <a:p>
            <a:r>
              <a:rPr lang="de-DE" altLang="de-DE"/>
              <a:t>Numerical Apertur</a:t>
            </a:r>
          </a:p>
          <a:p>
            <a:r>
              <a:rPr lang="de-DE" altLang="de-DE"/>
              <a:t>Given on every professional objective</a:t>
            </a:r>
          </a:p>
          <a:p>
            <a:r>
              <a:rPr lang="de-DE" altLang="de-DE"/>
              <a:t>Range: about 0.04 – 1.45</a:t>
            </a:r>
          </a:p>
        </p:txBody>
      </p:sp>
      <p:pic>
        <p:nvPicPr>
          <p:cNvPr id="1071108" name="Picture 4" descr="File:Objektiv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3440113"/>
            <a:ext cx="6096000" cy="3105150"/>
          </a:xfrm>
          <a:prstGeom prst="rect">
            <a:avLst/>
          </a:prstGeom>
          <a:noFill/>
          <a:extLst>
            <a:ext uri="{909E8E84-426E-40DD-AFC4-6F175D3DCCD1}">
              <a14:hiddenFill xmlns:a14="http://schemas.microsoft.com/office/drawing/2010/main">
                <a:solidFill>
                  <a:srgbClr val="FFFFFF"/>
                </a:solidFill>
              </a14:hiddenFill>
            </a:ext>
          </a:extLst>
        </p:spPr>
      </p:pic>
      <p:sp>
        <p:nvSpPr>
          <p:cNvPr id="1071109" name="Rectangle 5"/>
          <p:cNvSpPr>
            <a:spLocks noChangeArrowheads="1"/>
          </p:cNvSpPr>
          <p:nvPr/>
        </p:nvSpPr>
        <p:spPr bwMode="auto">
          <a:xfrm>
            <a:off x="7235825" y="4292600"/>
            <a:ext cx="1908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de-DE">
                <a:cs typeface="Arial" panose="020B0604020202020204" pitchFamily="34" charset="0"/>
                <a:sym typeface="Gill Sans" charset="0"/>
              </a:rPr>
              <a:t>ΔR = 0.61•λ / NA</a:t>
            </a:r>
            <a:endParaRPr lang="de-DE" altLang="de-DE">
              <a:cs typeface="Arial" panose="020B0604020202020204" pitchFamily="34" charset="0"/>
              <a:sym typeface="Gill Sans" charset="0"/>
            </a:endParaRPr>
          </a:p>
        </p:txBody>
      </p:sp>
      <p:sp>
        <p:nvSpPr>
          <p:cNvPr id="1071110" name="Rectangle 6"/>
          <p:cNvSpPr>
            <a:spLocks noChangeArrowheads="1"/>
          </p:cNvSpPr>
          <p:nvPr/>
        </p:nvSpPr>
        <p:spPr bwMode="auto">
          <a:xfrm>
            <a:off x="3388598" y="6533118"/>
            <a:ext cx="4801314" cy="369332"/>
          </a:xfrm>
          <a:prstGeom prst="rect">
            <a:avLst/>
          </a:prstGeom>
          <a:solidFill>
            <a:schemeClr val="bg1"/>
          </a:solidFill>
          <a:ln>
            <a:noFill/>
          </a:ln>
          <a:effectLst/>
          <a:extLst/>
        </p:spPr>
        <p:txBody>
          <a:bodyPr wrap="none">
            <a:spAutoFit/>
          </a:bodyPr>
          <a:lstStyle/>
          <a:p>
            <a:r>
              <a:rPr lang="de-DE" altLang="de-DE" sz="900" dirty="0">
                <a:cs typeface="Arial" panose="020B0604020202020204" pitchFamily="34" charset="0"/>
              </a:rPr>
              <a:t>http://</a:t>
            </a:r>
            <a:r>
              <a:rPr lang="de-DE" altLang="de-DE" sz="900" dirty="0" smtClean="0">
                <a:cs typeface="Arial" panose="020B0604020202020204" pitchFamily="34" charset="0"/>
              </a:rPr>
              <a:t>commons.wikimedia.org/wiki/File:Objektiv2.jpg</a:t>
            </a:r>
          </a:p>
          <a:p>
            <a:r>
              <a:rPr lang="de-DE" altLang="de-DE" sz="900" dirty="0" err="1" smtClean="0">
                <a:cs typeface="Arial" panose="020B0604020202020204" pitchFamily="34" charset="0"/>
              </a:rPr>
              <a:t>Creator</a:t>
            </a:r>
            <a:r>
              <a:rPr lang="de-DE" altLang="de-DE" sz="900" dirty="0" smtClean="0">
                <a:cs typeface="Arial" panose="020B0604020202020204" pitchFamily="34" charset="0"/>
              </a:rPr>
              <a:t>: </a:t>
            </a:r>
            <a:r>
              <a:rPr lang="en-US" sz="900" dirty="0" err="1"/>
              <a:t>Szőca</a:t>
            </a:r>
            <a:r>
              <a:rPr lang="en-US" sz="900" dirty="0"/>
              <a:t> </a:t>
            </a:r>
            <a:r>
              <a:rPr lang="en-US" sz="900" dirty="0" smtClean="0"/>
              <a:t>TamásTamasflex</a:t>
            </a:r>
            <a:r>
              <a:rPr lang="en-US" sz="900" dirty="0"/>
              <a:t>, Creative Commons Attribution-Share Alike 3.0 </a:t>
            </a:r>
            <a:r>
              <a:rPr lang="en-US" sz="900" dirty="0" err="1"/>
              <a:t>Unported</a:t>
            </a:r>
            <a:endParaRPr lang="de-DE" altLang="de-DE" sz="900" dirty="0">
              <a:cs typeface="Arial" panose="020B0604020202020204" pitchFamily="34" charset="0"/>
            </a:endParaRPr>
          </a:p>
        </p:txBody>
      </p:sp>
    </p:spTree>
    <p:extLst>
      <p:ext uri="{BB962C8B-B14F-4D97-AF65-F5344CB8AC3E}">
        <p14:creationId xmlns:p14="http://schemas.microsoft.com/office/powerpoint/2010/main" val="15208237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title"/>
          </p:nvPr>
        </p:nvSpPr>
        <p:spPr>
          <a:xfrm>
            <a:off x="457200" y="101600"/>
            <a:ext cx="8229600" cy="1417638"/>
          </a:xfrm>
        </p:spPr>
        <p:txBody>
          <a:bodyPr>
            <a:normAutofit fontScale="90000"/>
          </a:bodyPr>
          <a:lstStyle/>
          <a:p>
            <a:r>
              <a:rPr lang="de-DE" altLang="de-DE" dirty="0"/>
              <a:t>The </a:t>
            </a:r>
            <a:r>
              <a:rPr lang="de-DE" altLang="de-DE" dirty="0" err="1"/>
              <a:t>aperture</a:t>
            </a:r>
            <a:r>
              <a:rPr lang="de-DE" altLang="de-DE" dirty="0"/>
              <a:t> </a:t>
            </a:r>
            <a:r>
              <a:rPr lang="de-DE" altLang="de-DE" dirty="0" smtClean="0"/>
              <a:t>angle</a:t>
            </a:r>
            <a:br>
              <a:rPr lang="de-DE" altLang="de-DE" dirty="0" smtClean="0"/>
            </a:br>
            <a:r>
              <a:rPr lang="de-DE" altLang="de-DE" dirty="0" err="1" smtClean="0"/>
              <a:t>or</a:t>
            </a:r>
            <a:r>
              <a:rPr lang="de-DE" altLang="de-DE" dirty="0" smtClean="0"/>
              <a:t> </a:t>
            </a:r>
            <a:r>
              <a:rPr lang="de-DE" altLang="de-DE" dirty="0" err="1" smtClean="0"/>
              <a:t>acceptance</a:t>
            </a:r>
            <a:r>
              <a:rPr lang="de-DE" altLang="de-DE" dirty="0" smtClean="0"/>
              <a:t> angle </a:t>
            </a:r>
            <a:r>
              <a:rPr lang="de-DE" altLang="de-DE" dirty="0"/>
              <a:t/>
            </a:r>
            <a:br>
              <a:rPr lang="de-DE" altLang="de-DE" dirty="0"/>
            </a:br>
            <a:r>
              <a:rPr lang="de-DE" altLang="de-DE" sz="3200" dirty="0" smtClean="0"/>
              <a:t>(German: </a:t>
            </a:r>
            <a:r>
              <a:rPr lang="de-DE" altLang="de-DE" sz="3200" dirty="0"/>
              <a:t>Öffnungswinkel)</a:t>
            </a:r>
          </a:p>
        </p:txBody>
      </p:sp>
      <p:sp>
        <p:nvSpPr>
          <p:cNvPr id="1072131" name="Oval 3"/>
          <p:cNvSpPr>
            <a:spLocks noChangeArrowheads="1"/>
          </p:cNvSpPr>
          <p:nvPr/>
        </p:nvSpPr>
        <p:spPr bwMode="auto">
          <a:xfrm>
            <a:off x="2484438" y="3459163"/>
            <a:ext cx="3743325" cy="3455987"/>
          </a:xfrm>
          <a:prstGeom prst="ellipse">
            <a:avLst/>
          </a:prstGeom>
          <a:solidFill>
            <a:srgbClr val="00FF00">
              <a:alpha val="50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2132" name="AutoShape 4"/>
          <p:cNvSpPr>
            <a:spLocks noChangeArrowheads="1"/>
          </p:cNvSpPr>
          <p:nvPr/>
        </p:nvSpPr>
        <p:spPr bwMode="auto">
          <a:xfrm>
            <a:off x="2843213" y="1801813"/>
            <a:ext cx="3095625" cy="208915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57150">
            <a:solidFill>
              <a:srgbClr val="9966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2133" name="Oval 5"/>
          <p:cNvSpPr>
            <a:spLocks noChangeArrowheads="1"/>
          </p:cNvSpPr>
          <p:nvPr/>
        </p:nvSpPr>
        <p:spPr bwMode="auto">
          <a:xfrm>
            <a:off x="4284663" y="5114925"/>
            <a:ext cx="215900" cy="215900"/>
          </a:xfrm>
          <a:prstGeom prst="ellipse">
            <a:avLst/>
          </a:prstGeom>
          <a:solidFill>
            <a:srgbClr val="00FF00"/>
          </a:solidFill>
          <a:ln w="9525" cap="rnd">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2134" name="AutoShape 6"/>
          <p:cNvSpPr>
            <a:spLocks noChangeArrowheads="1"/>
          </p:cNvSpPr>
          <p:nvPr/>
        </p:nvSpPr>
        <p:spPr bwMode="auto">
          <a:xfrm>
            <a:off x="900113" y="2667000"/>
            <a:ext cx="6840537" cy="208915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2135" name="Line 7"/>
          <p:cNvSpPr>
            <a:spLocks noChangeShapeType="1"/>
          </p:cNvSpPr>
          <p:nvPr/>
        </p:nvSpPr>
        <p:spPr bwMode="auto">
          <a:xfrm flipV="1">
            <a:off x="4427538" y="4754563"/>
            <a:ext cx="1512887"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2136" name="Line 8"/>
          <p:cNvSpPr>
            <a:spLocks noChangeShapeType="1"/>
          </p:cNvSpPr>
          <p:nvPr/>
        </p:nvSpPr>
        <p:spPr bwMode="auto">
          <a:xfrm flipH="1" flipV="1">
            <a:off x="2627313" y="4754563"/>
            <a:ext cx="1800225"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2137" name="Line 9"/>
          <p:cNvSpPr>
            <a:spLocks noChangeShapeType="1"/>
          </p:cNvSpPr>
          <p:nvPr/>
        </p:nvSpPr>
        <p:spPr bwMode="auto">
          <a:xfrm flipH="1">
            <a:off x="4427538" y="3890963"/>
            <a:ext cx="64928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2138" name="Line 10"/>
          <p:cNvSpPr>
            <a:spLocks noChangeShapeType="1"/>
          </p:cNvSpPr>
          <p:nvPr/>
        </p:nvSpPr>
        <p:spPr bwMode="auto">
          <a:xfrm>
            <a:off x="3708400" y="3890963"/>
            <a:ext cx="719138"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3262596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a:xfrm>
            <a:off x="457200" y="188913"/>
            <a:ext cx="8229600" cy="1143000"/>
          </a:xfrm>
        </p:spPr>
        <p:txBody>
          <a:bodyPr/>
          <a:lstStyle/>
          <a:p>
            <a:r>
              <a:rPr lang="de-DE" altLang="de-DE" sz="4000"/>
              <a:t>The aperture angle of the objective</a:t>
            </a:r>
            <a:endParaRPr lang="de-DE" altLang="de-DE" sz="2800"/>
          </a:p>
        </p:txBody>
      </p:sp>
      <p:sp>
        <p:nvSpPr>
          <p:cNvPr id="1074179" name="Rectangle 3"/>
          <p:cNvSpPr>
            <a:spLocks noGrp="1" noChangeArrowheads="1"/>
          </p:cNvSpPr>
          <p:nvPr>
            <p:ph type="body" idx="1"/>
          </p:nvPr>
        </p:nvSpPr>
        <p:spPr>
          <a:xfrm>
            <a:off x="514350" y="1647825"/>
            <a:ext cx="8089900" cy="2436813"/>
          </a:xfrm>
        </p:spPr>
        <p:txBody>
          <a:bodyPr/>
          <a:lstStyle/>
          <a:p>
            <a:pPr>
              <a:lnSpc>
                <a:spcPct val="90000"/>
              </a:lnSpc>
            </a:pPr>
            <a:r>
              <a:rPr lang="de-DE" altLang="de-DE" sz="2400"/>
              <a:t>With a larger acceptance angle of the front lens, additional diffraction rings will contribute to the image</a:t>
            </a:r>
          </a:p>
          <a:p>
            <a:pPr>
              <a:lnSpc>
                <a:spcPct val="90000"/>
              </a:lnSpc>
            </a:pPr>
            <a:r>
              <a:rPr lang="de-DE" altLang="de-DE" sz="2400"/>
              <a:t>In particular, for some strongly diffracting (i.e. small) objects, the first maximum is now collected, which is otherwise missed</a:t>
            </a:r>
          </a:p>
          <a:p>
            <a:pPr>
              <a:lnSpc>
                <a:spcPct val="90000"/>
              </a:lnSpc>
            </a:pPr>
            <a:r>
              <a:rPr lang="de-DE" altLang="de-DE" sz="2400"/>
              <a:t>=&gt; Better resolution is achieved.</a:t>
            </a:r>
          </a:p>
        </p:txBody>
      </p:sp>
      <p:pic>
        <p:nvPicPr>
          <p:cNvPr id="10741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933825"/>
            <a:ext cx="2805113" cy="274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1118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p:txBody>
          <a:bodyPr/>
          <a:lstStyle/>
          <a:p>
            <a:r>
              <a:rPr lang="de-DE" altLang="de-DE" dirty="0"/>
              <a:t>Ernst Abbe, 1873:</a:t>
            </a:r>
          </a:p>
        </p:txBody>
      </p:sp>
      <p:sp>
        <p:nvSpPr>
          <p:cNvPr id="791555" name="Rectangle 3"/>
          <p:cNvSpPr>
            <a:spLocks noGrp="1" noChangeArrowheads="1"/>
          </p:cNvSpPr>
          <p:nvPr>
            <p:ph type="body" idx="1"/>
          </p:nvPr>
        </p:nvSpPr>
        <p:spPr>
          <a:xfrm>
            <a:off x="457200" y="1600200"/>
            <a:ext cx="4140200" cy="5076825"/>
          </a:xfrm>
        </p:spPr>
        <p:txBody>
          <a:bodyPr/>
          <a:lstStyle/>
          <a:p>
            <a:r>
              <a:rPr lang="de-DE" altLang="de-DE" sz="2400" dirty="0"/>
              <a:t>„durch kein Mikroskop können Teile getrennt (oder die Merkmale einer real vorhandenen Struktur wahrgenommen) werden, wenn dieselben einander so nahe stehen, dass auch der erste durch Beugung erzeugte Lichtbüschel nicht mehr gleichzeitig mit dem ungebeugten Lichtkegel in das Objektiv eintreten kann“.</a:t>
            </a:r>
          </a:p>
        </p:txBody>
      </p:sp>
      <p:sp>
        <p:nvSpPr>
          <p:cNvPr id="791556" name="Rectangle 4"/>
          <p:cNvSpPr>
            <a:spLocks noChangeArrowheads="1"/>
          </p:cNvSpPr>
          <p:nvPr/>
        </p:nvSpPr>
        <p:spPr bwMode="auto">
          <a:xfrm>
            <a:off x="1784350" y="6677025"/>
            <a:ext cx="59372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spAutoFit/>
          </a:bodyPr>
          <a:lstStyle/>
          <a:p>
            <a:r>
              <a:rPr lang="de-DE" altLang="de-DE" sz="900"/>
              <a:t>http://www.zeiss.de/C1257173002D0F60/0/06AF63BB52D85C74C1257185003F8553/$File/Innovation_15_18.pdf</a:t>
            </a:r>
          </a:p>
        </p:txBody>
      </p:sp>
      <p:sp>
        <p:nvSpPr>
          <p:cNvPr id="5" name="Rectangle 3"/>
          <p:cNvSpPr txBox="1">
            <a:spLocks noChangeArrowheads="1"/>
          </p:cNvSpPr>
          <p:nvPr/>
        </p:nvSpPr>
        <p:spPr bwMode="auto">
          <a:xfrm>
            <a:off x="4597400" y="1600199"/>
            <a:ext cx="4140200" cy="507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de-DE" sz="2400" dirty="0" smtClean="0"/>
              <a:t>No microscope can separate parts (or properties of an existing structure), if they are so close to each other, that even the first ring maximum generated by diffraction will not enter the objective together with the </a:t>
            </a:r>
            <a:r>
              <a:rPr lang="en-US" altLang="de-DE" sz="2400" dirty="0" err="1" smtClean="0"/>
              <a:t>undiffracted</a:t>
            </a:r>
            <a:r>
              <a:rPr lang="en-US" altLang="de-DE" sz="2400" dirty="0" smtClean="0"/>
              <a:t> light. </a:t>
            </a:r>
            <a:endParaRPr lang="en-US" altLang="de-DE" sz="2400" dirty="0"/>
          </a:p>
        </p:txBody>
      </p:sp>
    </p:spTree>
    <p:extLst>
      <p:ext uri="{BB962C8B-B14F-4D97-AF65-F5344CB8AC3E}">
        <p14:creationId xmlns:p14="http://schemas.microsoft.com/office/powerpoint/2010/main" val="23759046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6226" name="Group 2"/>
          <p:cNvGrpSpPr>
            <a:grpSpLocks/>
          </p:cNvGrpSpPr>
          <p:nvPr/>
        </p:nvGrpSpPr>
        <p:grpSpPr bwMode="auto">
          <a:xfrm>
            <a:off x="2484438" y="1484313"/>
            <a:ext cx="3743325" cy="5113337"/>
            <a:chOff x="1565" y="935"/>
            <a:chExt cx="2358" cy="3221"/>
          </a:xfrm>
        </p:grpSpPr>
        <p:sp>
          <p:nvSpPr>
            <p:cNvPr id="1076227" name="Oval 3"/>
            <p:cNvSpPr>
              <a:spLocks noChangeArrowheads="1"/>
            </p:cNvSpPr>
            <p:nvPr/>
          </p:nvSpPr>
          <p:spPr bwMode="auto">
            <a:xfrm>
              <a:off x="1565" y="1979"/>
              <a:ext cx="2358" cy="2177"/>
            </a:xfrm>
            <a:prstGeom prst="ellipse">
              <a:avLst/>
            </a:prstGeom>
            <a:solidFill>
              <a:srgbClr val="00FF00">
                <a:alpha val="50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6228" name="AutoShape 4"/>
            <p:cNvSpPr>
              <a:spLocks noChangeArrowheads="1"/>
            </p:cNvSpPr>
            <p:nvPr/>
          </p:nvSpPr>
          <p:spPr bwMode="auto">
            <a:xfrm>
              <a:off x="1791" y="935"/>
              <a:ext cx="1950" cy="131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57150">
              <a:solidFill>
                <a:srgbClr val="9966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6229" name="Oval 5"/>
            <p:cNvSpPr>
              <a:spLocks noChangeArrowheads="1"/>
            </p:cNvSpPr>
            <p:nvPr/>
          </p:nvSpPr>
          <p:spPr bwMode="auto">
            <a:xfrm>
              <a:off x="2699" y="3022"/>
              <a:ext cx="136" cy="136"/>
            </a:xfrm>
            <a:prstGeom prst="ellipse">
              <a:avLst/>
            </a:prstGeom>
            <a:solidFill>
              <a:srgbClr val="00FF00"/>
            </a:solidFill>
            <a:ln w="9525" cap="rnd">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sp>
        <p:nvSpPr>
          <p:cNvPr id="1076230" name="Rectangle 6"/>
          <p:cNvSpPr>
            <a:spLocks noGrp="1" noChangeArrowheads="1"/>
          </p:cNvSpPr>
          <p:nvPr>
            <p:ph type="title"/>
          </p:nvPr>
        </p:nvSpPr>
        <p:spPr>
          <a:xfrm>
            <a:off x="419100" y="0"/>
            <a:ext cx="8229600" cy="1125538"/>
          </a:xfrm>
        </p:spPr>
        <p:txBody>
          <a:bodyPr/>
          <a:lstStyle/>
          <a:p>
            <a:r>
              <a:rPr lang="de-DE" altLang="de-DE" sz="4000"/>
              <a:t>Aperture Angle and NA </a:t>
            </a:r>
            <a:endParaRPr lang="de-DE" altLang="de-DE" sz="3200"/>
          </a:p>
        </p:txBody>
      </p:sp>
      <p:sp>
        <p:nvSpPr>
          <p:cNvPr id="1076231" name="Rectangle 7"/>
          <p:cNvSpPr>
            <a:spLocks noGrp="1" noChangeArrowheads="1"/>
          </p:cNvSpPr>
          <p:nvPr>
            <p:ph type="body" idx="1"/>
          </p:nvPr>
        </p:nvSpPr>
        <p:spPr>
          <a:xfrm>
            <a:off x="755650" y="1125538"/>
            <a:ext cx="7632700" cy="1798637"/>
          </a:xfrm>
          <a:solidFill>
            <a:schemeClr val="bg1"/>
          </a:solidFill>
        </p:spPr>
        <p:txBody>
          <a:bodyPr/>
          <a:lstStyle/>
          <a:p>
            <a:r>
              <a:rPr lang="de-DE" altLang="de-DE"/>
              <a:t>The aperture angle is 2α</a:t>
            </a:r>
          </a:p>
          <a:p>
            <a:r>
              <a:rPr lang="de-DE" altLang="de-DE"/>
              <a:t>Definition: </a:t>
            </a:r>
            <a:r>
              <a:rPr lang="de-DE" altLang="de-DE" b="1" u="sng"/>
              <a:t>Numerical Aperture</a:t>
            </a:r>
            <a:r>
              <a:rPr lang="de-DE" altLang="de-DE"/>
              <a:t>  </a:t>
            </a:r>
            <a:br>
              <a:rPr lang="de-DE" altLang="de-DE"/>
            </a:br>
            <a:r>
              <a:rPr lang="de-DE" altLang="de-DE"/>
              <a:t>NA = n • sin</a:t>
            </a:r>
            <a:r>
              <a:rPr lang="el-GR" altLang="de-DE"/>
              <a:t>α</a:t>
            </a:r>
            <a:endParaRPr lang="de-DE" altLang="de-DE"/>
          </a:p>
          <a:p>
            <a:endParaRPr lang="de-DE" altLang="de-DE"/>
          </a:p>
        </p:txBody>
      </p:sp>
      <p:sp>
        <p:nvSpPr>
          <p:cNvPr id="1076232" name="Line 8"/>
          <p:cNvSpPr>
            <a:spLocks noChangeShapeType="1"/>
          </p:cNvSpPr>
          <p:nvPr/>
        </p:nvSpPr>
        <p:spPr bwMode="auto">
          <a:xfrm flipV="1">
            <a:off x="4356100" y="3573463"/>
            <a:ext cx="0" cy="1295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6233" name="Line 9"/>
          <p:cNvSpPr>
            <a:spLocks noChangeShapeType="1"/>
          </p:cNvSpPr>
          <p:nvPr/>
        </p:nvSpPr>
        <p:spPr bwMode="auto">
          <a:xfrm flipH="1">
            <a:off x="4356100" y="3573463"/>
            <a:ext cx="720725" cy="1295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6234" name="Text Box 10"/>
          <p:cNvSpPr txBox="1">
            <a:spLocks noChangeArrowheads="1"/>
          </p:cNvSpPr>
          <p:nvPr/>
        </p:nvSpPr>
        <p:spPr bwMode="auto">
          <a:xfrm>
            <a:off x="4284663" y="3651250"/>
            <a:ext cx="4651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de-DE" sz="3600" b="1">
                <a:cs typeface="Arial" panose="020B0604020202020204" pitchFamily="34" charset="0"/>
              </a:rPr>
              <a:t>α</a:t>
            </a:r>
          </a:p>
        </p:txBody>
      </p:sp>
      <p:sp>
        <p:nvSpPr>
          <p:cNvPr id="1076235" name="Oval 11"/>
          <p:cNvSpPr>
            <a:spLocks noChangeArrowheads="1"/>
          </p:cNvSpPr>
          <p:nvPr/>
        </p:nvSpPr>
        <p:spPr bwMode="auto">
          <a:xfrm>
            <a:off x="1741633" y="2077172"/>
            <a:ext cx="433242" cy="451716"/>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76236" name="Rectangle 12"/>
          <p:cNvSpPr>
            <a:spLocks noChangeArrowheads="1"/>
          </p:cNvSpPr>
          <p:nvPr/>
        </p:nvSpPr>
        <p:spPr bwMode="auto">
          <a:xfrm>
            <a:off x="5508625" y="2606675"/>
            <a:ext cx="3548063"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de-DE" sz="2400">
                <a:cs typeface="Arial" panose="020B0604020202020204" pitchFamily="34" charset="0"/>
                <a:sym typeface="Gill Sans" charset="0"/>
              </a:rPr>
              <a:t>Resolution = 0.61</a:t>
            </a:r>
            <a:r>
              <a:rPr lang="de-DE" altLang="de-DE">
                <a:cs typeface="Arial" panose="020B0604020202020204" pitchFamily="34" charset="0"/>
              </a:rPr>
              <a:t>•</a:t>
            </a:r>
            <a:r>
              <a:rPr lang="en-US" altLang="de-DE">
                <a:cs typeface="Arial" panose="020B0604020202020204" pitchFamily="34" charset="0"/>
                <a:sym typeface="Gill Sans" charset="0"/>
              </a:rPr>
              <a:t> </a:t>
            </a:r>
            <a:r>
              <a:rPr lang="en-US" altLang="de-DE" sz="2400">
                <a:cs typeface="Arial" panose="020B0604020202020204" pitchFamily="34" charset="0"/>
                <a:sym typeface="Gill Sans" charset="0"/>
              </a:rPr>
              <a:t>λ / NA</a:t>
            </a:r>
          </a:p>
          <a:p>
            <a:r>
              <a:rPr lang="en-US" altLang="de-DE" sz="2400">
                <a:cs typeface="Arial" panose="020B0604020202020204" pitchFamily="34" charset="0"/>
                <a:sym typeface="Gill Sans" charset="0"/>
              </a:rPr>
              <a:t>	= 0.61</a:t>
            </a:r>
            <a:r>
              <a:rPr lang="de-DE" altLang="de-DE">
                <a:cs typeface="Arial" panose="020B0604020202020204" pitchFamily="34" charset="0"/>
              </a:rPr>
              <a:t>•</a:t>
            </a:r>
            <a:r>
              <a:rPr lang="en-US" altLang="de-DE">
                <a:cs typeface="Arial" panose="020B0604020202020204" pitchFamily="34" charset="0"/>
                <a:sym typeface="Gill Sans" charset="0"/>
              </a:rPr>
              <a:t> </a:t>
            </a:r>
            <a:r>
              <a:rPr lang="en-US" altLang="de-DE" sz="2400">
                <a:cs typeface="Arial" panose="020B0604020202020204" pitchFamily="34" charset="0"/>
                <a:sym typeface="Gill Sans" charset="0"/>
              </a:rPr>
              <a:t>λ /(n</a:t>
            </a:r>
            <a:r>
              <a:rPr lang="de-DE" altLang="de-DE">
                <a:cs typeface="Arial" panose="020B0604020202020204" pitchFamily="34" charset="0"/>
              </a:rPr>
              <a:t>•</a:t>
            </a:r>
            <a:r>
              <a:rPr lang="en-US" altLang="de-DE">
                <a:cs typeface="Arial" panose="020B0604020202020204" pitchFamily="34" charset="0"/>
                <a:sym typeface="Gill Sans" charset="0"/>
              </a:rPr>
              <a:t> </a:t>
            </a:r>
            <a:r>
              <a:rPr lang="en-US" altLang="de-DE" sz="2400">
                <a:cs typeface="Arial" panose="020B0604020202020204" pitchFamily="34" charset="0"/>
                <a:sym typeface="Gill Sans" charset="0"/>
              </a:rPr>
              <a:t>sin</a:t>
            </a:r>
            <a:r>
              <a:rPr lang="el-GR" altLang="de-DE" sz="2400">
                <a:cs typeface="Arial" panose="020B0604020202020204" pitchFamily="34" charset="0"/>
                <a:sym typeface="Gill Sans" charset="0"/>
              </a:rPr>
              <a:t>α</a:t>
            </a:r>
            <a:r>
              <a:rPr lang="de-DE" altLang="de-DE" sz="2400">
                <a:cs typeface="Arial" panose="020B0604020202020204" pitchFamily="34" charset="0"/>
                <a:sym typeface="Gill Sans" charset="0"/>
              </a:rPr>
              <a:t>)</a:t>
            </a:r>
            <a:endParaRPr lang="el-GR" altLang="de-DE" sz="2400">
              <a:cs typeface="Arial" panose="020B0604020202020204" pitchFamily="34" charset="0"/>
              <a:sym typeface="Gill Sans" charset="0"/>
            </a:endParaRPr>
          </a:p>
        </p:txBody>
      </p:sp>
      <p:sp>
        <p:nvSpPr>
          <p:cNvPr id="1076237" name="Text Box 13"/>
          <p:cNvSpPr txBox="1">
            <a:spLocks noChangeArrowheads="1"/>
          </p:cNvSpPr>
          <p:nvPr/>
        </p:nvSpPr>
        <p:spPr bwMode="auto">
          <a:xfrm>
            <a:off x="611188" y="2924175"/>
            <a:ext cx="1949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0000"/>
                </a:solidFill>
                <a:cs typeface="Arial" panose="020B0604020202020204" pitchFamily="34" charset="0"/>
              </a:rPr>
              <a:t>Refractive Index</a:t>
            </a:r>
          </a:p>
        </p:txBody>
      </p:sp>
    </p:spTree>
    <p:extLst>
      <p:ext uri="{BB962C8B-B14F-4D97-AF65-F5344CB8AC3E}">
        <p14:creationId xmlns:p14="http://schemas.microsoft.com/office/powerpoint/2010/main" val="3215364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62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9" presetClass="entr" presetSubtype="10" fill="hold" grpId="0" nodeType="clickEffect">
                                  <p:stCondLst>
                                    <p:cond delay="0"/>
                                  </p:stCondLst>
                                  <p:childTnLst>
                                    <p:set>
                                      <p:cBhvr>
                                        <p:cTn id="10" dur="1" fill="hold">
                                          <p:stCondLst>
                                            <p:cond delay="0"/>
                                          </p:stCondLst>
                                        </p:cTn>
                                        <p:tgtEl>
                                          <p:spTgt spid="1076235"/>
                                        </p:tgtEl>
                                        <p:attrNameLst>
                                          <p:attrName>style.visibility</p:attrName>
                                        </p:attrNameLst>
                                      </p:cBhvr>
                                      <p:to>
                                        <p:strVal val="visible"/>
                                      </p:to>
                                    </p:set>
                                    <p:anim calcmode="lin" valueType="num">
                                      <p:cBhvr>
                                        <p:cTn id="11" dur="5000" fill="hold"/>
                                        <p:tgtEl>
                                          <p:spTgt spid="1076235"/>
                                        </p:tgtEl>
                                        <p:attrNameLst>
                                          <p:attrName>ppt_w</p:attrName>
                                        </p:attrNameLst>
                                      </p:cBhvr>
                                      <p:tavLst>
                                        <p:tav tm="0" fmla="#ppt_w*sin(2.5*pi*$)">
                                          <p:val>
                                            <p:fltVal val="0"/>
                                          </p:val>
                                        </p:tav>
                                        <p:tav tm="100000">
                                          <p:val>
                                            <p:fltVal val="1"/>
                                          </p:val>
                                        </p:tav>
                                      </p:tavLst>
                                    </p:anim>
                                    <p:anim calcmode="lin" valueType="num">
                                      <p:cBhvr>
                                        <p:cTn id="12" dur="5000" fill="hold"/>
                                        <p:tgtEl>
                                          <p:spTgt spid="1076235"/>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76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6235" grpId="0" animBg="1"/>
      <p:bldP spid="1076236" grpId="0" animBg="1"/>
      <p:bldP spid="10762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Rectangle 2"/>
          <p:cNvSpPr>
            <a:spLocks noGrp="1" noChangeArrowheads="1"/>
          </p:cNvSpPr>
          <p:nvPr>
            <p:ph type="ctrTitle"/>
          </p:nvPr>
        </p:nvSpPr>
        <p:spPr>
          <a:xfrm>
            <a:off x="685800" y="2130425"/>
            <a:ext cx="7772400" cy="1470025"/>
          </a:xfrm>
        </p:spPr>
        <p:txBody>
          <a:bodyPr anchor="ctr"/>
          <a:lstStyle/>
          <a:p>
            <a:r>
              <a:rPr lang="de-DE" altLang="de-DE" sz="4400"/>
              <a:t>Why is the refractive index important for resolution?</a:t>
            </a:r>
          </a:p>
        </p:txBody>
      </p:sp>
      <p:sp>
        <p:nvSpPr>
          <p:cNvPr id="1077251" name="Rectangle 3"/>
          <p:cNvSpPr>
            <a:spLocks noGrp="1" noChangeArrowheads="1"/>
          </p:cNvSpPr>
          <p:nvPr>
            <p:ph type="subTitle" idx="1"/>
          </p:nvPr>
        </p:nvSpPr>
        <p:spPr>
          <a:xfrm>
            <a:off x="1371600" y="3886200"/>
            <a:ext cx="6400800" cy="1752600"/>
          </a:xfrm>
        </p:spPr>
        <p:txBody>
          <a:bodyPr/>
          <a:lstStyle/>
          <a:p>
            <a:r>
              <a:rPr lang="de-DE" altLang="de-DE" sz="3200"/>
              <a:t>But let‘s have some examples first</a:t>
            </a:r>
          </a:p>
        </p:txBody>
      </p:sp>
    </p:spTree>
    <p:extLst>
      <p:ext uri="{BB962C8B-B14F-4D97-AF65-F5344CB8AC3E}">
        <p14:creationId xmlns:p14="http://schemas.microsoft.com/office/powerpoint/2010/main" val="19634882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274" name="Rectangle 2"/>
          <p:cNvSpPr>
            <a:spLocks noGrp="1" noChangeArrowheads="1"/>
          </p:cNvSpPr>
          <p:nvPr>
            <p:ph type="title"/>
          </p:nvPr>
        </p:nvSpPr>
        <p:spPr/>
        <p:txBody>
          <a:bodyPr/>
          <a:lstStyle/>
          <a:p>
            <a:r>
              <a:rPr lang="de-DE" altLang="de-DE"/>
              <a:t>Examples</a:t>
            </a:r>
          </a:p>
        </p:txBody>
      </p:sp>
      <p:sp>
        <p:nvSpPr>
          <p:cNvPr id="1078275" name="Rectangle 3"/>
          <p:cNvSpPr>
            <a:spLocks noGrp="1" noChangeArrowheads="1"/>
          </p:cNvSpPr>
          <p:nvPr>
            <p:ph type="body" idx="1"/>
          </p:nvPr>
        </p:nvSpPr>
        <p:spPr>
          <a:xfrm>
            <a:off x="457200" y="1600200"/>
            <a:ext cx="6275388" cy="4525963"/>
          </a:xfrm>
        </p:spPr>
        <p:txBody>
          <a:bodyPr/>
          <a:lstStyle/>
          <a:p>
            <a:pPr>
              <a:lnSpc>
                <a:spcPct val="90000"/>
              </a:lnSpc>
            </a:pPr>
            <a:r>
              <a:rPr lang="de-DE" altLang="de-DE" sz="2800"/>
              <a:t>NA = n • sin</a:t>
            </a:r>
            <a:r>
              <a:rPr lang="el-GR" altLang="de-DE" sz="2800"/>
              <a:t>α</a:t>
            </a:r>
            <a:endParaRPr lang="de-DE" altLang="de-DE" sz="2800"/>
          </a:p>
          <a:p>
            <a:pPr>
              <a:lnSpc>
                <a:spcPct val="90000"/>
              </a:lnSpc>
            </a:pPr>
            <a:endParaRPr lang="de-DE" altLang="de-DE" sz="2800"/>
          </a:p>
          <a:p>
            <a:pPr>
              <a:lnSpc>
                <a:spcPct val="90000"/>
              </a:lnSpc>
            </a:pPr>
            <a:r>
              <a:rPr lang="de-DE" altLang="de-DE" sz="2800"/>
              <a:t>4x air objective NA = 0.16</a:t>
            </a:r>
            <a:br>
              <a:rPr lang="de-DE" altLang="de-DE" sz="2800"/>
            </a:br>
            <a:r>
              <a:rPr lang="de-DE" altLang="de-DE" sz="2800"/>
              <a:t>0.16 = 1 • sin</a:t>
            </a:r>
            <a:r>
              <a:rPr lang="el-GR" altLang="de-DE" sz="2800"/>
              <a:t>α</a:t>
            </a:r>
            <a:r>
              <a:rPr lang="de-DE" altLang="de-DE" sz="2800"/>
              <a:t>, </a:t>
            </a:r>
            <a:r>
              <a:rPr lang="el-GR" altLang="de-DE" sz="2800"/>
              <a:t>α</a:t>
            </a:r>
            <a:r>
              <a:rPr lang="de-DE" altLang="de-DE" sz="2800"/>
              <a:t> = 9.2°</a:t>
            </a:r>
            <a:br>
              <a:rPr lang="de-DE" altLang="de-DE" sz="2800"/>
            </a:br>
            <a:r>
              <a:rPr lang="de-DE" altLang="de-DE" sz="2800"/>
              <a:t> aperture angle 2</a:t>
            </a:r>
            <a:r>
              <a:rPr lang="el-GR" altLang="de-DE" sz="2800"/>
              <a:t>α</a:t>
            </a:r>
            <a:r>
              <a:rPr lang="de-DE" altLang="de-DE" sz="2800"/>
              <a:t> = 18,4°</a:t>
            </a:r>
          </a:p>
          <a:p>
            <a:pPr>
              <a:lnSpc>
                <a:spcPct val="90000"/>
              </a:lnSpc>
            </a:pPr>
            <a:endParaRPr lang="de-DE" altLang="de-DE" sz="2800"/>
          </a:p>
          <a:p>
            <a:pPr>
              <a:lnSpc>
                <a:spcPct val="90000"/>
              </a:lnSpc>
            </a:pPr>
            <a:r>
              <a:rPr lang="de-DE" altLang="de-DE" sz="2800"/>
              <a:t>100x oil objective NA = 1.4</a:t>
            </a:r>
            <a:br>
              <a:rPr lang="de-DE" altLang="de-DE" sz="2800"/>
            </a:br>
            <a:r>
              <a:rPr lang="de-DE" altLang="de-DE" sz="2800"/>
              <a:t>1.4 = 1.518 • sin</a:t>
            </a:r>
            <a:r>
              <a:rPr lang="el-GR" altLang="de-DE" sz="2800"/>
              <a:t>α</a:t>
            </a:r>
            <a:r>
              <a:rPr lang="de-DE" altLang="de-DE" sz="2800"/>
              <a:t> </a:t>
            </a:r>
            <a:br>
              <a:rPr lang="de-DE" altLang="de-DE" sz="2800"/>
            </a:br>
            <a:r>
              <a:rPr lang="de-DE" altLang="de-DE" sz="2800"/>
              <a:t>sin</a:t>
            </a:r>
            <a:r>
              <a:rPr lang="el-GR" altLang="de-DE" sz="2800"/>
              <a:t>α</a:t>
            </a:r>
            <a:r>
              <a:rPr lang="de-DE" altLang="de-DE" sz="2800"/>
              <a:t> = 0.92 , </a:t>
            </a:r>
            <a:r>
              <a:rPr lang="el-GR" altLang="de-DE" sz="2800"/>
              <a:t>α</a:t>
            </a:r>
            <a:r>
              <a:rPr lang="de-DE" altLang="de-DE" sz="2800"/>
              <a:t> = 67°</a:t>
            </a:r>
            <a:br>
              <a:rPr lang="de-DE" altLang="de-DE" sz="2800"/>
            </a:br>
            <a:r>
              <a:rPr lang="de-DE" altLang="de-DE" sz="2800"/>
              <a:t> aperture angle 2</a:t>
            </a:r>
            <a:r>
              <a:rPr lang="el-GR" altLang="de-DE" sz="2800"/>
              <a:t>α</a:t>
            </a:r>
            <a:r>
              <a:rPr lang="de-DE" altLang="de-DE" sz="2800"/>
              <a:t> = 134°</a:t>
            </a:r>
            <a:endParaRPr lang="el-GR" altLang="de-DE" sz="2800"/>
          </a:p>
        </p:txBody>
      </p:sp>
    </p:spTree>
    <p:extLst>
      <p:ext uri="{BB962C8B-B14F-4D97-AF65-F5344CB8AC3E}">
        <p14:creationId xmlns:p14="http://schemas.microsoft.com/office/powerpoint/2010/main" val="11918244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298" name="Rectangle 2"/>
          <p:cNvSpPr>
            <a:spLocks noGrp="1" noChangeArrowheads="1"/>
          </p:cNvSpPr>
          <p:nvPr>
            <p:ph type="title"/>
          </p:nvPr>
        </p:nvSpPr>
        <p:spPr/>
        <p:txBody>
          <a:bodyPr/>
          <a:lstStyle/>
          <a:p>
            <a:r>
              <a:rPr lang="de-DE" altLang="de-DE"/>
              <a:t>Examples</a:t>
            </a:r>
          </a:p>
        </p:txBody>
      </p:sp>
      <p:pic>
        <p:nvPicPr>
          <p:cNvPr id="1079299" name="Picture 3" descr="https://upload.wikimedia.org/wikipedia/commons/thumb/f/f9/Set_square_Geodreieck.svg/500px-Set_square_Geodreieck.svg.p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989138"/>
            <a:ext cx="9144000"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9300" name="Line 4"/>
          <p:cNvSpPr>
            <a:spLocks noChangeShapeType="1"/>
          </p:cNvSpPr>
          <p:nvPr/>
        </p:nvSpPr>
        <p:spPr bwMode="auto">
          <a:xfrm flipV="1">
            <a:off x="4572000" y="1773238"/>
            <a:ext cx="792163" cy="4751387"/>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9301" name="Line 5"/>
          <p:cNvSpPr>
            <a:spLocks noChangeShapeType="1"/>
          </p:cNvSpPr>
          <p:nvPr/>
        </p:nvSpPr>
        <p:spPr bwMode="auto">
          <a:xfrm flipH="1" flipV="1">
            <a:off x="3779838" y="1773238"/>
            <a:ext cx="792162" cy="4751387"/>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9302" name="Line 6"/>
          <p:cNvSpPr>
            <a:spLocks noChangeShapeType="1"/>
          </p:cNvSpPr>
          <p:nvPr/>
        </p:nvSpPr>
        <p:spPr bwMode="auto">
          <a:xfrm flipV="1">
            <a:off x="4572000" y="4797425"/>
            <a:ext cx="4176713" cy="17272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9303" name="Line 7"/>
          <p:cNvSpPr>
            <a:spLocks noChangeShapeType="1"/>
          </p:cNvSpPr>
          <p:nvPr/>
        </p:nvSpPr>
        <p:spPr bwMode="auto">
          <a:xfrm flipH="1" flipV="1">
            <a:off x="323850" y="4868863"/>
            <a:ext cx="4248150" cy="1655762"/>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9304" name="Text Box 8"/>
          <p:cNvSpPr txBox="1">
            <a:spLocks noChangeArrowheads="1"/>
          </p:cNvSpPr>
          <p:nvPr/>
        </p:nvSpPr>
        <p:spPr bwMode="auto">
          <a:xfrm>
            <a:off x="3924300" y="1298575"/>
            <a:ext cx="12557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600" b="1">
                <a:cs typeface="Arial" panose="020B0604020202020204" pitchFamily="34" charset="0"/>
              </a:rPr>
              <a:t>18.4°</a:t>
            </a:r>
          </a:p>
        </p:txBody>
      </p:sp>
      <p:sp>
        <p:nvSpPr>
          <p:cNvPr id="1079305" name="Text Box 9"/>
          <p:cNvSpPr txBox="1">
            <a:spLocks noChangeArrowheads="1"/>
          </p:cNvSpPr>
          <p:nvPr/>
        </p:nvSpPr>
        <p:spPr bwMode="auto">
          <a:xfrm>
            <a:off x="755650" y="3644900"/>
            <a:ext cx="11287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600" b="1">
                <a:solidFill>
                  <a:srgbClr val="FF0000"/>
                </a:solidFill>
                <a:cs typeface="Arial" panose="020B0604020202020204" pitchFamily="34" charset="0"/>
              </a:rPr>
              <a:t>134°</a:t>
            </a:r>
          </a:p>
        </p:txBody>
      </p:sp>
      <p:sp>
        <p:nvSpPr>
          <p:cNvPr id="1079306" name="Text Box 10"/>
          <p:cNvSpPr txBox="1">
            <a:spLocks noChangeArrowheads="1"/>
          </p:cNvSpPr>
          <p:nvPr/>
        </p:nvSpPr>
        <p:spPr bwMode="auto">
          <a:xfrm>
            <a:off x="6732588" y="3762375"/>
            <a:ext cx="2398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800" b="1">
                <a:solidFill>
                  <a:srgbClr val="0066FF"/>
                </a:solidFill>
                <a:cs typeface="Arial" panose="020B0604020202020204" pitchFamily="34" charset="0"/>
              </a:rPr>
              <a:t>This is in 3D!</a:t>
            </a:r>
          </a:p>
        </p:txBody>
      </p:sp>
    </p:spTree>
    <p:extLst>
      <p:ext uri="{BB962C8B-B14F-4D97-AF65-F5344CB8AC3E}">
        <p14:creationId xmlns:p14="http://schemas.microsoft.com/office/powerpoint/2010/main" val="2260405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a:xfrm>
            <a:off x="0" y="754063"/>
            <a:ext cx="9144000" cy="1063625"/>
          </a:xfrm>
        </p:spPr>
        <p:txBody>
          <a:bodyPr>
            <a:normAutofit fontScale="90000"/>
          </a:bodyPr>
          <a:lstStyle/>
          <a:p>
            <a:r>
              <a:rPr lang="de-DE" altLang="de-DE" sz="4800"/>
              <a:t>Take-home-message:</a:t>
            </a:r>
            <a:br>
              <a:rPr lang="de-DE" altLang="de-DE" sz="4800"/>
            </a:br>
            <a:r>
              <a:rPr lang="de-DE" altLang="de-DE" sz="4800"/>
              <a:t/>
            </a:r>
            <a:br>
              <a:rPr lang="de-DE" altLang="de-DE" sz="4800"/>
            </a:br>
            <a:r>
              <a:rPr lang="de-DE" altLang="de-DE" sz="6000"/>
              <a:t>Higher NA means</a:t>
            </a:r>
          </a:p>
        </p:txBody>
      </p:sp>
      <p:sp>
        <p:nvSpPr>
          <p:cNvPr id="1075203" name="Rectangle 3"/>
          <p:cNvSpPr>
            <a:spLocks noGrp="1" noChangeArrowheads="1"/>
          </p:cNvSpPr>
          <p:nvPr>
            <p:ph type="body" idx="1"/>
          </p:nvPr>
        </p:nvSpPr>
        <p:spPr>
          <a:xfrm>
            <a:off x="1476375" y="2676525"/>
            <a:ext cx="7210425" cy="4137025"/>
          </a:xfrm>
        </p:spPr>
        <p:txBody>
          <a:bodyPr/>
          <a:lstStyle/>
          <a:p>
            <a:r>
              <a:rPr lang="de-DE" altLang="de-DE" sz="5400"/>
              <a:t>better resolution </a:t>
            </a:r>
          </a:p>
          <a:p>
            <a:pPr>
              <a:buFontTx/>
              <a:buNone/>
            </a:pPr>
            <a:r>
              <a:rPr lang="de-DE" altLang="de-DE" sz="5400" u="sng"/>
              <a:t>and</a:t>
            </a:r>
          </a:p>
          <a:p>
            <a:r>
              <a:rPr lang="de-DE" altLang="de-DE" sz="5400"/>
              <a:t>more light</a:t>
            </a:r>
          </a:p>
          <a:p>
            <a:endParaRPr lang="de-DE" altLang="de-DE" sz="5400"/>
          </a:p>
        </p:txBody>
      </p:sp>
    </p:spTree>
    <p:extLst>
      <p:ext uri="{BB962C8B-B14F-4D97-AF65-F5344CB8AC3E}">
        <p14:creationId xmlns:p14="http://schemas.microsoft.com/office/powerpoint/2010/main" val="23359523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p:cNvSpPr>
            <a:spLocks noGrp="1" noChangeArrowheads="1"/>
          </p:cNvSpPr>
          <p:nvPr>
            <p:ph type="ctrTitle"/>
          </p:nvPr>
        </p:nvSpPr>
        <p:spPr>
          <a:xfrm>
            <a:off x="684213" y="1916113"/>
            <a:ext cx="7772400" cy="1470025"/>
          </a:xfrm>
        </p:spPr>
        <p:txBody>
          <a:bodyPr anchor="ctr"/>
          <a:lstStyle/>
          <a:p>
            <a:r>
              <a:rPr lang="de-DE" altLang="de-DE" sz="4400"/>
              <a:t>Why is the refractive index (Ri) important for resolution?</a:t>
            </a:r>
          </a:p>
        </p:txBody>
      </p:sp>
      <p:sp>
        <p:nvSpPr>
          <p:cNvPr id="1080323" name="Rectangle 3"/>
          <p:cNvSpPr>
            <a:spLocks noGrp="1" noChangeArrowheads="1"/>
          </p:cNvSpPr>
          <p:nvPr>
            <p:ph type="subTitle" idx="1"/>
          </p:nvPr>
        </p:nvSpPr>
        <p:spPr>
          <a:xfrm>
            <a:off x="1331913" y="3860800"/>
            <a:ext cx="6696075" cy="1752600"/>
          </a:xfrm>
        </p:spPr>
        <p:txBody>
          <a:bodyPr/>
          <a:lstStyle/>
          <a:p>
            <a:r>
              <a:rPr lang="de-DE" altLang="de-DE" sz="3200"/>
              <a:t>The Ri of the medium between coverslip and objective, that is.</a:t>
            </a:r>
          </a:p>
        </p:txBody>
      </p:sp>
    </p:spTree>
    <p:extLst>
      <p:ext uri="{BB962C8B-B14F-4D97-AF65-F5344CB8AC3E}">
        <p14:creationId xmlns:p14="http://schemas.microsoft.com/office/powerpoint/2010/main" val="38988861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586" name="Rectangle 2"/>
          <p:cNvSpPr>
            <a:spLocks noGrp="1" noChangeArrowheads="1"/>
          </p:cNvSpPr>
          <p:nvPr>
            <p:ph type="title"/>
          </p:nvPr>
        </p:nvSpPr>
        <p:spPr>
          <a:xfrm>
            <a:off x="0" y="122238"/>
            <a:ext cx="7475220" cy="1302702"/>
          </a:xfrm>
        </p:spPr>
        <p:txBody>
          <a:bodyPr>
            <a:normAutofit fontScale="90000"/>
          </a:bodyPr>
          <a:lstStyle/>
          <a:p>
            <a:pPr algn="l"/>
            <a:r>
              <a:rPr lang="en-US" altLang="de-DE" sz="4000" dirty="0" smtClean="0"/>
              <a:t>Oil immersion</a:t>
            </a:r>
            <a:br>
              <a:rPr lang="en-US" altLang="de-DE" sz="4000" dirty="0" smtClean="0"/>
            </a:br>
            <a:r>
              <a:rPr lang="en-US" altLang="de-DE" sz="2800" dirty="0" smtClean="0"/>
              <a:t>has better resolution because light from a larger angle (=more information) is collected</a:t>
            </a:r>
            <a:endParaRPr lang="en-US" altLang="de-DE" sz="2800" dirty="0"/>
          </a:p>
        </p:txBody>
      </p:sp>
      <p:sp>
        <p:nvSpPr>
          <p:cNvPr id="1091588" name="Rectangle 4"/>
          <p:cNvSpPr>
            <a:spLocks noGrp="1" noChangeArrowheads="1"/>
          </p:cNvSpPr>
          <p:nvPr>
            <p:ph type="body" idx="1"/>
          </p:nvPr>
        </p:nvSpPr>
        <p:spPr>
          <a:xfrm>
            <a:off x="0" y="5516563"/>
            <a:ext cx="8753475" cy="1341437"/>
          </a:xfrm>
          <a:noFill/>
        </p:spPr>
        <p:txBody>
          <a:bodyPr/>
          <a:lstStyle/>
          <a:p>
            <a:pPr>
              <a:buFontTx/>
              <a:buNone/>
            </a:pPr>
            <a:r>
              <a:rPr lang="en-US" altLang="de-DE" dirty="0" smtClean="0"/>
              <a:t>Optical density (refractive index = </a:t>
            </a:r>
            <a:r>
              <a:rPr lang="en-US" altLang="de-DE" dirty="0" err="1" smtClean="0"/>
              <a:t>Ri</a:t>
            </a:r>
            <a:r>
              <a:rPr lang="en-US" altLang="de-DE" dirty="0" smtClean="0"/>
              <a:t>) of oil is similar but not identical </a:t>
            </a:r>
            <a:r>
              <a:rPr lang="en-US" altLang="de-DE" smtClean="0"/>
              <a:t>to glass</a:t>
            </a:r>
            <a:endParaRPr lang="en-US" altLang="de-DE" dirty="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003" y="1831658"/>
            <a:ext cx="5742877" cy="3527595"/>
          </a:xfrm>
          <a:prstGeom prst="rect">
            <a:avLst/>
          </a:prstGeom>
        </p:spPr>
      </p:pic>
    </p:spTree>
    <p:extLst>
      <p:ext uri="{BB962C8B-B14F-4D97-AF65-F5344CB8AC3E}">
        <p14:creationId xmlns:p14="http://schemas.microsoft.com/office/powerpoint/2010/main" val="16884684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de-DE" altLang="de-DE" dirty="0"/>
              <a:t>Maximal </a:t>
            </a:r>
            <a:r>
              <a:rPr lang="de-DE" altLang="de-DE" dirty="0" smtClean="0"/>
              <a:t>NA</a:t>
            </a:r>
            <a:endParaRPr lang="de-DE" altLang="de-DE" dirty="0"/>
          </a:p>
        </p:txBody>
      </p:sp>
      <p:sp>
        <p:nvSpPr>
          <p:cNvPr id="56323" name="Rectangle 3"/>
          <p:cNvSpPr>
            <a:spLocks noGrp="1" noChangeArrowheads="1"/>
          </p:cNvSpPr>
          <p:nvPr>
            <p:ph type="body" idx="1"/>
          </p:nvPr>
        </p:nvSpPr>
        <p:spPr/>
        <p:txBody>
          <a:bodyPr>
            <a:normAutofit lnSpcReduction="10000"/>
          </a:bodyPr>
          <a:lstStyle/>
          <a:p>
            <a:pPr>
              <a:lnSpc>
                <a:spcPct val="90000"/>
              </a:lnSpc>
            </a:pPr>
            <a:r>
              <a:rPr lang="en-US" altLang="de-DE" sz="2400" dirty="0" smtClean="0">
                <a:cs typeface="Arial" panose="020B0604020202020204" pitchFamily="34" charset="0"/>
              </a:rPr>
              <a:t>The theoretical maximum for the opening angle 2α is 180° (if the diameter of the front lens is infinite and the working distance 0.) For N</a:t>
            </a:r>
            <a:r>
              <a:rPr lang="en-US" altLang="de-DE" sz="2400" dirty="0" smtClean="0"/>
              <a:t>A = n </a:t>
            </a:r>
            <a:r>
              <a:rPr lang="en-US" altLang="de-DE" sz="2400" dirty="0" smtClean="0">
                <a:cs typeface="Arial" panose="020B0604020202020204" pitchFamily="34" charset="0"/>
              </a:rPr>
              <a:t>•</a:t>
            </a:r>
            <a:r>
              <a:rPr lang="en-US" altLang="de-DE" sz="2400" dirty="0" smtClean="0"/>
              <a:t> sin</a:t>
            </a:r>
            <a:r>
              <a:rPr lang="en-US" altLang="de-DE" sz="2400" dirty="0" smtClean="0">
                <a:cs typeface="Arial" panose="020B0604020202020204" pitchFamily="34" charset="0"/>
              </a:rPr>
              <a:t>α then applies: </a:t>
            </a:r>
            <a:br>
              <a:rPr lang="en-US" altLang="de-DE" sz="2400" dirty="0" smtClean="0">
                <a:cs typeface="Arial" panose="020B0604020202020204" pitchFamily="34" charset="0"/>
              </a:rPr>
            </a:br>
            <a:endParaRPr lang="en-US" altLang="de-DE" sz="2400" dirty="0" smtClean="0">
              <a:cs typeface="Arial" panose="020B0604020202020204" pitchFamily="34" charset="0"/>
            </a:endParaRPr>
          </a:p>
          <a:p>
            <a:pPr>
              <a:lnSpc>
                <a:spcPct val="90000"/>
              </a:lnSpc>
            </a:pPr>
            <a:r>
              <a:rPr lang="en-US" altLang="de-DE" sz="2400" dirty="0" smtClean="0">
                <a:cs typeface="Arial" panose="020B0604020202020204" pitchFamily="34" charset="0"/>
              </a:rPr>
              <a:t>Dry objectives: </a:t>
            </a:r>
            <a:br>
              <a:rPr lang="en-US" altLang="de-DE" sz="2400" dirty="0" smtClean="0">
                <a:cs typeface="Arial" panose="020B0604020202020204" pitchFamily="34" charset="0"/>
              </a:rPr>
            </a:br>
            <a:r>
              <a:rPr lang="en-US" altLang="de-DE" sz="2400" dirty="0" smtClean="0">
                <a:cs typeface="Arial" panose="020B0604020202020204" pitchFamily="34" charset="0"/>
              </a:rPr>
              <a:t>NA = 1 •</a:t>
            </a:r>
            <a:r>
              <a:rPr lang="en-US" altLang="de-DE" sz="2400" dirty="0" smtClean="0"/>
              <a:t> sin</a:t>
            </a:r>
            <a:r>
              <a:rPr lang="en-US" altLang="de-DE" sz="2400" dirty="0" smtClean="0">
                <a:cs typeface="Arial" panose="020B0604020202020204" pitchFamily="34" charset="0"/>
              </a:rPr>
              <a:t> (90°) = 1</a:t>
            </a:r>
            <a:br>
              <a:rPr lang="en-US" altLang="de-DE" sz="2400" dirty="0" smtClean="0">
                <a:cs typeface="Arial" panose="020B0604020202020204" pitchFamily="34" charset="0"/>
              </a:rPr>
            </a:br>
            <a:r>
              <a:rPr lang="en-US" altLang="de-DE" sz="2400" dirty="0" smtClean="0">
                <a:cs typeface="Arial" panose="020B0604020202020204" pitchFamily="34" charset="0"/>
              </a:rPr>
              <a:t>Actual values are at most at 0.95, reflecting an opening angle of 2x72°.</a:t>
            </a:r>
          </a:p>
          <a:p>
            <a:pPr>
              <a:lnSpc>
                <a:spcPct val="90000"/>
              </a:lnSpc>
            </a:pPr>
            <a:endParaRPr lang="en-US" altLang="de-DE" sz="2400" dirty="0" smtClean="0">
              <a:cs typeface="Arial" panose="020B0604020202020204" pitchFamily="34" charset="0"/>
            </a:endParaRPr>
          </a:p>
          <a:p>
            <a:pPr>
              <a:lnSpc>
                <a:spcPct val="90000"/>
              </a:lnSpc>
            </a:pPr>
            <a:r>
              <a:rPr lang="en-US" altLang="de-DE" sz="2400" dirty="0" smtClean="0">
                <a:cs typeface="Arial" panose="020B0604020202020204" pitchFamily="34" charset="0"/>
              </a:rPr>
              <a:t>Oil objectives: </a:t>
            </a:r>
            <a:br>
              <a:rPr lang="en-US" altLang="de-DE" sz="2400" dirty="0" smtClean="0">
                <a:cs typeface="Arial" panose="020B0604020202020204" pitchFamily="34" charset="0"/>
              </a:rPr>
            </a:br>
            <a:r>
              <a:rPr lang="en-US" altLang="de-DE" sz="2400" dirty="0" smtClean="0">
                <a:cs typeface="Arial" panose="020B0604020202020204" pitchFamily="34" charset="0"/>
              </a:rPr>
              <a:t>N</a:t>
            </a:r>
            <a:r>
              <a:rPr lang="en-US" altLang="de-DE" sz="2400" dirty="0" smtClean="0"/>
              <a:t>A = 1.518 </a:t>
            </a:r>
            <a:r>
              <a:rPr lang="en-US" altLang="de-DE" sz="2400" dirty="0" smtClean="0">
                <a:cs typeface="Arial" panose="020B0604020202020204" pitchFamily="34" charset="0"/>
              </a:rPr>
              <a:t>•</a:t>
            </a:r>
            <a:r>
              <a:rPr lang="en-US" altLang="de-DE" sz="2400" dirty="0" smtClean="0"/>
              <a:t> sin</a:t>
            </a:r>
            <a:r>
              <a:rPr lang="en-US" altLang="de-DE" sz="2400" dirty="0" smtClean="0">
                <a:cs typeface="Arial" panose="020B0604020202020204" pitchFamily="34" charset="0"/>
              </a:rPr>
              <a:t> (90°) = 1.518</a:t>
            </a:r>
            <a:br>
              <a:rPr lang="en-US" altLang="de-DE" sz="2400" dirty="0" smtClean="0">
                <a:cs typeface="Arial" panose="020B0604020202020204" pitchFamily="34" charset="0"/>
              </a:rPr>
            </a:br>
            <a:r>
              <a:rPr lang="en-US" altLang="de-DE" sz="2400" dirty="0" smtClean="0">
                <a:cs typeface="Arial" panose="020B0604020202020204" pitchFamily="34" charset="0"/>
              </a:rPr>
              <a:t>Actual values are at most at 1.45.</a:t>
            </a:r>
            <a:endParaRPr lang="en-US" altLang="de-DE" sz="2400" dirty="0">
              <a:cs typeface="Arial" panose="020B0604020202020204" pitchFamily="34" charset="0"/>
            </a:endParaRPr>
          </a:p>
        </p:txBody>
      </p:sp>
    </p:spTree>
    <p:extLst>
      <p:ext uri="{BB962C8B-B14F-4D97-AF65-F5344CB8AC3E}">
        <p14:creationId xmlns:p14="http://schemas.microsoft.com/office/powerpoint/2010/main" val="1456945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658" name="Rectangle 2"/>
          <p:cNvSpPr>
            <a:spLocks noGrp="1" noChangeArrowheads="1"/>
          </p:cNvSpPr>
          <p:nvPr>
            <p:ph type="title"/>
          </p:nvPr>
        </p:nvSpPr>
        <p:spPr>
          <a:xfrm>
            <a:off x="0" y="274638"/>
            <a:ext cx="9144000" cy="1785937"/>
          </a:xfrm>
        </p:spPr>
        <p:txBody>
          <a:bodyPr/>
          <a:lstStyle/>
          <a:p>
            <a:r>
              <a:rPr lang="de-DE" altLang="de-DE" sz="4000"/>
              <a:t>Maximal resolution with todays normal fluorescence microscopes </a:t>
            </a:r>
            <a:br>
              <a:rPr lang="de-DE" altLang="de-DE" sz="4000"/>
            </a:br>
            <a:r>
              <a:rPr lang="de-DE" altLang="de-DE" sz="4000"/>
              <a:t>(Rayleigh criterion)</a:t>
            </a:r>
          </a:p>
        </p:txBody>
      </p:sp>
      <p:sp>
        <p:nvSpPr>
          <p:cNvPr id="1094659" name="Rectangle 3"/>
          <p:cNvSpPr>
            <a:spLocks noChangeArrowheads="1"/>
          </p:cNvSpPr>
          <p:nvPr/>
        </p:nvSpPr>
        <p:spPr bwMode="auto">
          <a:xfrm>
            <a:off x="3995738" y="2420938"/>
            <a:ext cx="4248150" cy="431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94660" name="Text Box 4"/>
          <p:cNvSpPr txBox="1">
            <a:spLocks noChangeArrowheads="1"/>
          </p:cNvSpPr>
          <p:nvPr/>
        </p:nvSpPr>
        <p:spPr bwMode="auto">
          <a:xfrm>
            <a:off x="2195513" y="3789363"/>
            <a:ext cx="4681537" cy="20240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p>
            <a:pPr algn="ctr"/>
            <a:r>
              <a:rPr lang="de-DE" altLang="de-DE" b="1">
                <a:cs typeface="Arial" panose="020B0604020202020204" pitchFamily="34" charset="0"/>
              </a:rPr>
              <a:t>Maximal theoretical resolution in xy </a:t>
            </a:r>
          </a:p>
          <a:p>
            <a:pPr algn="ctr"/>
            <a:endParaRPr lang="de-DE" altLang="de-DE" b="1">
              <a:cs typeface="Arial" panose="020B0604020202020204" pitchFamily="34" charset="0"/>
            </a:endParaRPr>
          </a:p>
          <a:p>
            <a:pPr algn="ctr"/>
            <a:r>
              <a:rPr lang="de-DE" altLang="de-DE" b="1">
                <a:cs typeface="Arial" panose="020B0604020202020204" pitchFamily="34" charset="0"/>
              </a:rPr>
              <a:t>for </a:t>
            </a:r>
            <a:r>
              <a:rPr lang="el-GR" altLang="de-DE" b="1">
                <a:cs typeface="Arial" panose="020B0604020202020204" pitchFamily="34" charset="0"/>
              </a:rPr>
              <a:t>λ</a:t>
            </a:r>
            <a:r>
              <a:rPr lang="de-DE" altLang="de-DE" b="1">
                <a:cs typeface="Arial" panose="020B0604020202020204" pitchFamily="34" charset="0"/>
              </a:rPr>
              <a:t> = 500 nm: </a:t>
            </a:r>
            <a:br>
              <a:rPr lang="de-DE" altLang="de-DE" b="1">
                <a:cs typeface="Arial" panose="020B0604020202020204" pitchFamily="34" charset="0"/>
              </a:rPr>
            </a:br>
            <a:r>
              <a:rPr lang="de-DE" altLang="de-DE" b="1">
                <a:cs typeface="Arial" panose="020B0604020202020204" pitchFamily="34" charset="0"/>
              </a:rPr>
              <a:t>d</a:t>
            </a:r>
            <a:r>
              <a:rPr lang="de-DE" altLang="de-DE" b="1" baseline="-25000">
                <a:cs typeface="Arial" panose="020B0604020202020204" pitchFamily="34" charset="0"/>
              </a:rPr>
              <a:t>0</a:t>
            </a:r>
            <a:r>
              <a:rPr lang="de-DE" altLang="de-DE" b="1">
                <a:cs typeface="Arial" panose="020B0604020202020204" pitchFamily="34" charset="0"/>
              </a:rPr>
              <a:t> = 0.61 x </a:t>
            </a:r>
            <a:r>
              <a:rPr lang="de-DE" altLang="de-DE" b="1">
                <a:solidFill>
                  <a:srgbClr val="33CC33"/>
                </a:solidFill>
                <a:cs typeface="Arial" panose="020B0604020202020204" pitchFamily="34" charset="0"/>
              </a:rPr>
              <a:t>500 nm</a:t>
            </a:r>
            <a:r>
              <a:rPr lang="de-DE" altLang="de-DE" b="1">
                <a:cs typeface="Arial" panose="020B0604020202020204" pitchFamily="34" charset="0"/>
              </a:rPr>
              <a:t> / 1.4 = </a:t>
            </a:r>
            <a:r>
              <a:rPr lang="de-DE" altLang="de-DE" b="1">
                <a:solidFill>
                  <a:srgbClr val="33CC33"/>
                </a:solidFill>
                <a:cs typeface="Arial" panose="020B0604020202020204" pitchFamily="34" charset="0"/>
              </a:rPr>
              <a:t>217 nm</a:t>
            </a:r>
          </a:p>
          <a:p>
            <a:pPr algn="ctr"/>
            <a:endParaRPr lang="de-DE" altLang="de-DE" b="1">
              <a:cs typeface="Arial" panose="020B0604020202020204" pitchFamily="34" charset="0"/>
            </a:endParaRPr>
          </a:p>
          <a:p>
            <a:pPr algn="ctr"/>
            <a:r>
              <a:rPr lang="de-DE" altLang="de-DE" b="1">
                <a:solidFill>
                  <a:srgbClr val="0000FF"/>
                </a:solidFill>
                <a:cs typeface="Arial" panose="020B0604020202020204" pitchFamily="34" charset="0"/>
              </a:rPr>
              <a:t>For </a:t>
            </a:r>
            <a:r>
              <a:rPr lang="el-GR" altLang="de-DE" b="1">
                <a:solidFill>
                  <a:srgbClr val="0000FF"/>
                </a:solidFill>
                <a:cs typeface="Arial" panose="020B0604020202020204" pitchFamily="34" charset="0"/>
              </a:rPr>
              <a:t>λ</a:t>
            </a:r>
            <a:r>
              <a:rPr lang="de-DE" altLang="de-DE" b="1">
                <a:solidFill>
                  <a:srgbClr val="0000FF"/>
                </a:solidFill>
                <a:cs typeface="Arial" panose="020B0604020202020204" pitchFamily="34" charset="0"/>
              </a:rPr>
              <a:t> = 450 nm: d0 = 196 nm</a:t>
            </a:r>
          </a:p>
          <a:p>
            <a:pPr algn="ctr"/>
            <a:r>
              <a:rPr lang="de-DE" altLang="de-DE" b="1">
                <a:solidFill>
                  <a:srgbClr val="CC0000"/>
                </a:solidFill>
                <a:cs typeface="Arial" panose="020B0604020202020204" pitchFamily="34" charset="0"/>
              </a:rPr>
              <a:t>For </a:t>
            </a:r>
            <a:r>
              <a:rPr lang="el-GR" altLang="de-DE" b="1">
                <a:solidFill>
                  <a:srgbClr val="CC0000"/>
                </a:solidFill>
                <a:cs typeface="Arial" panose="020B0604020202020204" pitchFamily="34" charset="0"/>
              </a:rPr>
              <a:t>λ</a:t>
            </a:r>
            <a:r>
              <a:rPr lang="de-DE" altLang="de-DE" b="1">
                <a:solidFill>
                  <a:srgbClr val="CC0000"/>
                </a:solidFill>
                <a:cs typeface="Arial" panose="020B0604020202020204" pitchFamily="34" charset="0"/>
              </a:rPr>
              <a:t> = 700 nm: d0 = 305 nm</a:t>
            </a:r>
          </a:p>
        </p:txBody>
      </p:sp>
      <p:sp>
        <p:nvSpPr>
          <p:cNvPr id="1094661" name="Rectangle 5"/>
          <p:cNvSpPr>
            <a:spLocks noChangeArrowheads="1"/>
          </p:cNvSpPr>
          <p:nvPr/>
        </p:nvSpPr>
        <p:spPr bwMode="auto">
          <a:xfrm>
            <a:off x="0" y="2492375"/>
            <a:ext cx="9144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de-DE" sz="2400">
                <a:cs typeface="Arial" panose="020B0604020202020204" pitchFamily="34" charset="0"/>
                <a:sym typeface="Gill Sans" charset="0"/>
              </a:rPr>
              <a:t>Resolution = 0.61</a:t>
            </a:r>
            <a:r>
              <a:rPr lang="de-DE" altLang="de-DE">
                <a:cs typeface="Arial" panose="020B0604020202020204" pitchFamily="34" charset="0"/>
              </a:rPr>
              <a:t>•</a:t>
            </a:r>
            <a:r>
              <a:rPr lang="en-US" altLang="de-DE">
                <a:cs typeface="Arial" panose="020B0604020202020204" pitchFamily="34" charset="0"/>
                <a:sym typeface="Gill Sans" charset="0"/>
              </a:rPr>
              <a:t> </a:t>
            </a:r>
            <a:r>
              <a:rPr lang="en-US" altLang="de-DE" sz="2400">
                <a:cs typeface="Arial" panose="020B0604020202020204" pitchFamily="34" charset="0"/>
                <a:sym typeface="Gill Sans" charset="0"/>
              </a:rPr>
              <a:t>λ / NA</a:t>
            </a:r>
          </a:p>
          <a:p>
            <a:pPr algn="ctr"/>
            <a:endParaRPr lang="en-US" altLang="de-DE" sz="2400">
              <a:cs typeface="Arial" panose="020B0604020202020204" pitchFamily="34" charset="0"/>
              <a:sym typeface="Gill Sans" charset="0"/>
            </a:endParaRPr>
          </a:p>
          <a:p>
            <a:pPr algn="ctr"/>
            <a:r>
              <a:rPr lang="en-US" altLang="de-DE" sz="2400">
                <a:cs typeface="Arial" panose="020B0604020202020204" pitchFamily="34" charset="0"/>
                <a:sym typeface="Gill Sans" charset="0"/>
              </a:rPr>
              <a:t>for a NA=1.4 Oil immersion objective:</a:t>
            </a:r>
            <a:endParaRPr lang="el-GR" altLang="de-DE" sz="2400">
              <a:cs typeface="Arial" panose="020B0604020202020204" pitchFamily="34" charset="0"/>
              <a:sym typeface="Gill Sans" charset="0"/>
            </a:endParaRPr>
          </a:p>
        </p:txBody>
      </p:sp>
    </p:spTree>
    <p:extLst>
      <p:ext uri="{BB962C8B-B14F-4D97-AF65-F5344CB8AC3E}">
        <p14:creationId xmlns:p14="http://schemas.microsoft.com/office/powerpoint/2010/main" val="394732135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594" name="Rectangle 2"/>
          <p:cNvSpPr>
            <a:spLocks noGrp="1" noChangeArrowheads="1"/>
          </p:cNvSpPr>
          <p:nvPr>
            <p:ph type="ctrTitle"/>
          </p:nvPr>
        </p:nvSpPr>
        <p:spPr/>
        <p:txBody>
          <a:bodyPr/>
          <a:lstStyle/>
          <a:p>
            <a:r>
              <a:rPr lang="en-US" altLang="de-DE" sz="4000" dirty="0" smtClean="0"/>
              <a:t>Embedding medium and coverslips </a:t>
            </a:r>
            <a:br>
              <a:rPr lang="en-US" altLang="de-DE" sz="4000" dirty="0" smtClean="0"/>
            </a:br>
            <a:r>
              <a:rPr lang="en-US" altLang="de-DE" sz="4000" dirty="0" smtClean="0"/>
              <a:t>– </a:t>
            </a:r>
            <a:br>
              <a:rPr lang="en-US" altLang="de-DE" sz="4000" dirty="0" smtClean="0"/>
            </a:br>
            <a:r>
              <a:rPr lang="en-US" altLang="de-DE" sz="4000" dirty="0" smtClean="0"/>
              <a:t>Why you shouldn‘t just take what you find in some drawer</a:t>
            </a:r>
            <a:endParaRPr lang="en-US" altLang="de-DE" sz="4000" dirty="0"/>
          </a:p>
        </p:txBody>
      </p:sp>
    </p:spTree>
    <p:extLst>
      <p:ext uri="{BB962C8B-B14F-4D97-AF65-F5344CB8AC3E}">
        <p14:creationId xmlns:p14="http://schemas.microsoft.com/office/powerpoint/2010/main" val="15202920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a:xfrm>
            <a:off x="1058080" y="122238"/>
            <a:ext cx="7233313" cy="2946400"/>
          </a:xfrm>
        </p:spPr>
        <p:txBody>
          <a:bodyPr/>
          <a:lstStyle/>
          <a:p>
            <a:r>
              <a:rPr lang="en-US" altLang="de-DE" sz="3600" dirty="0" smtClean="0"/>
              <a:t>Oil immersion</a:t>
            </a:r>
            <a:br>
              <a:rPr lang="en-US" altLang="de-DE" sz="3600" dirty="0" smtClean="0"/>
            </a:br>
            <a:r>
              <a:rPr lang="en-US" altLang="de-DE" sz="2400" dirty="0" smtClean="0"/>
              <a:t>has better resolution because light from a larger angle (=more information) is collected</a:t>
            </a:r>
            <a:endParaRPr lang="en-US" altLang="de-DE" sz="2400"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737" y="2619020"/>
            <a:ext cx="5742877" cy="3527595"/>
          </a:xfrm>
          <a:prstGeom prst="rect">
            <a:avLst/>
          </a:prstGeom>
        </p:spPr>
      </p:pic>
    </p:spTree>
    <p:extLst>
      <p:ext uri="{BB962C8B-B14F-4D97-AF65-F5344CB8AC3E}">
        <p14:creationId xmlns:p14="http://schemas.microsoft.com/office/powerpoint/2010/main" val="31131345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Ri mismatch</a:t>
            </a:r>
            <a:endParaRPr lang="en-US"/>
          </a:p>
        </p:txBody>
      </p:sp>
      <p:sp>
        <p:nvSpPr>
          <p:cNvPr id="1138691" name="Rectangle 3"/>
          <p:cNvSpPr>
            <a:spLocks noGrp="1" noChangeArrowheads="1"/>
          </p:cNvSpPr>
          <p:nvPr>
            <p:ph idx="1"/>
          </p:nvPr>
        </p:nvSpPr>
        <p:spPr/>
        <p:txBody>
          <a:bodyPr/>
          <a:lstStyle/>
          <a:p>
            <a:r>
              <a:rPr lang="en-US" altLang="de-DE" dirty="0"/>
              <a:t>Oil immersion objectives are made to be used with oil on </a:t>
            </a:r>
            <a:r>
              <a:rPr lang="en-US" altLang="de-DE" b="1" dirty="0"/>
              <a:t>both</a:t>
            </a:r>
            <a:r>
              <a:rPr lang="en-US" altLang="de-DE" dirty="0"/>
              <a:t> sides of the coverslip.</a:t>
            </a:r>
          </a:p>
          <a:p>
            <a:r>
              <a:rPr lang="en-US" altLang="de-DE" dirty="0"/>
              <a:t>Scientists don‘t usually embed their preparations in oil. </a:t>
            </a:r>
          </a:p>
          <a:p>
            <a:r>
              <a:rPr lang="en-US" altLang="de-DE" dirty="0"/>
              <a:t>So, we </a:t>
            </a:r>
            <a:r>
              <a:rPr lang="en-US" altLang="de-DE"/>
              <a:t>get </a:t>
            </a:r>
            <a:r>
              <a:rPr lang="en-US" altLang="de-DE" smtClean="0"/>
              <a:t>an </a:t>
            </a:r>
            <a:r>
              <a:rPr lang="en-US" altLang="de-DE" dirty="0" err="1"/>
              <a:t>Ri</a:t>
            </a:r>
            <a:r>
              <a:rPr lang="en-US" altLang="de-DE" dirty="0"/>
              <a:t> mismatch</a:t>
            </a:r>
          </a:p>
          <a:p>
            <a:r>
              <a:rPr lang="en-US" altLang="de-DE" dirty="0"/>
              <a:t>Similar if you use a coverslip with a dipping water objective.</a:t>
            </a:r>
          </a:p>
        </p:txBody>
      </p:sp>
    </p:spTree>
    <p:extLst>
      <p:ext uri="{BB962C8B-B14F-4D97-AF65-F5344CB8AC3E}">
        <p14:creationId xmlns:p14="http://schemas.microsoft.com/office/powerpoint/2010/main" val="38626078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9" name="Rectangle 3"/>
          <p:cNvSpPr>
            <a:spLocks noGrp="1" noChangeArrowheads="1"/>
          </p:cNvSpPr>
          <p:nvPr>
            <p:ph type="title"/>
          </p:nvPr>
        </p:nvSpPr>
        <p:spPr>
          <a:xfrm>
            <a:off x="0" y="0"/>
            <a:ext cx="9144000" cy="781050"/>
          </a:xfrm>
        </p:spPr>
        <p:txBody>
          <a:bodyPr/>
          <a:lstStyle/>
          <a:p>
            <a:r>
              <a:rPr lang="de-DE" altLang="de-DE"/>
              <a:t>Ri mismatch</a:t>
            </a:r>
          </a:p>
        </p:txBody>
      </p:sp>
      <p:sp>
        <p:nvSpPr>
          <p:cNvPr id="1140740" name="Rectangle 4"/>
          <p:cNvSpPr>
            <a:spLocks noGrp="1" noChangeArrowheads="1"/>
          </p:cNvSpPr>
          <p:nvPr>
            <p:ph type="body" idx="1"/>
          </p:nvPr>
        </p:nvSpPr>
        <p:spPr>
          <a:xfrm>
            <a:off x="1619250" y="847725"/>
            <a:ext cx="7524750" cy="2581275"/>
          </a:xfrm>
        </p:spPr>
        <p:txBody>
          <a:bodyPr/>
          <a:lstStyle/>
          <a:p>
            <a:r>
              <a:rPr lang="de-DE" altLang="de-DE" sz="2400" b="1"/>
              <a:t>Consequence 1:</a:t>
            </a:r>
            <a:r>
              <a:rPr lang="de-DE" altLang="de-DE" sz="2400"/>
              <a:t> The focus you are looking at is not where the microscope </a:t>
            </a:r>
            <a:r>
              <a:rPr lang="de-DE" altLang="de-DE" sz="2400" smtClean="0"/>
              <a:t>(software) tells </a:t>
            </a:r>
            <a:r>
              <a:rPr lang="de-DE" altLang="de-DE" sz="2400"/>
              <a:t>you it is.</a:t>
            </a:r>
          </a:p>
          <a:p>
            <a:r>
              <a:rPr lang="en-US" altLang="de-DE" sz="2400">
                <a:solidFill>
                  <a:srgbClr val="0000FF"/>
                </a:solidFill>
              </a:rPr>
              <a:t>Example: Oil objective but cells are in water: You are only 8.2 µm away from the coverslip instead of 10.</a:t>
            </a:r>
          </a:p>
          <a:p>
            <a:endParaRPr lang="de-DE" altLang="de-DE" sz="240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270" y="3073424"/>
            <a:ext cx="4529826" cy="3485212"/>
          </a:xfrm>
          <a:prstGeom prst="rect">
            <a:avLst/>
          </a:prstGeom>
        </p:spPr>
      </p:pic>
      <p:sp>
        <p:nvSpPr>
          <p:cNvPr id="3" name="Textfeld 2"/>
          <p:cNvSpPr txBox="1"/>
          <p:nvPr/>
        </p:nvSpPr>
        <p:spPr>
          <a:xfrm>
            <a:off x="6478516" y="4404057"/>
            <a:ext cx="1401346" cy="1200329"/>
          </a:xfrm>
          <a:prstGeom prst="rect">
            <a:avLst/>
          </a:prstGeom>
          <a:noFill/>
        </p:spPr>
        <p:txBody>
          <a:bodyPr wrap="none" rtlCol="0">
            <a:spAutoFit/>
          </a:bodyPr>
          <a:lstStyle/>
          <a:p>
            <a:r>
              <a:rPr lang="en-US" sz="2400" dirty="0" smtClean="0"/>
              <a:t>oil</a:t>
            </a:r>
          </a:p>
          <a:p>
            <a:r>
              <a:rPr lang="en-US" sz="2400" dirty="0" smtClean="0"/>
              <a:t>coverslip</a:t>
            </a:r>
          </a:p>
          <a:p>
            <a:r>
              <a:rPr lang="en-US" sz="2400" dirty="0" smtClean="0"/>
              <a:t>water</a:t>
            </a:r>
            <a:endParaRPr lang="en-US" sz="2400" dirty="0"/>
          </a:p>
        </p:txBody>
      </p:sp>
      <p:sp>
        <p:nvSpPr>
          <p:cNvPr id="4" name="Textfeld 3"/>
          <p:cNvSpPr txBox="1"/>
          <p:nvPr/>
        </p:nvSpPr>
        <p:spPr>
          <a:xfrm>
            <a:off x="1873250" y="5285367"/>
            <a:ext cx="2263377" cy="815608"/>
          </a:xfrm>
          <a:prstGeom prst="rect">
            <a:avLst/>
          </a:prstGeom>
          <a:noFill/>
        </p:spPr>
        <p:txBody>
          <a:bodyPr wrap="none" rtlCol="0">
            <a:spAutoFit/>
          </a:bodyPr>
          <a:lstStyle/>
          <a:p>
            <a:r>
              <a:rPr lang="en-US" dirty="0" smtClean="0"/>
              <a:t>actual focal position</a:t>
            </a:r>
          </a:p>
          <a:p>
            <a:endParaRPr lang="en-US" sz="1000" dirty="0" smtClean="0"/>
          </a:p>
          <a:p>
            <a:r>
              <a:rPr lang="en-US" dirty="0" smtClean="0"/>
              <a:t>nominal focal position</a:t>
            </a:r>
            <a:endParaRPr lang="en-US" dirty="0"/>
          </a:p>
        </p:txBody>
      </p:sp>
      <p:cxnSp>
        <p:nvCxnSpPr>
          <p:cNvPr id="9" name="Gerader Verbinder 8"/>
          <p:cNvCxnSpPr/>
          <p:nvPr/>
        </p:nvCxnSpPr>
        <p:spPr>
          <a:xfrm>
            <a:off x="1364776" y="5459104"/>
            <a:ext cx="0" cy="477672"/>
          </a:xfrm>
          <a:prstGeom prst="line">
            <a:avLst/>
          </a:prstGeom>
          <a:ln w="34925">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191069" y="5559946"/>
            <a:ext cx="1133387" cy="369332"/>
          </a:xfrm>
          <a:prstGeom prst="rect">
            <a:avLst/>
          </a:prstGeom>
          <a:noFill/>
        </p:spPr>
        <p:txBody>
          <a:bodyPr wrap="none" rtlCol="0">
            <a:spAutoFit/>
          </a:bodyPr>
          <a:lstStyle/>
          <a:p>
            <a:r>
              <a:rPr lang="en-US" dirty="0" smtClean="0"/>
              <a:t>focal shift</a:t>
            </a:r>
            <a:endParaRPr lang="en-US" dirty="0"/>
          </a:p>
        </p:txBody>
      </p:sp>
    </p:spTree>
    <p:extLst>
      <p:ext uri="{BB962C8B-B14F-4D97-AF65-F5344CB8AC3E}">
        <p14:creationId xmlns:p14="http://schemas.microsoft.com/office/powerpoint/2010/main" val="161004801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0" name="Rectangle 6"/>
          <p:cNvSpPr>
            <a:spLocks noGrp="1" noChangeArrowheads="1"/>
          </p:cNvSpPr>
          <p:nvPr>
            <p:ph type="title"/>
          </p:nvPr>
        </p:nvSpPr>
        <p:spPr/>
        <p:txBody>
          <a:bodyPr/>
          <a:lstStyle/>
          <a:p>
            <a:r>
              <a:rPr lang="en-US" altLang="de-DE" dirty="0" err="1" smtClean="0"/>
              <a:t>Ri</a:t>
            </a:r>
            <a:r>
              <a:rPr lang="en-US" altLang="de-DE" dirty="0" smtClean="0"/>
              <a:t> mismatch</a:t>
            </a:r>
            <a:endParaRPr lang="en-US" altLang="de-DE" dirty="0"/>
          </a:p>
        </p:txBody>
      </p:sp>
      <p:sp>
        <p:nvSpPr>
          <p:cNvPr id="681991" name="Rectangle 7"/>
          <p:cNvSpPr>
            <a:spLocks noChangeArrowheads="1"/>
          </p:cNvSpPr>
          <p:nvPr/>
        </p:nvSpPr>
        <p:spPr bwMode="auto">
          <a:xfrm>
            <a:off x="1581150" y="6461125"/>
            <a:ext cx="6016683" cy="40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p>
            <a:r>
              <a:rPr lang="en-US" altLang="de-DE" sz="1000" dirty="0" smtClean="0"/>
              <a:t>Hell SW, </a:t>
            </a:r>
            <a:r>
              <a:rPr lang="en-US" altLang="de-DE" sz="1000" dirty="0" err="1" smtClean="0"/>
              <a:t>Stelzer</a:t>
            </a:r>
            <a:r>
              <a:rPr lang="en-US" altLang="de-DE" sz="1000" dirty="0" smtClean="0"/>
              <a:t> EHK: Lens aberrations in confocal fluorescence microscopy. In: </a:t>
            </a:r>
            <a:r>
              <a:rPr lang="en-US" altLang="de-DE" sz="1000" i="1" dirty="0" smtClean="0"/>
              <a:t>Handbook of biological confocal microscopy.</a:t>
            </a:r>
            <a:r>
              <a:rPr lang="en-US" altLang="de-DE" sz="1000" dirty="0" smtClean="0"/>
              <a:t> 2nd edition. Edited by Pawley JB. New York: Plenum Press; 1995: 347-354.</a:t>
            </a:r>
            <a:endParaRPr lang="en-US" altLang="de-DE" sz="1000" dirty="0"/>
          </a:p>
        </p:txBody>
      </p:sp>
    </p:spTree>
    <p:extLst>
      <p:ext uri="{BB962C8B-B14F-4D97-AF65-F5344CB8AC3E}">
        <p14:creationId xmlns:p14="http://schemas.microsoft.com/office/powerpoint/2010/main" val="24069771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78" y="1690689"/>
            <a:ext cx="3784209" cy="2279644"/>
          </a:xfrm>
          <a:prstGeom prst="rect">
            <a:avLst/>
          </a:prstGeom>
        </p:spPr>
      </p:pic>
      <p:sp>
        <p:nvSpPr>
          <p:cNvPr id="1142786" name="Rectangle 2"/>
          <p:cNvSpPr>
            <a:spLocks noGrp="1" noChangeArrowheads="1"/>
          </p:cNvSpPr>
          <p:nvPr>
            <p:ph type="title"/>
          </p:nvPr>
        </p:nvSpPr>
        <p:spPr/>
        <p:txBody>
          <a:bodyPr/>
          <a:lstStyle/>
          <a:p>
            <a:r>
              <a:rPr lang="de-DE" altLang="de-DE"/>
              <a:t>Ri mismatch</a:t>
            </a:r>
          </a:p>
        </p:txBody>
      </p:sp>
      <p:sp>
        <p:nvSpPr>
          <p:cNvPr id="1142787" name="Rectangle 3"/>
          <p:cNvSpPr>
            <a:spLocks noGrp="1" noChangeArrowheads="1"/>
          </p:cNvSpPr>
          <p:nvPr>
            <p:ph type="body" idx="1"/>
          </p:nvPr>
        </p:nvSpPr>
        <p:spPr>
          <a:xfrm>
            <a:off x="2475914" y="1690689"/>
            <a:ext cx="6657780" cy="4391025"/>
          </a:xfrm>
        </p:spPr>
        <p:txBody>
          <a:bodyPr/>
          <a:lstStyle/>
          <a:p>
            <a:pPr>
              <a:lnSpc>
                <a:spcPct val="80000"/>
              </a:lnSpc>
            </a:pPr>
            <a:r>
              <a:rPr lang="en-US" altLang="de-DE" sz="2800" b="1" dirty="0" smtClean="0"/>
              <a:t>Consequence 2</a:t>
            </a:r>
            <a:r>
              <a:rPr lang="en-US" altLang="de-DE" sz="2800" dirty="0" smtClean="0"/>
              <a:t>: The </a:t>
            </a:r>
            <a:r>
              <a:rPr lang="en-US" altLang="de-DE" sz="2800" u="sng" dirty="0" smtClean="0"/>
              <a:t>resolution</a:t>
            </a:r>
            <a:r>
              <a:rPr lang="en-US" altLang="de-DE" sz="2800" dirty="0" smtClean="0"/>
              <a:t> goes down dramatically with depth, due to uncorrected spherical aberration. </a:t>
            </a:r>
            <a:br>
              <a:rPr lang="en-US" altLang="de-DE" sz="2800" dirty="0" smtClean="0"/>
            </a:br>
            <a:r>
              <a:rPr lang="en-US" altLang="de-DE" sz="2800" dirty="0" smtClean="0"/>
              <a:t>For distances from the coverslip &gt; 20 µm don‘t use an oil immersion objective with a sample in water (or glycerol, respectively).</a:t>
            </a:r>
          </a:p>
          <a:p>
            <a:pPr>
              <a:lnSpc>
                <a:spcPct val="80000"/>
              </a:lnSpc>
            </a:pPr>
            <a:endParaRPr lang="en-US" altLang="de-DE" sz="2800" dirty="0" smtClean="0"/>
          </a:p>
          <a:p>
            <a:pPr>
              <a:lnSpc>
                <a:spcPct val="80000"/>
              </a:lnSpc>
            </a:pPr>
            <a:r>
              <a:rPr lang="en-US" altLang="de-DE" sz="2800" b="1" dirty="0" smtClean="0"/>
              <a:t>Which is why cultured cells </a:t>
            </a:r>
            <a:r>
              <a:rPr lang="en-US" altLang="de-DE" sz="2800" b="1" smtClean="0"/>
              <a:t>should always be </a:t>
            </a:r>
            <a:r>
              <a:rPr lang="en-US" altLang="de-DE" sz="2800" b="1" dirty="0" smtClean="0"/>
              <a:t>on the coverslip, not on the slide.</a:t>
            </a:r>
          </a:p>
          <a:p>
            <a:pPr>
              <a:lnSpc>
                <a:spcPct val="80000"/>
              </a:lnSpc>
            </a:pPr>
            <a:endParaRPr lang="en-US" altLang="de-DE" sz="2800" b="1" dirty="0" smtClean="0"/>
          </a:p>
          <a:p>
            <a:pPr>
              <a:lnSpc>
                <a:spcPct val="80000"/>
              </a:lnSpc>
              <a:spcBef>
                <a:spcPct val="0"/>
              </a:spcBef>
              <a:buFontTx/>
              <a:buNone/>
            </a:pPr>
            <a:endParaRPr lang="en-US" altLang="de-DE" sz="2800" dirty="0"/>
          </a:p>
        </p:txBody>
      </p:sp>
      <p:sp>
        <p:nvSpPr>
          <p:cNvPr id="3" name="Textfeld 2"/>
          <p:cNvSpPr txBox="1"/>
          <p:nvPr/>
        </p:nvSpPr>
        <p:spPr>
          <a:xfrm>
            <a:off x="0" y="6258560"/>
            <a:ext cx="4644285" cy="646331"/>
          </a:xfrm>
          <a:prstGeom prst="rect">
            <a:avLst/>
          </a:prstGeom>
          <a:noFill/>
        </p:spPr>
        <p:txBody>
          <a:bodyPr wrap="none" rtlCol="0">
            <a:spAutoFit/>
          </a:bodyPr>
          <a:lstStyle/>
          <a:p>
            <a:r>
              <a:rPr lang="de-DE" sz="1200" dirty="0" smtClean="0">
                <a:solidFill>
                  <a:schemeClr val="bg1">
                    <a:lumMod val="65000"/>
                  </a:schemeClr>
                </a:solidFill>
              </a:rPr>
              <a:t>Image </a:t>
            </a:r>
            <a:r>
              <a:rPr lang="en-US" sz="1200" dirty="0" smtClean="0">
                <a:solidFill>
                  <a:schemeClr val="bg1">
                    <a:lumMod val="65000"/>
                  </a:schemeClr>
                </a:solidFill>
              </a:rPr>
              <a:t>source</a:t>
            </a:r>
            <a:r>
              <a:rPr lang="de-DE" sz="1200" dirty="0" smtClean="0">
                <a:solidFill>
                  <a:schemeClr val="bg1">
                    <a:lumMod val="65000"/>
                  </a:schemeClr>
                </a:solidFill>
              </a:rPr>
              <a:t>: </a:t>
            </a:r>
          </a:p>
          <a:p>
            <a:r>
              <a:rPr lang="de-DE" sz="1200" dirty="0" smtClean="0">
                <a:solidFill>
                  <a:schemeClr val="bg1">
                    <a:lumMod val="65000"/>
                  </a:schemeClr>
                </a:solidFill>
              </a:rPr>
              <a:t>https</a:t>
            </a:r>
            <a:r>
              <a:rPr lang="de-DE" sz="1200" dirty="0">
                <a:solidFill>
                  <a:schemeClr val="bg1">
                    <a:lumMod val="65000"/>
                  </a:schemeClr>
                </a:solidFill>
              </a:rPr>
              <a:t>://commons.wikimedia.org/wiki/File:Lens-sphericalaberration.png</a:t>
            </a:r>
          </a:p>
          <a:p>
            <a:r>
              <a:rPr lang="en-US" sz="1200" dirty="0" smtClean="0">
                <a:solidFill>
                  <a:schemeClr val="bg1">
                    <a:lumMod val="65000"/>
                  </a:schemeClr>
                </a:solidFill>
              </a:rPr>
              <a:t>Created </a:t>
            </a:r>
            <a:r>
              <a:rPr lang="en-US" sz="1200" dirty="0">
                <a:solidFill>
                  <a:schemeClr val="bg1">
                    <a:lumMod val="65000"/>
                  </a:schemeClr>
                </a:solidFill>
              </a:rPr>
              <a:t>by </a:t>
            </a:r>
            <a:r>
              <a:rPr lang="en-US" sz="1200" dirty="0" smtClean="0">
                <a:solidFill>
                  <a:schemeClr val="bg1">
                    <a:lumMod val="65000"/>
                  </a:schemeClr>
                </a:solidFill>
              </a:rPr>
              <a:t>DrBob and published under </a:t>
            </a:r>
            <a:r>
              <a:rPr lang="en-US" sz="1200" dirty="0">
                <a:solidFill>
                  <a:schemeClr val="bg1">
                    <a:lumMod val="65000"/>
                  </a:schemeClr>
                </a:solidFill>
              </a:rPr>
              <a:t>CC BY-SA </a:t>
            </a:r>
            <a:r>
              <a:rPr lang="en-US" sz="1200" dirty="0" smtClean="0">
                <a:solidFill>
                  <a:schemeClr val="bg1">
                    <a:lumMod val="65000"/>
                  </a:schemeClr>
                </a:solidFill>
              </a:rPr>
              <a:t>3.0</a:t>
            </a:r>
            <a:endParaRPr lang="en-US" sz="1200" dirty="0">
              <a:solidFill>
                <a:schemeClr val="bg1">
                  <a:lumMod val="65000"/>
                </a:schemeClr>
              </a:solidFill>
            </a:endParaRPr>
          </a:p>
        </p:txBody>
      </p:sp>
    </p:spTree>
    <p:extLst>
      <p:ext uri="{BB962C8B-B14F-4D97-AF65-F5344CB8AC3E}">
        <p14:creationId xmlns:p14="http://schemas.microsoft.com/office/powerpoint/2010/main" val="41038386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8" name="Rectangle 2"/>
          <p:cNvSpPr>
            <a:spLocks noGrp="1" noChangeArrowheads="1"/>
          </p:cNvSpPr>
          <p:nvPr>
            <p:ph type="title"/>
          </p:nvPr>
        </p:nvSpPr>
        <p:spPr/>
        <p:txBody>
          <a:bodyPr/>
          <a:lstStyle/>
          <a:p>
            <a:r>
              <a:rPr lang="de-DE" altLang="de-DE"/>
              <a:t>Ri mismatch</a:t>
            </a:r>
          </a:p>
        </p:txBody>
      </p:sp>
      <p:sp>
        <p:nvSpPr>
          <p:cNvPr id="1145859" name="Rectangle 3"/>
          <p:cNvSpPr>
            <a:spLocks noGrp="1" noChangeArrowheads="1"/>
          </p:cNvSpPr>
          <p:nvPr>
            <p:ph type="body" idx="1"/>
          </p:nvPr>
        </p:nvSpPr>
        <p:spPr>
          <a:xfrm>
            <a:off x="2133600" y="1628775"/>
            <a:ext cx="6400800" cy="4391025"/>
          </a:xfrm>
        </p:spPr>
        <p:txBody>
          <a:bodyPr/>
          <a:lstStyle/>
          <a:p>
            <a:r>
              <a:rPr lang="de-DE" altLang="de-DE" sz="2800" b="1"/>
              <a:t>Consequence 3</a:t>
            </a:r>
            <a:r>
              <a:rPr lang="de-DE" altLang="de-DE" sz="2800"/>
              <a:t>: The brightness goes down dramatically with depth, due to uncorrected spherical aberration. </a:t>
            </a:r>
            <a:br>
              <a:rPr lang="de-DE" altLang="de-DE" sz="2800"/>
            </a:br>
            <a:endParaRPr lang="de-DE" altLang="de-DE" sz="2800"/>
          </a:p>
          <a:p>
            <a:endParaRPr lang="de-DE" altLang="de-DE" sz="2800"/>
          </a:p>
          <a:p>
            <a:r>
              <a:rPr lang="de-DE" altLang="de-DE" sz="2800" b="1"/>
              <a:t>Which is why you should care even if you </a:t>
            </a:r>
            <a:r>
              <a:rPr lang="de-DE" altLang="de-DE" sz="2800" b="1" smtClean="0"/>
              <a:t>don‘t </a:t>
            </a:r>
            <a:r>
              <a:rPr lang="de-DE" altLang="de-DE" sz="2800" b="1"/>
              <a:t>need a good resolution.</a:t>
            </a:r>
          </a:p>
          <a:p>
            <a:endParaRPr lang="de-DE" altLang="de-DE" sz="2800" b="1"/>
          </a:p>
          <a:p>
            <a:pPr>
              <a:spcBef>
                <a:spcPct val="0"/>
              </a:spcBef>
              <a:buFontTx/>
              <a:buNone/>
            </a:pPr>
            <a:endParaRPr lang="de-DE" altLang="de-DE" sz="2800"/>
          </a:p>
        </p:txBody>
      </p:sp>
    </p:spTree>
    <p:extLst>
      <p:ext uri="{BB962C8B-B14F-4D97-AF65-F5344CB8AC3E}">
        <p14:creationId xmlns:p14="http://schemas.microsoft.com/office/powerpoint/2010/main" val="18480315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6" name="Rectangle 2"/>
          <p:cNvSpPr>
            <a:spLocks noGrp="1" noChangeArrowheads="1"/>
          </p:cNvSpPr>
          <p:nvPr>
            <p:ph type="title"/>
          </p:nvPr>
        </p:nvSpPr>
        <p:spPr/>
        <p:txBody>
          <a:bodyPr>
            <a:normAutofit fontScale="90000"/>
          </a:bodyPr>
          <a:lstStyle/>
          <a:p>
            <a:r>
              <a:rPr lang="en-US" altLang="de-DE" sz="3600" dirty="0" smtClean="0"/>
              <a:t>Are you in trouble with your preparation?</a:t>
            </a:r>
            <a:br>
              <a:rPr lang="en-US" altLang="de-DE" sz="3600" dirty="0" smtClean="0"/>
            </a:br>
            <a:r>
              <a:rPr lang="en-US" altLang="de-DE" sz="3600" dirty="0" smtClean="0"/>
              <a:t/>
            </a:r>
            <a:br>
              <a:rPr lang="en-US" altLang="de-DE" sz="3600" dirty="0" smtClean="0"/>
            </a:br>
            <a:r>
              <a:rPr lang="en-US" altLang="de-DE" sz="3600" dirty="0" smtClean="0"/>
              <a:t>Find out with self-made test slides:</a:t>
            </a:r>
            <a:endParaRPr lang="en-US" altLang="de-DE" sz="3600" dirty="0"/>
          </a:p>
        </p:txBody>
      </p:sp>
      <p:sp>
        <p:nvSpPr>
          <p:cNvPr id="1147907" name="Rectangle 3"/>
          <p:cNvSpPr>
            <a:spLocks noGrp="1" noChangeArrowheads="1"/>
          </p:cNvSpPr>
          <p:nvPr>
            <p:ph idx="1"/>
          </p:nvPr>
        </p:nvSpPr>
        <p:spPr/>
        <p:txBody>
          <a:bodyPr/>
          <a:lstStyle/>
          <a:p>
            <a:pPr>
              <a:lnSpc>
                <a:spcPct val="90000"/>
              </a:lnSpc>
            </a:pPr>
            <a:r>
              <a:rPr lang="en-US" altLang="de-DE" sz="2800" dirty="0" smtClean="0"/>
              <a:t>Coverslips with dried-on fluorescent beads (or </a:t>
            </a:r>
            <a:r>
              <a:rPr lang="en-US" altLang="de-DE" sz="2800" dirty="0" err="1" smtClean="0"/>
              <a:t>Qdots</a:t>
            </a:r>
            <a:r>
              <a:rPr lang="en-US" altLang="de-DE" sz="2800" dirty="0" smtClean="0"/>
              <a:t>)</a:t>
            </a:r>
          </a:p>
          <a:p>
            <a:pPr>
              <a:lnSpc>
                <a:spcPct val="90000"/>
              </a:lnSpc>
            </a:pPr>
            <a:r>
              <a:rPr lang="en-US" altLang="de-DE" sz="2800" dirty="0" smtClean="0"/>
              <a:t>Object slides with dried on fluorescent beads.</a:t>
            </a:r>
          </a:p>
          <a:p>
            <a:pPr>
              <a:lnSpc>
                <a:spcPct val="90000"/>
              </a:lnSpc>
            </a:pPr>
            <a:r>
              <a:rPr lang="en-US" altLang="de-DE" sz="2800" smtClean="0"/>
              <a:t>Make several test </a:t>
            </a:r>
            <a:r>
              <a:rPr lang="en-US" altLang="de-DE" sz="2800" dirty="0" smtClean="0"/>
              <a:t>preparations with variable amounts of that old mounting medium you found in some </a:t>
            </a:r>
            <a:r>
              <a:rPr lang="en-US" altLang="de-DE" sz="2800" smtClean="0"/>
              <a:t>fridge. This leads to a variable distance beteween coverslip and slide.</a:t>
            </a:r>
            <a:endParaRPr lang="en-US" altLang="de-DE" sz="2800" dirty="0" smtClean="0"/>
          </a:p>
          <a:p>
            <a:pPr>
              <a:lnSpc>
                <a:spcPct val="90000"/>
              </a:lnSpc>
            </a:pPr>
            <a:r>
              <a:rPr lang="en-US" altLang="de-DE" sz="2800" dirty="0" smtClean="0"/>
              <a:t>Measure and compare FWHM and brightness of beads on coverslip with those on slides in variable depths.</a:t>
            </a:r>
            <a:endParaRPr lang="en-US" altLang="de-DE" sz="2800" dirty="0"/>
          </a:p>
        </p:txBody>
      </p:sp>
    </p:spTree>
    <p:extLst>
      <p:ext uri="{BB962C8B-B14F-4D97-AF65-F5344CB8AC3E}">
        <p14:creationId xmlns:p14="http://schemas.microsoft.com/office/powerpoint/2010/main" val="28892641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8930" name="Object 2"/>
          <p:cNvGraphicFramePr>
            <a:graphicFrameLocks noChangeAspect="1"/>
          </p:cNvGraphicFramePr>
          <p:nvPr/>
        </p:nvGraphicFramePr>
        <p:xfrm>
          <a:off x="0" y="836613"/>
          <a:ext cx="9144000" cy="5707062"/>
        </p:xfrm>
        <a:graphic>
          <a:graphicData uri="http://schemas.openxmlformats.org/presentationml/2006/ole">
            <mc:AlternateContent xmlns:mc="http://schemas.openxmlformats.org/markup-compatibility/2006">
              <mc:Choice xmlns:v="urn:schemas-microsoft-com:vml" Requires="v">
                <p:oleObj spid="_x0000_s5134" name="Image" r:id="rId3" imgW="7326984" imgH="4571429" progId="Photoshop.Image.9">
                  <p:embed/>
                </p:oleObj>
              </mc:Choice>
              <mc:Fallback>
                <p:oleObj name="Image" r:id="rId3" imgW="7326984" imgH="4571429" progId="Photoshop.Image.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6613"/>
                        <a:ext cx="9144000" cy="570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8932" name="Rectangle 4"/>
          <p:cNvSpPr>
            <a:spLocks noChangeArrowheads="1"/>
          </p:cNvSpPr>
          <p:nvPr/>
        </p:nvSpPr>
        <p:spPr bwMode="auto">
          <a:xfrm>
            <a:off x="1116013" y="0"/>
            <a:ext cx="802798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spcBef>
                <a:spcPct val="0"/>
              </a:spcBef>
              <a:buFontTx/>
              <a:buNone/>
            </a:pPr>
            <a:endParaRPr lang="de-DE" altLang="de-DE" sz="2400"/>
          </a:p>
        </p:txBody>
      </p:sp>
    </p:spTree>
    <p:extLst>
      <p:ext uri="{BB962C8B-B14F-4D97-AF65-F5344CB8AC3E}">
        <p14:creationId xmlns:p14="http://schemas.microsoft.com/office/powerpoint/2010/main" val="3571714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446088" y="455613"/>
          <a:ext cx="8194675" cy="5984875"/>
        </p:xfrm>
        <a:graphic>
          <a:graphicData uri="http://schemas.openxmlformats.org/drawingml/2006/chart">
            <c:chart xmlns:c="http://schemas.openxmlformats.org/drawingml/2006/chart" xmlns:r="http://schemas.openxmlformats.org/officeDocument/2006/relationships" r:id="rId3"/>
          </a:graphicData>
        </a:graphic>
      </p:graphicFrame>
      <p:sp>
        <p:nvSpPr>
          <p:cNvPr id="1157123" name="Line 3"/>
          <p:cNvSpPr>
            <a:spLocks noChangeShapeType="1"/>
          </p:cNvSpPr>
          <p:nvPr/>
        </p:nvSpPr>
        <p:spPr bwMode="auto">
          <a:xfrm flipV="1">
            <a:off x="539750" y="3789363"/>
            <a:ext cx="6840538" cy="1008062"/>
          </a:xfrm>
          <a:prstGeom prst="line">
            <a:avLst/>
          </a:prstGeom>
          <a:noFill/>
          <a:ln w="57150">
            <a:solidFill>
              <a:srgbClr val="FF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57124" name="Text Box 4"/>
          <p:cNvSpPr txBox="1">
            <a:spLocks noChangeArrowheads="1"/>
          </p:cNvSpPr>
          <p:nvPr/>
        </p:nvSpPr>
        <p:spPr bwMode="auto">
          <a:xfrm>
            <a:off x="3419475" y="5300663"/>
            <a:ext cx="1606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3300"/>
                </a:solidFill>
                <a:cs typeface="Arial" panose="020B0604020202020204" pitchFamily="34" charset="0"/>
              </a:rPr>
              <a:t>x, y-direction</a:t>
            </a:r>
          </a:p>
        </p:txBody>
      </p:sp>
      <p:sp>
        <p:nvSpPr>
          <p:cNvPr id="1157125" name="Text Box 5"/>
          <p:cNvSpPr txBox="1">
            <a:spLocks noChangeArrowheads="1"/>
          </p:cNvSpPr>
          <p:nvPr/>
        </p:nvSpPr>
        <p:spPr bwMode="auto">
          <a:xfrm>
            <a:off x="3059113" y="2565400"/>
            <a:ext cx="1339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rgbClr val="FF3300"/>
                </a:solidFill>
                <a:cs typeface="Arial" panose="020B0604020202020204" pitchFamily="34" charset="0"/>
              </a:rPr>
              <a:t>z-direction</a:t>
            </a:r>
          </a:p>
        </p:txBody>
      </p:sp>
    </p:spTree>
    <p:extLst>
      <p:ext uri="{BB962C8B-B14F-4D97-AF65-F5344CB8AC3E}">
        <p14:creationId xmlns:p14="http://schemas.microsoft.com/office/powerpoint/2010/main" val="18412449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a:xfrm>
            <a:off x="0" y="0"/>
            <a:ext cx="9144000" cy="781050"/>
          </a:xfrm>
        </p:spPr>
        <p:txBody>
          <a:bodyPr/>
          <a:lstStyle/>
          <a:p>
            <a:r>
              <a:rPr lang="de-DE" altLang="de-DE"/>
              <a:t>Intensity drop with depth</a:t>
            </a:r>
          </a:p>
        </p:txBody>
      </p:sp>
      <p:sp>
        <p:nvSpPr>
          <p:cNvPr id="688131" name="Rectangle 3"/>
          <p:cNvSpPr>
            <a:spLocks noGrp="1" noChangeArrowheads="1"/>
          </p:cNvSpPr>
          <p:nvPr>
            <p:ph type="body" idx="1"/>
          </p:nvPr>
        </p:nvSpPr>
        <p:spPr>
          <a:xfrm>
            <a:off x="295421" y="3556767"/>
            <a:ext cx="9144000" cy="918396"/>
          </a:xfrm>
        </p:spPr>
        <p:txBody>
          <a:bodyPr>
            <a:normAutofit/>
          </a:bodyPr>
          <a:lstStyle/>
          <a:p>
            <a:pPr>
              <a:lnSpc>
                <a:spcPct val="80000"/>
              </a:lnSpc>
            </a:pPr>
            <a:r>
              <a:rPr lang="en-US" altLang="de-DE" sz="2000" u="sng" dirty="0" smtClean="0"/>
              <a:t>Intensity:</a:t>
            </a:r>
          </a:p>
          <a:p>
            <a:pPr>
              <a:lnSpc>
                <a:spcPct val="80000"/>
              </a:lnSpc>
            </a:pPr>
            <a:r>
              <a:rPr lang="en-US" altLang="de-DE" sz="2000" dirty="0" smtClean="0"/>
              <a:t>Oil objective with Oil      </a:t>
            </a:r>
            <a:r>
              <a:rPr lang="en-US" altLang="de-DE" sz="2000" dirty="0" err="1" smtClean="0"/>
              <a:t>Oil</a:t>
            </a:r>
            <a:r>
              <a:rPr lang="en-US" altLang="de-DE" sz="2000" dirty="0" smtClean="0"/>
              <a:t> objective with glycerol      Oil objective with water</a:t>
            </a:r>
            <a:endParaRPr lang="en-US" altLang="de-DE" sz="2000" dirty="0"/>
          </a:p>
        </p:txBody>
      </p:sp>
      <p:sp>
        <p:nvSpPr>
          <p:cNvPr id="688132" name="Rectangle 4"/>
          <p:cNvSpPr>
            <a:spLocks noChangeArrowheads="1"/>
          </p:cNvSpPr>
          <p:nvPr/>
        </p:nvSpPr>
        <p:spPr bwMode="auto">
          <a:xfrm>
            <a:off x="1763712" y="2630486"/>
            <a:ext cx="4637088" cy="5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p>
            <a:r>
              <a:rPr lang="en-US" altLang="de-DE" sz="1000" dirty="0" smtClean="0"/>
              <a:t>Citation from: Hell SW, </a:t>
            </a:r>
            <a:r>
              <a:rPr lang="en-US" altLang="de-DE" sz="1000" dirty="0" err="1" smtClean="0"/>
              <a:t>Stelzer</a:t>
            </a:r>
            <a:r>
              <a:rPr lang="en-US" altLang="de-DE" sz="1000" dirty="0" smtClean="0"/>
              <a:t> EHK: Lens aberrations in confocal fluorescence microscopy. In: </a:t>
            </a:r>
            <a:r>
              <a:rPr lang="en-US" altLang="de-DE" sz="1000" i="1" dirty="0" smtClean="0"/>
              <a:t>Handbook of biological confocal microscopy.</a:t>
            </a:r>
            <a:r>
              <a:rPr lang="en-US" altLang="de-DE" sz="1000" dirty="0" smtClean="0"/>
              <a:t> Edited by Pawley JB. New York: Plenum Press; 1995: 347-354.</a:t>
            </a:r>
            <a:endParaRPr lang="en-US" altLang="de-DE" sz="1000" dirty="0"/>
          </a:p>
        </p:txBody>
      </p:sp>
      <p:graphicFrame>
        <p:nvGraphicFramePr>
          <p:cNvPr id="688137" name="Object 9"/>
          <p:cNvGraphicFramePr>
            <a:graphicFrameLocks noChangeAspect="1"/>
          </p:cNvGraphicFramePr>
          <p:nvPr>
            <p:extLst>
              <p:ext uri="{D42A27DB-BD31-4B8C-83A1-F6EECF244321}">
                <p14:modId xmlns:p14="http://schemas.microsoft.com/office/powerpoint/2010/main" val="4004110155"/>
              </p:ext>
            </p:extLst>
          </p:nvPr>
        </p:nvGraphicFramePr>
        <p:xfrm>
          <a:off x="1477108" y="1224776"/>
          <a:ext cx="6294111" cy="1277124"/>
        </p:xfrm>
        <a:graphic>
          <a:graphicData uri="http://schemas.openxmlformats.org/presentationml/2006/ole">
            <mc:AlternateContent xmlns:mc="http://schemas.openxmlformats.org/markup-compatibility/2006">
              <mc:Choice xmlns:v="urn:schemas-microsoft-com:vml" Requires="v">
                <p:oleObj spid="_x0000_s6159" name="Image" r:id="rId4" imgW="1487906" imgH="301676" progId="Photoshop.Image.7">
                  <p:embed/>
                </p:oleObj>
              </mc:Choice>
              <mc:Fallback>
                <p:oleObj name="Image" r:id="rId4" imgW="1487906" imgH="301676"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7108" y="1224776"/>
                        <a:ext cx="6294111" cy="12771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8651518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p:cNvSpPr>
            <a:spLocks noGrp="1" noChangeArrowheads="1"/>
          </p:cNvSpPr>
          <p:nvPr>
            <p:ph type="title"/>
          </p:nvPr>
        </p:nvSpPr>
        <p:spPr/>
        <p:txBody>
          <a:bodyPr/>
          <a:lstStyle/>
          <a:p>
            <a:r>
              <a:rPr lang="en-US" altLang="de-DE" dirty="0" smtClean="0"/>
              <a:t>Consequences of </a:t>
            </a:r>
            <a:r>
              <a:rPr lang="en-US" altLang="de-DE" dirty="0" err="1" smtClean="0"/>
              <a:t>Ri</a:t>
            </a:r>
            <a:r>
              <a:rPr lang="en-US" altLang="de-DE" dirty="0" smtClean="0"/>
              <a:t> mismatch</a:t>
            </a:r>
            <a:endParaRPr lang="en-US" altLang="de-DE" dirty="0"/>
          </a:p>
        </p:txBody>
      </p:sp>
      <p:sp>
        <p:nvSpPr>
          <p:cNvPr id="3" name="Inhaltsplatzhalter 2"/>
          <p:cNvSpPr>
            <a:spLocks noGrp="1"/>
          </p:cNvSpPr>
          <p:nvPr>
            <p:ph idx="1"/>
          </p:nvPr>
        </p:nvSpPr>
        <p:spPr>
          <a:xfrm>
            <a:off x="587930" y="1524073"/>
            <a:ext cx="7886700" cy="4937112"/>
          </a:xfrm>
        </p:spPr>
        <p:txBody>
          <a:bodyPr>
            <a:normAutofit lnSpcReduction="10000"/>
          </a:bodyPr>
          <a:lstStyle/>
          <a:p>
            <a:r>
              <a:rPr lang="en-US" dirty="0" err="1" smtClean="0"/>
              <a:t>Ri</a:t>
            </a:r>
            <a:r>
              <a:rPr lang="en-US" dirty="0" smtClean="0"/>
              <a:t> mismatch with increasing depth is less of a problem with low NA objectives.</a:t>
            </a:r>
          </a:p>
          <a:p>
            <a:endParaRPr lang="en-US" dirty="0" smtClean="0"/>
          </a:p>
          <a:p>
            <a:r>
              <a:rPr lang="en-US" dirty="0" smtClean="0"/>
              <a:t>Therefore, if no appropriate objective is available, for </a:t>
            </a:r>
            <a:r>
              <a:rPr lang="en-US" dirty="0" err="1" smtClean="0"/>
              <a:t>Ri</a:t>
            </a:r>
            <a:r>
              <a:rPr lang="en-US" dirty="0" smtClean="0"/>
              <a:t> mismatch conditions and deep imaging, rather use a low NA objective.</a:t>
            </a:r>
          </a:p>
          <a:p>
            <a:endParaRPr lang="en-US" dirty="0" smtClean="0"/>
          </a:p>
          <a:p>
            <a:r>
              <a:rPr lang="en-US" dirty="0" smtClean="0"/>
              <a:t>“On the other hand, imaging through a 20-µm layer of water gives about the same image with either lens [NA 1.4 or 0.8 oil], and any features closer to the coverslip will be imaged better by the larger NA lens”. </a:t>
            </a:r>
            <a:r>
              <a:rPr lang="en-US" sz="1200" dirty="0" smtClean="0"/>
              <a:t>Cited from: </a:t>
            </a:r>
            <a:r>
              <a:rPr lang="en-US" altLang="de-DE" sz="1200" dirty="0" smtClean="0"/>
              <a:t>Hell SW, </a:t>
            </a:r>
            <a:r>
              <a:rPr lang="en-US" altLang="de-DE" sz="1200" dirty="0" err="1" smtClean="0"/>
              <a:t>Stelzer</a:t>
            </a:r>
            <a:r>
              <a:rPr lang="en-US" altLang="de-DE" sz="1200" dirty="0" smtClean="0"/>
              <a:t> EHK: Lens aberrations in confocal fluorescence microscopy. In: </a:t>
            </a:r>
            <a:r>
              <a:rPr lang="en-US" altLang="de-DE" sz="1200" i="1" dirty="0" smtClean="0"/>
              <a:t>Handbook of biological confocal microscopy.</a:t>
            </a:r>
            <a:r>
              <a:rPr lang="en-US" altLang="de-DE" sz="1200" dirty="0" smtClean="0"/>
              <a:t> 2nd ed. Edited by Pawley JB. New York: Plenum Press; 1995: 347-354. </a:t>
            </a:r>
            <a:endParaRPr lang="en-US" altLang="de-DE" dirty="0" smtClean="0"/>
          </a:p>
        </p:txBody>
      </p:sp>
    </p:spTree>
    <p:extLst>
      <p:ext uri="{BB962C8B-B14F-4D97-AF65-F5344CB8AC3E}">
        <p14:creationId xmlns:p14="http://schemas.microsoft.com/office/powerpoint/2010/main" val="13259445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1799" y="2787994"/>
            <a:ext cx="5387546" cy="3841301"/>
          </a:xfrm>
          <a:prstGeom prst="rect">
            <a:avLst/>
          </a:prstGeom>
        </p:spPr>
      </p:pic>
      <p:sp>
        <p:nvSpPr>
          <p:cNvPr id="1149955" name="Rectangle 3"/>
          <p:cNvSpPr>
            <a:spLocks noGrp="1" noChangeArrowheads="1"/>
          </p:cNvSpPr>
          <p:nvPr>
            <p:ph type="title"/>
          </p:nvPr>
        </p:nvSpPr>
        <p:spPr/>
        <p:txBody>
          <a:bodyPr/>
          <a:lstStyle/>
          <a:p>
            <a:r>
              <a:rPr lang="en-US" altLang="de-DE" dirty="0" smtClean="0"/>
              <a:t>Coverslip thickness</a:t>
            </a:r>
            <a:endParaRPr lang="en-US" altLang="de-DE" dirty="0"/>
          </a:p>
        </p:txBody>
      </p:sp>
      <p:sp>
        <p:nvSpPr>
          <p:cNvPr id="1149956" name="Rectangle 4"/>
          <p:cNvSpPr>
            <a:spLocks noGrp="1" noChangeArrowheads="1"/>
          </p:cNvSpPr>
          <p:nvPr>
            <p:ph idx="1"/>
          </p:nvPr>
        </p:nvSpPr>
        <p:spPr/>
        <p:txBody>
          <a:bodyPr/>
          <a:lstStyle/>
          <a:p>
            <a:r>
              <a:rPr lang="en-US" altLang="de-DE" dirty="0" smtClean="0"/>
              <a:t>To avoid uncorrected spherical aberration, the coverslip must have the right thickness!</a:t>
            </a:r>
          </a:p>
          <a:p>
            <a:endParaRPr lang="en-US" altLang="de-DE" dirty="0"/>
          </a:p>
        </p:txBody>
      </p:sp>
      <p:sp>
        <p:nvSpPr>
          <p:cNvPr id="1149958" name="Text Box 6"/>
          <p:cNvSpPr txBox="1">
            <a:spLocks noChangeArrowheads="1"/>
          </p:cNvSpPr>
          <p:nvPr/>
        </p:nvSpPr>
        <p:spPr bwMode="auto">
          <a:xfrm>
            <a:off x="84948" y="3428998"/>
            <a:ext cx="279730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de-DE" sz="2400" b="1" dirty="0">
                <a:cs typeface="Arial" panose="020B0604020202020204" pitchFamily="34" charset="0"/>
              </a:rPr>
              <a:t>expected </a:t>
            </a:r>
            <a:r>
              <a:rPr lang="en-US" altLang="de-DE" sz="2400" b="1" dirty="0" smtClean="0">
                <a:cs typeface="Arial" panose="020B0604020202020204" pitchFamily="34" charset="0"/>
              </a:rPr>
              <a:t>beam path</a:t>
            </a:r>
            <a:endParaRPr lang="en-US" altLang="de-DE" sz="2400" b="1" dirty="0">
              <a:cs typeface="Arial" panose="020B0604020202020204" pitchFamily="34" charset="0"/>
            </a:endParaRPr>
          </a:p>
        </p:txBody>
      </p:sp>
      <p:sp>
        <p:nvSpPr>
          <p:cNvPr id="1149959" name="Text Box 7"/>
          <p:cNvSpPr txBox="1">
            <a:spLocks noChangeArrowheads="1"/>
          </p:cNvSpPr>
          <p:nvPr/>
        </p:nvSpPr>
        <p:spPr bwMode="auto">
          <a:xfrm>
            <a:off x="5829771" y="3428999"/>
            <a:ext cx="3127523"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de-DE" sz="2400" b="1" dirty="0">
                <a:cs typeface="Arial" panose="020B0604020202020204" pitchFamily="34" charset="0"/>
              </a:rPr>
              <a:t>unexpected beam path</a:t>
            </a:r>
          </a:p>
        </p:txBody>
      </p:sp>
    </p:spTree>
    <p:extLst>
      <p:ext uri="{BB962C8B-B14F-4D97-AF65-F5344CB8AC3E}">
        <p14:creationId xmlns:p14="http://schemas.microsoft.com/office/powerpoint/2010/main" val="36623206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p:cNvSpPr>
            <a:spLocks noGrp="1" noChangeArrowheads="1"/>
          </p:cNvSpPr>
          <p:nvPr>
            <p:ph type="title"/>
          </p:nvPr>
        </p:nvSpPr>
        <p:spPr>
          <a:xfrm>
            <a:off x="628650" y="365127"/>
            <a:ext cx="7886700" cy="802492"/>
          </a:xfrm>
        </p:spPr>
        <p:txBody>
          <a:bodyPr/>
          <a:lstStyle/>
          <a:p>
            <a:r>
              <a:rPr lang="en-US" dirty="0"/>
              <a:t>Coverslip thickness</a:t>
            </a:r>
            <a:endParaRPr lang="de-DE" altLang="de-DE" dirty="0"/>
          </a:p>
        </p:txBody>
      </p:sp>
      <p:sp>
        <p:nvSpPr>
          <p:cNvPr id="1152003" name="Rectangle 3"/>
          <p:cNvSpPr>
            <a:spLocks noGrp="1" noChangeArrowheads="1"/>
          </p:cNvSpPr>
          <p:nvPr>
            <p:ph idx="1"/>
          </p:nvPr>
        </p:nvSpPr>
        <p:spPr>
          <a:xfrm>
            <a:off x="628650" y="1069145"/>
            <a:ext cx="8299690" cy="5107818"/>
          </a:xfrm>
        </p:spPr>
        <p:txBody>
          <a:bodyPr/>
          <a:lstStyle/>
          <a:p>
            <a:pPr>
              <a:lnSpc>
                <a:spcPct val="90000"/>
              </a:lnSpc>
            </a:pPr>
            <a:r>
              <a:rPr lang="en-US" altLang="de-DE" dirty="0" smtClean="0"/>
              <a:t>The right thickness is 170 µm. This is what microscopy companies have their objectives designed for.</a:t>
            </a:r>
          </a:p>
          <a:p>
            <a:pPr>
              <a:lnSpc>
                <a:spcPct val="90000"/>
              </a:lnSpc>
            </a:pPr>
            <a:endParaRPr lang="en-US" altLang="de-DE" dirty="0"/>
          </a:p>
          <a:p>
            <a:pPr>
              <a:lnSpc>
                <a:spcPct val="90000"/>
              </a:lnSpc>
            </a:pPr>
            <a:endParaRPr lang="en-US" altLang="de-DE" dirty="0" smtClean="0"/>
          </a:p>
          <a:p>
            <a:pPr>
              <a:lnSpc>
                <a:spcPct val="90000"/>
              </a:lnSpc>
            </a:pPr>
            <a:endParaRPr lang="en-US" altLang="de-DE" dirty="0"/>
          </a:p>
          <a:p>
            <a:pPr>
              <a:lnSpc>
                <a:spcPct val="90000"/>
              </a:lnSpc>
            </a:pPr>
            <a:endParaRPr lang="en-US" altLang="de-DE" dirty="0" smtClean="0"/>
          </a:p>
          <a:p>
            <a:pPr>
              <a:lnSpc>
                <a:spcPct val="90000"/>
              </a:lnSpc>
            </a:pPr>
            <a:endParaRPr lang="en-US" altLang="de-DE" dirty="0"/>
          </a:p>
          <a:p>
            <a:pPr>
              <a:lnSpc>
                <a:spcPct val="90000"/>
              </a:lnSpc>
            </a:pPr>
            <a:endParaRPr lang="en-US" altLang="de-DE" dirty="0" smtClean="0"/>
          </a:p>
          <a:p>
            <a:pPr>
              <a:lnSpc>
                <a:spcPct val="90000"/>
              </a:lnSpc>
            </a:pPr>
            <a:endParaRPr lang="en-US" altLang="de-DE" dirty="0" smtClean="0"/>
          </a:p>
          <a:p>
            <a:pPr>
              <a:lnSpc>
                <a:spcPct val="90000"/>
              </a:lnSpc>
            </a:pPr>
            <a:r>
              <a:rPr lang="en-US" altLang="de-DE" dirty="0" smtClean="0"/>
              <a:t>Unfortunately, this is not what you usually get.</a:t>
            </a:r>
            <a:endParaRPr lang="en-US" altLang="de-DE" dirty="0"/>
          </a:p>
        </p:txBody>
      </p:sp>
      <p:pic>
        <p:nvPicPr>
          <p:cNvPr id="1152004" name="Picture 4" descr="File:Objektiv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267" y="2070479"/>
            <a:ext cx="6096000" cy="31051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7325267" y="3683479"/>
            <a:ext cx="1802921" cy="784830"/>
          </a:xfrm>
          <a:prstGeom prst="rect">
            <a:avLst/>
          </a:prstGeom>
          <a:solidFill>
            <a:schemeClr val="bg1"/>
          </a:solidFill>
          <a:ln>
            <a:noFill/>
          </a:ln>
          <a:effectLst/>
          <a:extLst/>
        </p:spPr>
        <p:txBody>
          <a:bodyPr wrap="square">
            <a:spAutoFit/>
          </a:bodyPr>
          <a:lstStyle/>
          <a:p>
            <a:r>
              <a:rPr lang="de-DE" altLang="de-DE" sz="900" dirty="0">
                <a:solidFill>
                  <a:schemeClr val="bg1">
                    <a:lumMod val="50000"/>
                  </a:schemeClr>
                </a:solidFill>
                <a:cs typeface="Arial" panose="020B0604020202020204" pitchFamily="34" charset="0"/>
              </a:rPr>
              <a:t>http://</a:t>
            </a:r>
            <a:r>
              <a:rPr lang="de-DE" altLang="de-DE" sz="900" dirty="0" smtClean="0">
                <a:solidFill>
                  <a:schemeClr val="bg1">
                    <a:lumMod val="50000"/>
                  </a:schemeClr>
                </a:solidFill>
                <a:cs typeface="Arial" panose="020B0604020202020204" pitchFamily="34" charset="0"/>
              </a:rPr>
              <a:t>commons.wikimedia.org/wiki/File:Objektiv2.jpg</a:t>
            </a:r>
          </a:p>
          <a:p>
            <a:r>
              <a:rPr lang="de-DE" altLang="de-DE" sz="900" dirty="0" err="1" smtClean="0">
                <a:solidFill>
                  <a:schemeClr val="bg1">
                    <a:lumMod val="50000"/>
                  </a:schemeClr>
                </a:solidFill>
                <a:cs typeface="Arial" panose="020B0604020202020204" pitchFamily="34" charset="0"/>
              </a:rPr>
              <a:t>Creator</a:t>
            </a:r>
            <a:r>
              <a:rPr lang="de-DE" altLang="de-DE" sz="900" dirty="0" smtClean="0">
                <a:solidFill>
                  <a:schemeClr val="bg1">
                    <a:lumMod val="50000"/>
                  </a:schemeClr>
                </a:solidFill>
                <a:cs typeface="Arial" panose="020B0604020202020204" pitchFamily="34" charset="0"/>
              </a:rPr>
              <a:t>: </a:t>
            </a:r>
            <a:r>
              <a:rPr lang="en-US" sz="900" dirty="0" err="1">
                <a:solidFill>
                  <a:schemeClr val="bg1">
                    <a:lumMod val="50000"/>
                  </a:schemeClr>
                </a:solidFill>
              </a:rPr>
              <a:t>Szőca</a:t>
            </a:r>
            <a:r>
              <a:rPr lang="en-US" sz="900" dirty="0">
                <a:solidFill>
                  <a:schemeClr val="bg1">
                    <a:lumMod val="50000"/>
                  </a:schemeClr>
                </a:solidFill>
              </a:rPr>
              <a:t> </a:t>
            </a:r>
            <a:r>
              <a:rPr lang="en-US" sz="900" dirty="0" smtClean="0">
                <a:solidFill>
                  <a:schemeClr val="bg1">
                    <a:lumMod val="50000"/>
                  </a:schemeClr>
                </a:solidFill>
              </a:rPr>
              <a:t>TamásTamasflex</a:t>
            </a:r>
            <a:r>
              <a:rPr lang="en-US" sz="900" dirty="0">
                <a:solidFill>
                  <a:schemeClr val="bg1">
                    <a:lumMod val="50000"/>
                  </a:schemeClr>
                </a:solidFill>
              </a:rPr>
              <a:t>, Creative Commons Attribution-Share Alike 3.0 </a:t>
            </a:r>
            <a:r>
              <a:rPr lang="en-US" sz="900" dirty="0" err="1">
                <a:solidFill>
                  <a:schemeClr val="bg1">
                    <a:lumMod val="50000"/>
                  </a:schemeClr>
                </a:solidFill>
              </a:rPr>
              <a:t>Unported</a:t>
            </a:r>
            <a:endParaRPr lang="de-DE" altLang="de-DE" sz="900" dirty="0">
              <a:solidFill>
                <a:schemeClr val="bg1">
                  <a:lumMod val="50000"/>
                </a:schemeClr>
              </a:solidFill>
              <a:cs typeface="Arial" panose="020B0604020202020204" pitchFamily="34" charset="0"/>
            </a:endParaRPr>
          </a:p>
        </p:txBody>
      </p:sp>
    </p:spTree>
    <p:extLst>
      <p:ext uri="{BB962C8B-B14F-4D97-AF65-F5344CB8AC3E}">
        <p14:creationId xmlns:p14="http://schemas.microsoft.com/office/powerpoint/2010/main" val="18668003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Coverslip thickness</a:t>
            </a:r>
            <a:endParaRPr lang="en-US" dirty="0"/>
          </a:p>
        </p:txBody>
      </p:sp>
      <p:sp>
        <p:nvSpPr>
          <p:cNvPr id="1156099" name="Rectangle 3"/>
          <p:cNvSpPr>
            <a:spLocks noGrp="1" noChangeArrowheads="1"/>
          </p:cNvSpPr>
          <p:nvPr>
            <p:ph idx="1"/>
          </p:nvPr>
        </p:nvSpPr>
        <p:spPr/>
        <p:txBody>
          <a:bodyPr>
            <a:normAutofit lnSpcReduction="10000"/>
          </a:bodyPr>
          <a:lstStyle/>
          <a:p>
            <a:r>
              <a:rPr lang="en-US" altLang="de-DE" sz="2800" dirty="0"/>
              <a:t>Problems are even worse with water immersion or dry objectives with high N.A.</a:t>
            </a:r>
          </a:p>
          <a:p>
            <a:endParaRPr lang="en-US" altLang="de-DE" sz="2800" dirty="0"/>
          </a:p>
          <a:p>
            <a:r>
              <a:rPr lang="en-US" altLang="de-DE" sz="2800" dirty="0"/>
              <a:t>If you want to do high resolution microscopy, you </a:t>
            </a:r>
            <a:r>
              <a:rPr lang="en-US" altLang="de-DE" sz="2800" dirty="0" smtClean="0"/>
              <a:t>must use 170 </a:t>
            </a:r>
            <a:r>
              <a:rPr lang="en-US" altLang="de-DE" sz="2800" dirty="0"/>
              <a:t>µm coverslips, (“Thickness 1½ “ or better).</a:t>
            </a:r>
          </a:p>
          <a:p>
            <a:endParaRPr lang="en-US" altLang="de-DE" sz="2800" dirty="0"/>
          </a:p>
          <a:p>
            <a:r>
              <a:rPr lang="en-US" altLang="de-DE" sz="2800" dirty="0" smtClean="0"/>
              <a:t>Unfortunatel</a:t>
            </a:r>
            <a:r>
              <a:rPr lang="en-US" altLang="de-DE" dirty="0" smtClean="0"/>
              <a:t>y these are not so easy to find: Most normal lab suppliers do not carry them. </a:t>
            </a:r>
            <a:r>
              <a:rPr lang="en-US" altLang="de-DE" sz="2800" dirty="0" smtClean="0"/>
              <a:t>We use the ones from www.hecht-assistent.de </a:t>
            </a:r>
            <a:endParaRPr lang="en-US" altLang="de-DE" sz="2800" dirty="0"/>
          </a:p>
        </p:txBody>
      </p:sp>
    </p:spTree>
    <p:extLst>
      <p:ext uri="{BB962C8B-B14F-4D97-AF65-F5344CB8AC3E}">
        <p14:creationId xmlns:p14="http://schemas.microsoft.com/office/powerpoint/2010/main" val="26073325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de-DE" dirty="0" smtClean="0"/>
              <a:t>Coverslips</a:t>
            </a:r>
            <a:endParaRPr lang="en-US" altLang="de-DE" dirty="0"/>
          </a:p>
        </p:txBody>
      </p:sp>
      <p:sp>
        <p:nvSpPr>
          <p:cNvPr id="57347" name="Rectangle 3"/>
          <p:cNvSpPr>
            <a:spLocks noGrp="1" noChangeArrowheads="1"/>
          </p:cNvSpPr>
          <p:nvPr>
            <p:ph type="body" idx="1"/>
          </p:nvPr>
        </p:nvSpPr>
        <p:spPr/>
        <p:txBody>
          <a:bodyPr/>
          <a:lstStyle/>
          <a:p>
            <a:r>
              <a:rPr lang="en-US" altLang="de-DE" dirty="0" smtClean="0"/>
              <a:t>Some objectives („</a:t>
            </a:r>
            <a:r>
              <a:rPr lang="en-US" altLang="de-DE" dirty="0" err="1" smtClean="0"/>
              <a:t>Corr</a:t>
            </a:r>
            <a:r>
              <a:rPr lang="en-US" altLang="de-DE" dirty="0" smtClean="0"/>
              <a:t>“) have correction collars with which they can be adapted to varying coverslip thicknesses.</a:t>
            </a:r>
          </a:p>
          <a:p>
            <a:r>
              <a:rPr lang="en-US" altLang="de-DE" dirty="0" smtClean="0"/>
              <a:t>Some can handle 0-2 mm.</a:t>
            </a:r>
            <a:endParaRPr lang="en-US" altLang="de-DE" dirty="0"/>
          </a:p>
        </p:txBody>
      </p:sp>
    </p:spTree>
    <p:extLst>
      <p:ext uri="{BB962C8B-B14F-4D97-AF65-F5344CB8AC3E}">
        <p14:creationId xmlns:p14="http://schemas.microsoft.com/office/powerpoint/2010/main" val="23003978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2855</Words>
  <Application>Microsoft Office PowerPoint</Application>
  <PresentationFormat>Bildschirmpräsentation (4:3)</PresentationFormat>
  <Paragraphs>299</Paragraphs>
  <Slides>62</Slides>
  <Notes>19</Notes>
  <HiddenSlides>6</HiddenSlides>
  <MMClips>0</MMClips>
  <ScaleCrop>false</ScaleCrop>
  <HeadingPairs>
    <vt:vector size="8" baseType="variant">
      <vt:variant>
        <vt:lpstr>Verwendete Schriftarten</vt:lpstr>
      </vt:variant>
      <vt:variant>
        <vt:i4>5</vt:i4>
      </vt:variant>
      <vt:variant>
        <vt:lpstr>Design</vt:lpstr>
      </vt:variant>
      <vt:variant>
        <vt:i4>2</vt:i4>
      </vt:variant>
      <vt:variant>
        <vt:lpstr>Eingebettete OLE-Server</vt:lpstr>
      </vt:variant>
      <vt:variant>
        <vt:i4>1</vt:i4>
      </vt:variant>
      <vt:variant>
        <vt:lpstr>Folientitel</vt:lpstr>
      </vt:variant>
      <vt:variant>
        <vt:i4>62</vt:i4>
      </vt:variant>
    </vt:vector>
  </HeadingPairs>
  <TitlesOfParts>
    <vt:vector size="70" baseType="lpstr">
      <vt:lpstr>Arial</vt:lpstr>
      <vt:lpstr>Calibri</vt:lpstr>
      <vt:lpstr>Calibri Light</vt:lpstr>
      <vt:lpstr>Cambria Math</vt:lpstr>
      <vt:lpstr>Gill Sans</vt:lpstr>
      <vt:lpstr>Office Theme</vt:lpstr>
      <vt:lpstr>Benutzerdefiniertes Design</vt:lpstr>
      <vt:lpstr>Image</vt:lpstr>
      <vt:lpstr>Slides for  Basic Microscope Optics (BMO)</vt:lpstr>
      <vt:lpstr>Note 1</vt:lpstr>
      <vt:lpstr>Note 2</vt:lpstr>
      <vt:lpstr>Copyright notice</vt:lpstr>
      <vt:lpstr>Topics in this file</vt:lpstr>
      <vt:lpstr>The idealized situation</vt:lpstr>
      <vt:lpstr>The image of a point is not a point,  but an Airy pattern</vt:lpstr>
      <vt:lpstr>How the Airy patterns and intensity plots in this presentation were created</vt:lpstr>
      <vt:lpstr>The image of a point is not a point,  but an Airy pattern</vt:lpstr>
      <vt:lpstr>Intensity profile</vt:lpstr>
      <vt:lpstr>Example: Intensity distribution in the Airy pattern of a point with an NA 1.4 objective with λ=500 nm</vt:lpstr>
      <vt:lpstr>How close can two Airy patterns  be together and still be  resolved = recognized as two?</vt:lpstr>
      <vt:lpstr>PowerPoint-Präsentation</vt:lpstr>
      <vt:lpstr>Example: Intensity distribution in the Airy pattern of a point with an NA 1.4 objective with λ=500 nm</vt:lpstr>
      <vt:lpstr>PowerPoint-Präsentation</vt:lpstr>
      <vt:lpstr>But how do we measure that?</vt:lpstr>
      <vt:lpstr>Example: Intensity distribution in the Airy pattern of a point with an NA 1.4 objective with λ=500 nm</vt:lpstr>
      <vt:lpstr>How to measure the FWHM of a Point-spread-function </vt:lpstr>
      <vt:lpstr>With Fiji or ImageJ</vt:lpstr>
      <vt:lpstr>Intensity distribution along the line selection</vt:lpstr>
      <vt:lpstr>PowerPoint-Präsentation</vt:lpstr>
      <vt:lpstr>Shit does happen!</vt:lpstr>
      <vt:lpstr>Test your microscope!</vt:lpstr>
      <vt:lpstr>All this was about imaging in the focal plane – what about z?</vt:lpstr>
      <vt:lpstr>The Airy pattern in z-direction</vt:lpstr>
      <vt:lpstr>The Airy pattern in z-direction</vt:lpstr>
      <vt:lpstr>The Airy pattern in z-direction</vt:lpstr>
      <vt:lpstr>The Airy pattern in z-direction</vt:lpstr>
      <vt:lpstr>Example: Intensity distribution in the Airy pattern of a point with an NA 1.4 objective with λ=500 nm</vt:lpstr>
      <vt:lpstr>Example: Intensity distribution in the Airy pattern of a point with an NA 1.4 objective with λ=500 nm</vt:lpstr>
      <vt:lpstr>Example: Intensity distribution in the Airy pattern of a point with an NA 1.4 objective with λ=500 nm</vt:lpstr>
      <vt:lpstr>Example: Intensity distribution in the Airy pattern of a point with an NA 1.4 objective with λ=500 nm</vt:lpstr>
      <vt:lpstr>Rayleigh criterion</vt:lpstr>
      <vt:lpstr>What is NA?</vt:lpstr>
      <vt:lpstr>The aperture angle or acceptance angle  (German: Öffnungswinkel)</vt:lpstr>
      <vt:lpstr>The aperture angle of the objective</vt:lpstr>
      <vt:lpstr>Ernst Abbe, 1873:</vt:lpstr>
      <vt:lpstr>Aperture Angle and NA </vt:lpstr>
      <vt:lpstr>Why is the refractive index important for resolution?</vt:lpstr>
      <vt:lpstr>Examples</vt:lpstr>
      <vt:lpstr>Examples</vt:lpstr>
      <vt:lpstr>Take-home-message:  Higher NA means</vt:lpstr>
      <vt:lpstr>Why is the refractive index (Ri) important for resolution?</vt:lpstr>
      <vt:lpstr>Oil immersion has better resolution because light from a larger angle (=more information) is collected</vt:lpstr>
      <vt:lpstr>Maximal NA</vt:lpstr>
      <vt:lpstr>Maximal resolution with todays normal fluorescence microscopes  (Rayleigh criterion)</vt:lpstr>
      <vt:lpstr>Embedding medium and coverslips  –  Why you shouldn‘t just take what you find in some drawer</vt:lpstr>
      <vt:lpstr>Oil immersion has better resolution because light from a larger angle (=more information) is collected</vt:lpstr>
      <vt:lpstr>Ri mismatch</vt:lpstr>
      <vt:lpstr>Ri mismatch</vt:lpstr>
      <vt:lpstr>Ri mismatch</vt:lpstr>
      <vt:lpstr>Ri mismatch</vt:lpstr>
      <vt:lpstr>Ri mismatch</vt:lpstr>
      <vt:lpstr>Are you in trouble with your preparation?  Find out with self-made test slides:</vt:lpstr>
      <vt:lpstr>PowerPoint-Präsentation</vt:lpstr>
      <vt:lpstr>PowerPoint-Präsentation</vt:lpstr>
      <vt:lpstr>Intensity drop with depth</vt:lpstr>
      <vt:lpstr>Consequences of Ri mismatch</vt:lpstr>
      <vt:lpstr>Coverslip thickness</vt:lpstr>
      <vt:lpstr>Coverslip thickness</vt:lpstr>
      <vt:lpstr>Coverslip thickness</vt:lpstr>
      <vt:lpstr>Coverslips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Resolution in Fluorescence Microscopy</dc:title>
  <dc:creator>dietzel</dc:creator>
  <cp:lastModifiedBy>dietzel</cp:lastModifiedBy>
  <cp:revision>167</cp:revision>
  <dcterms:created xsi:type="dcterms:W3CDTF">2014-11-20T07:38:47Z</dcterms:created>
  <dcterms:modified xsi:type="dcterms:W3CDTF">2016-07-05T14:55:58Z</dcterms:modified>
</cp:coreProperties>
</file>