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7" r:id="rId2"/>
    <p:sldMasterId id="2147483709" r:id="rId3"/>
    <p:sldMasterId id="2147483721" r:id="rId4"/>
    <p:sldMasterId id="2147483733" r:id="rId5"/>
  </p:sldMasterIdLst>
  <p:notesMasterIdLst>
    <p:notesMasterId r:id="rId111"/>
  </p:notesMasterIdLst>
  <p:sldIdLst>
    <p:sldId id="259" r:id="rId6"/>
    <p:sldId id="315" r:id="rId7"/>
    <p:sldId id="316" r:id="rId8"/>
    <p:sldId id="317" r:id="rId9"/>
    <p:sldId id="325"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326"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67" r:id="rId41"/>
    <p:sldId id="368" r:id="rId42"/>
    <p:sldId id="369" r:id="rId43"/>
    <p:sldId id="372" r:id="rId44"/>
    <p:sldId id="373" r:id="rId45"/>
    <p:sldId id="374" r:id="rId46"/>
    <p:sldId id="375" r:id="rId47"/>
    <p:sldId id="376" r:id="rId48"/>
    <p:sldId id="377" r:id="rId49"/>
    <p:sldId id="327" r:id="rId50"/>
    <p:sldId id="282" r:id="rId51"/>
    <p:sldId id="378" r:id="rId52"/>
    <p:sldId id="358" r:id="rId53"/>
    <p:sldId id="278" r:id="rId54"/>
    <p:sldId id="279" r:id="rId55"/>
    <p:sldId id="359" r:id="rId56"/>
    <p:sldId id="355" r:id="rId57"/>
    <p:sldId id="356" r:id="rId58"/>
    <p:sldId id="357" r:id="rId59"/>
    <p:sldId id="360" r:id="rId60"/>
    <p:sldId id="361" r:id="rId61"/>
    <p:sldId id="362" r:id="rId62"/>
    <p:sldId id="323" r:id="rId63"/>
    <p:sldId id="363" r:id="rId64"/>
    <p:sldId id="321" r:id="rId65"/>
    <p:sldId id="379" r:id="rId66"/>
    <p:sldId id="380" r:id="rId67"/>
    <p:sldId id="381" r:id="rId68"/>
    <p:sldId id="382" r:id="rId69"/>
    <p:sldId id="383" r:id="rId70"/>
    <p:sldId id="384" r:id="rId71"/>
    <p:sldId id="385" r:id="rId72"/>
    <p:sldId id="365" r:id="rId73"/>
    <p:sldId id="322" r:id="rId74"/>
    <p:sldId id="280" r:id="rId75"/>
    <p:sldId id="364" r:id="rId76"/>
    <p:sldId id="281" r:id="rId77"/>
    <p:sldId id="283" r:id="rId78"/>
    <p:sldId id="284" r:id="rId79"/>
    <p:sldId id="366" r:id="rId80"/>
    <p:sldId id="285" r:id="rId81"/>
    <p:sldId id="286" r:id="rId82"/>
    <p:sldId id="287" r:id="rId83"/>
    <p:sldId id="288" r:id="rId84"/>
    <p:sldId id="289" r:id="rId85"/>
    <p:sldId id="290" r:id="rId86"/>
    <p:sldId id="291" r:id="rId87"/>
    <p:sldId id="292" r:id="rId88"/>
    <p:sldId id="293" r:id="rId89"/>
    <p:sldId id="294" r:id="rId90"/>
    <p:sldId id="295" r:id="rId91"/>
    <p:sldId id="296" r:id="rId92"/>
    <p:sldId id="297" r:id="rId93"/>
    <p:sldId id="298" r:id="rId94"/>
    <p:sldId id="299" r:id="rId95"/>
    <p:sldId id="300" r:id="rId96"/>
    <p:sldId id="301" r:id="rId97"/>
    <p:sldId id="314" r:id="rId98"/>
    <p:sldId id="302" r:id="rId99"/>
    <p:sldId id="303" r:id="rId100"/>
    <p:sldId id="304" r:id="rId101"/>
    <p:sldId id="305" r:id="rId102"/>
    <p:sldId id="306" r:id="rId103"/>
    <p:sldId id="307" r:id="rId104"/>
    <p:sldId id="308" r:id="rId105"/>
    <p:sldId id="309" r:id="rId106"/>
    <p:sldId id="310" r:id="rId107"/>
    <p:sldId id="311" r:id="rId108"/>
    <p:sldId id="312" r:id="rId109"/>
    <p:sldId id="313"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15" autoAdjust="0"/>
    <p:restoredTop sz="89813" autoAdjust="0"/>
  </p:normalViewPr>
  <p:slideViewPr>
    <p:cSldViewPr snapToGrid="0">
      <p:cViewPr varScale="1">
        <p:scale>
          <a:sx n="119" d="100"/>
          <a:sy n="119" d="100"/>
        </p:scale>
        <p:origin x="1206" y="84"/>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Steffen\2015.03.24.Detektortest%20clsm\auswertung2015.03.24.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10241768"/>
        <c:axId val="410243336"/>
      </c:scatterChart>
      <c:valAx>
        <c:axId val="410241768"/>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3336"/>
        <c:crosses val="autoZero"/>
        <c:crossBetween val="midCat"/>
      </c:valAx>
      <c:valAx>
        <c:axId val="410243336"/>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176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'single scans'!$B$3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c:v>
                </c:pt>
                <c:pt idx="62">
                  <c:v>0</c:v>
                </c:pt>
                <c:pt idx="63">
                  <c:v>0</c:v>
                </c:pt>
                <c:pt idx="64">
                  <c:v>1</c:v>
                </c:pt>
                <c:pt idx="65">
                  <c:v>0</c:v>
                </c:pt>
                <c:pt idx="66">
                  <c:v>0</c:v>
                </c:pt>
                <c:pt idx="67">
                  <c:v>0</c:v>
                </c:pt>
                <c:pt idx="68">
                  <c:v>0</c:v>
                </c:pt>
                <c:pt idx="69">
                  <c:v>0</c:v>
                </c:pt>
                <c:pt idx="70">
                  <c:v>0</c:v>
                </c:pt>
                <c:pt idx="71">
                  <c:v>2</c:v>
                </c:pt>
                <c:pt idx="72">
                  <c:v>0</c:v>
                </c:pt>
                <c:pt idx="73">
                  <c:v>0</c:v>
                </c:pt>
                <c:pt idx="74">
                  <c:v>11</c:v>
                </c:pt>
                <c:pt idx="75">
                  <c:v>0</c:v>
                </c:pt>
                <c:pt idx="76">
                  <c:v>0</c:v>
                </c:pt>
                <c:pt idx="77">
                  <c:v>16</c:v>
                </c:pt>
                <c:pt idx="78">
                  <c:v>0</c:v>
                </c:pt>
                <c:pt idx="79">
                  <c:v>0</c:v>
                </c:pt>
                <c:pt idx="80">
                  <c:v>20</c:v>
                </c:pt>
                <c:pt idx="81">
                  <c:v>0</c:v>
                </c:pt>
                <c:pt idx="82">
                  <c:v>0</c:v>
                </c:pt>
                <c:pt idx="83">
                  <c:v>0</c:v>
                </c:pt>
                <c:pt idx="84">
                  <c:v>43</c:v>
                </c:pt>
                <c:pt idx="85">
                  <c:v>0</c:v>
                </c:pt>
                <c:pt idx="86">
                  <c:v>0</c:v>
                </c:pt>
                <c:pt idx="87">
                  <c:v>78</c:v>
                </c:pt>
                <c:pt idx="88">
                  <c:v>0</c:v>
                </c:pt>
                <c:pt idx="89">
                  <c:v>0</c:v>
                </c:pt>
                <c:pt idx="90">
                  <c:v>111</c:v>
                </c:pt>
                <c:pt idx="91">
                  <c:v>0</c:v>
                </c:pt>
                <c:pt idx="92">
                  <c:v>0</c:v>
                </c:pt>
                <c:pt idx="93">
                  <c:v>163</c:v>
                </c:pt>
                <c:pt idx="94">
                  <c:v>0</c:v>
                </c:pt>
                <c:pt idx="95">
                  <c:v>0</c:v>
                </c:pt>
                <c:pt idx="96">
                  <c:v>256</c:v>
                </c:pt>
                <c:pt idx="97">
                  <c:v>0</c:v>
                </c:pt>
                <c:pt idx="98">
                  <c:v>0</c:v>
                </c:pt>
                <c:pt idx="99">
                  <c:v>1</c:v>
                </c:pt>
                <c:pt idx="100">
                  <c:v>385</c:v>
                </c:pt>
                <c:pt idx="101">
                  <c:v>0</c:v>
                </c:pt>
                <c:pt idx="102">
                  <c:v>0</c:v>
                </c:pt>
                <c:pt idx="103">
                  <c:v>530</c:v>
                </c:pt>
                <c:pt idx="104">
                  <c:v>0</c:v>
                </c:pt>
                <c:pt idx="105">
                  <c:v>1</c:v>
                </c:pt>
                <c:pt idx="106">
                  <c:v>739</c:v>
                </c:pt>
                <c:pt idx="107">
                  <c:v>0</c:v>
                </c:pt>
                <c:pt idx="108">
                  <c:v>1</c:v>
                </c:pt>
                <c:pt idx="109">
                  <c:v>958</c:v>
                </c:pt>
                <c:pt idx="110">
                  <c:v>0</c:v>
                </c:pt>
                <c:pt idx="111">
                  <c:v>0</c:v>
                </c:pt>
                <c:pt idx="112">
                  <c:v>3</c:v>
                </c:pt>
                <c:pt idx="113">
                  <c:v>1261</c:v>
                </c:pt>
                <c:pt idx="114">
                  <c:v>0</c:v>
                </c:pt>
                <c:pt idx="115">
                  <c:v>5</c:v>
                </c:pt>
                <c:pt idx="116">
                  <c:v>1565</c:v>
                </c:pt>
                <c:pt idx="117">
                  <c:v>0</c:v>
                </c:pt>
                <c:pt idx="118">
                  <c:v>5</c:v>
                </c:pt>
                <c:pt idx="119">
                  <c:v>1814</c:v>
                </c:pt>
                <c:pt idx="120">
                  <c:v>0</c:v>
                </c:pt>
                <c:pt idx="121">
                  <c:v>4</c:v>
                </c:pt>
                <c:pt idx="122">
                  <c:v>2177</c:v>
                </c:pt>
                <c:pt idx="123">
                  <c:v>0</c:v>
                </c:pt>
                <c:pt idx="124">
                  <c:v>8</c:v>
                </c:pt>
                <c:pt idx="125">
                  <c:v>0</c:v>
                </c:pt>
                <c:pt idx="126">
                  <c:v>2441</c:v>
                </c:pt>
                <c:pt idx="127">
                  <c:v>0</c:v>
                </c:pt>
                <c:pt idx="128">
                  <c:v>9</c:v>
                </c:pt>
                <c:pt idx="129">
                  <c:v>2799</c:v>
                </c:pt>
                <c:pt idx="130">
                  <c:v>0</c:v>
                </c:pt>
                <c:pt idx="131">
                  <c:v>12</c:v>
                </c:pt>
                <c:pt idx="132">
                  <c:v>3095</c:v>
                </c:pt>
                <c:pt idx="133">
                  <c:v>0</c:v>
                </c:pt>
                <c:pt idx="134">
                  <c:v>10</c:v>
                </c:pt>
                <c:pt idx="135">
                  <c:v>3296</c:v>
                </c:pt>
                <c:pt idx="136">
                  <c:v>0</c:v>
                </c:pt>
                <c:pt idx="137">
                  <c:v>14</c:v>
                </c:pt>
                <c:pt idx="138">
                  <c:v>3585</c:v>
                </c:pt>
                <c:pt idx="139">
                  <c:v>0</c:v>
                </c:pt>
                <c:pt idx="140">
                  <c:v>13</c:v>
                </c:pt>
                <c:pt idx="141">
                  <c:v>0</c:v>
                </c:pt>
                <c:pt idx="142">
                  <c:v>3598</c:v>
                </c:pt>
                <c:pt idx="143">
                  <c:v>0</c:v>
                </c:pt>
                <c:pt idx="144">
                  <c:v>17</c:v>
                </c:pt>
                <c:pt idx="145">
                  <c:v>3695</c:v>
                </c:pt>
                <c:pt idx="146">
                  <c:v>0</c:v>
                </c:pt>
                <c:pt idx="147">
                  <c:v>16</c:v>
                </c:pt>
                <c:pt idx="148">
                  <c:v>3710</c:v>
                </c:pt>
                <c:pt idx="149">
                  <c:v>0</c:v>
                </c:pt>
                <c:pt idx="150">
                  <c:v>10</c:v>
                </c:pt>
                <c:pt idx="151">
                  <c:v>3543</c:v>
                </c:pt>
                <c:pt idx="152">
                  <c:v>0</c:v>
                </c:pt>
                <c:pt idx="153">
                  <c:v>12</c:v>
                </c:pt>
                <c:pt idx="154">
                  <c:v>0</c:v>
                </c:pt>
                <c:pt idx="155">
                  <c:v>3396</c:v>
                </c:pt>
                <c:pt idx="156">
                  <c:v>20</c:v>
                </c:pt>
                <c:pt idx="157">
                  <c:v>0</c:v>
                </c:pt>
                <c:pt idx="158">
                  <c:v>3241</c:v>
                </c:pt>
                <c:pt idx="159">
                  <c:v>0</c:v>
                </c:pt>
                <c:pt idx="160">
                  <c:v>18</c:v>
                </c:pt>
                <c:pt idx="161">
                  <c:v>3015</c:v>
                </c:pt>
                <c:pt idx="162">
                  <c:v>0</c:v>
                </c:pt>
                <c:pt idx="163">
                  <c:v>12</c:v>
                </c:pt>
                <c:pt idx="164">
                  <c:v>2714</c:v>
                </c:pt>
                <c:pt idx="165">
                  <c:v>0</c:v>
                </c:pt>
                <c:pt idx="166">
                  <c:v>8</c:v>
                </c:pt>
                <c:pt idx="167">
                  <c:v>0</c:v>
                </c:pt>
                <c:pt idx="168">
                  <c:v>2332</c:v>
                </c:pt>
                <c:pt idx="169">
                  <c:v>10</c:v>
                </c:pt>
                <c:pt idx="170">
                  <c:v>0</c:v>
                </c:pt>
                <c:pt idx="171">
                  <c:v>2035</c:v>
                </c:pt>
                <c:pt idx="172">
                  <c:v>5</c:v>
                </c:pt>
                <c:pt idx="173">
                  <c:v>0</c:v>
                </c:pt>
                <c:pt idx="174">
                  <c:v>1742</c:v>
                </c:pt>
                <c:pt idx="175">
                  <c:v>0</c:v>
                </c:pt>
                <c:pt idx="176">
                  <c:v>8</c:v>
                </c:pt>
                <c:pt idx="177">
                  <c:v>1482</c:v>
                </c:pt>
                <c:pt idx="178">
                  <c:v>0</c:v>
                </c:pt>
                <c:pt idx="179">
                  <c:v>7</c:v>
                </c:pt>
                <c:pt idx="180">
                  <c:v>0</c:v>
                </c:pt>
                <c:pt idx="181">
                  <c:v>1132</c:v>
                </c:pt>
                <c:pt idx="182">
                  <c:v>4</c:v>
                </c:pt>
                <c:pt idx="183">
                  <c:v>0</c:v>
                </c:pt>
                <c:pt idx="184">
                  <c:v>1001</c:v>
                </c:pt>
                <c:pt idx="185">
                  <c:v>7</c:v>
                </c:pt>
                <c:pt idx="186">
                  <c:v>0</c:v>
                </c:pt>
                <c:pt idx="187">
                  <c:v>757</c:v>
                </c:pt>
                <c:pt idx="188">
                  <c:v>3</c:v>
                </c:pt>
                <c:pt idx="189">
                  <c:v>0</c:v>
                </c:pt>
                <c:pt idx="190">
                  <c:v>657</c:v>
                </c:pt>
                <c:pt idx="191">
                  <c:v>0</c:v>
                </c:pt>
                <c:pt idx="192">
                  <c:v>1</c:v>
                </c:pt>
                <c:pt idx="193">
                  <c:v>484</c:v>
                </c:pt>
                <c:pt idx="194">
                  <c:v>0</c:v>
                </c:pt>
                <c:pt idx="195">
                  <c:v>3</c:v>
                </c:pt>
                <c:pt idx="196">
                  <c:v>0</c:v>
                </c:pt>
                <c:pt idx="197">
                  <c:v>381</c:v>
                </c:pt>
                <c:pt idx="198">
                  <c:v>1</c:v>
                </c:pt>
                <c:pt idx="199">
                  <c:v>0</c:v>
                </c:pt>
                <c:pt idx="200">
                  <c:v>287</c:v>
                </c:pt>
                <c:pt idx="201">
                  <c:v>2</c:v>
                </c:pt>
                <c:pt idx="202">
                  <c:v>0</c:v>
                </c:pt>
                <c:pt idx="203">
                  <c:v>197</c:v>
                </c:pt>
                <c:pt idx="204">
                  <c:v>1</c:v>
                </c:pt>
                <c:pt idx="205">
                  <c:v>0</c:v>
                </c:pt>
                <c:pt idx="206">
                  <c:v>165</c:v>
                </c:pt>
                <c:pt idx="207">
                  <c:v>0</c:v>
                </c:pt>
                <c:pt idx="208">
                  <c:v>1</c:v>
                </c:pt>
                <c:pt idx="209">
                  <c:v>0</c:v>
                </c:pt>
                <c:pt idx="210">
                  <c:v>107</c:v>
                </c:pt>
                <c:pt idx="211">
                  <c:v>2</c:v>
                </c:pt>
                <c:pt idx="212">
                  <c:v>0</c:v>
                </c:pt>
                <c:pt idx="213">
                  <c:v>90</c:v>
                </c:pt>
                <c:pt idx="214">
                  <c:v>0</c:v>
                </c:pt>
                <c:pt idx="215">
                  <c:v>0</c:v>
                </c:pt>
                <c:pt idx="216">
                  <c:v>53</c:v>
                </c:pt>
                <c:pt idx="217">
                  <c:v>0</c:v>
                </c:pt>
                <c:pt idx="218">
                  <c:v>0</c:v>
                </c:pt>
                <c:pt idx="219">
                  <c:v>28</c:v>
                </c:pt>
                <c:pt idx="220">
                  <c:v>0</c:v>
                </c:pt>
                <c:pt idx="221">
                  <c:v>0</c:v>
                </c:pt>
                <c:pt idx="222">
                  <c:v>0</c:v>
                </c:pt>
                <c:pt idx="223">
                  <c:v>32</c:v>
                </c:pt>
                <c:pt idx="224">
                  <c:v>2</c:v>
                </c:pt>
                <c:pt idx="225">
                  <c:v>0</c:v>
                </c:pt>
                <c:pt idx="226">
                  <c:v>20</c:v>
                </c:pt>
                <c:pt idx="227">
                  <c:v>0</c:v>
                </c:pt>
                <c:pt idx="228">
                  <c:v>0</c:v>
                </c:pt>
                <c:pt idx="229">
                  <c:v>11</c:v>
                </c:pt>
                <c:pt idx="230">
                  <c:v>0</c:v>
                </c:pt>
                <c:pt idx="231">
                  <c:v>0</c:v>
                </c:pt>
                <c:pt idx="232">
                  <c:v>10</c:v>
                </c:pt>
                <c:pt idx="233">
                  <c:v>0</c:v>
                </c:pt>
                <c:pt idx="234">
                  <c:v>0</c:v>
                </c:pt>
                <c:pt idx="235">
                  <c:v>8</c:v>
                </c:pt>
                <c:pt idx="236">
                  <c:v>0</c:v>
                </c:pt>
                <c:pt idx="237">
                  <c:v>0</c:v>
                </c:pt>
                <c:pt idx="238">
                  <c:v>0</c:v>
                </c:pt>
                <c:pt idx="239">
                  <c:v>4</c:v>
                </c:pt>
                <c:pt idx="240">
                  <c:v>0</c:v>
                </c:pt>
                <c:pt idx="241">
                  <c:v>0</c:v>
                </c:pt>
                <c:pt idx="242">
                  <c:v>3</c:v>
                </c:pt>
                <c:pt idx="243">
                  <c:v>0</c:v>
                </c:pt>
                <c:pt idx="244">
                  <c:v>0</c:v>
                </c:pt>
                <c:pt idx="245">
                  <c:v>0</c:v>
                </c:pt>
                <c:pt idx="246">
                  <c:v>0</c:v>
                </c:pt>
                <c:pt idx="247">
                  <c:v>0</c:v>
                </c:pt>
                <c:pt idx="248">
                  <c:v>2</c:v>
                </c:pt>
                <c:pt idx="249">
                  <c:v>0</c:v>
                </c:pt>
                <c:pt idx="250">
                  <c:v>0</c:v>
                </c:pt>
                <c:pt idx="251">
                  <c:v>0</c:v>
                </c:pt>
                <c:pt idx="252">
                  <c:v>0</c:v>
                </c:pt>
                <c:pt idx="253">
                  <c:v>0</c:v>
                </c:pt>
                <c:pt idx="254">
                  <c:v>0</c:v>
                </c:pt>
                <c:pt idx="255">
                  <c:v>1</c:v>
                </c:pt>
              </c:numCache>
            </c:numRef>
          </c:yVal>
          <c:smooth val="0"/>
        </c:ser>
        <c:ser>
          <c:idx val="2"/>
          <c:order val="1"/>
          <c:tx>
            <c:strRef>
              <c:f>'single scans'!$D$3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'single scans'!$A$4:$A$259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'single scans'!$D$4:$D$259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10240592"/>
        <c:axId val="410240984"/>
      </c:scatterChart>
      <c:valAx>
        <c:axId val="410240592"/>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0984"/>
        <c:crosses val="autoZero"/>
        <c:crossBetween val="midCat"/>
      </c:valAx>
      <c:valAx>
        <c:axId val="410240984"/>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0592"/>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 PMT1000'!$B$3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 PMT1000'!$A$4:$A$259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 PMT1000'!$C$4:$C$259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2.6954177897574127E-4</c:v>
                </c:pt>
                <c:pt idx="62">
                  <c:v>0</c:v>
                </c:pt>
                <c:pt idx="63">
                  <c:v>0</c:v>
                </c:pt>
                <c:pt idx="64">
                  <c:v>2.6954177897574127E-4</c:v>
                </c:pt>
                <c:pt idx="65">
                  <c:v>0</c:v>
                </c:pt>
                <c:pt idx="66">
                  <c:v>0</c:v>
                </c:pt>
                <c:pt idx="67">
                  <c:v>0</c:v>
                </c:pt>
                <c:pt idx="68">
                  <c:v>0</c:v>
                </c:pt>
                <c:pt idx="69">
                  <c:v>0</c:v>
                </c:pt>
                <c:pt idx="70">
                  <c:v>0</c:v>
                </c:pt>
                <c:pt idx="71">
                  <c:v>5.3908355795148253E-4</c:v>
                </c:pt>
                <c:pt idx="72">
                  <c:v>0</c:v>
                </c:pt>
                <c:pt idx="73">
                  <c:v>0</c:v>
                </c:pt>
                <c:pt idx="74">
                  <c:v>2.9649595687331535E-3</c:v>
                </c:pt>
                <c:pt idx="75">
                  <c:v>0</c:v>
                </c:pt>
                <c:pt idx="76">
                  <c:v>0</c:v>
                </c:pt>
                <c:pt idx="77">
                  <c:v>4.3126684636118602E-3</c:v>
                </c:pt>
                <c:pt idx="78">
                  <c:v>0</c:v>
                </c:pt>
                <c:pt idx="79">
                  <c:v>0</c:v>
                </c:pt>
                <c:pt idx="80">
                  <c:v>5.3908355795148251E-3</c:v>
                </c:pt>
                <c:pt idx="81">
                  <c:v>0</c:v>
                </c:pt>
                <c:pt idx="82">
                  <c:v>0</c:v>
                </c:pt>
                <c:pt idx="83">
                  <c:v>0</c:v>
                </c:pt>
                <c:pt idx="84">
                  <c:v>1.1590296495956873E-2</c:v>
                </c:pt>
                <c:pt idx="85">
                  <c:v>0</c:v>
                </c:pt>
                <c:pt idx="86">
                  <c:v>0</c:v>
                </c:pt>
                <c:pt idx="87">
                  <c:v>2.1024258760107817E-2</c:v>
                </c:pt>
                <c:pt idx="88">
                  <c:v>0</c:v>
                </c:pt>
                <c:pt idx="89">
                  <c:v>0</c:v>
                </c:pt>
                <c:pt idx="90">
                  <c:v>2.9919137466307276E-2</c:v>
                </c:pt>
                <c:pt idx="91">
                  <c:v>0</c:v>
                </c:pt>
                <c:pt idx="92">
                  <c:v>0</c:v>
                </c:pt>
                <c:pt idx="93">
                  <c:v>4.3935309973045823E-2</c:v>
                </c:pt>
                <c:pt idx="94">
                  <c:v>0</c:v>
                </c:pt>
                <c:pt idx="95">
                  <c:v>0</c:v>
                </c:pt>
                <c:pt idx="96">
                  <c:v>6.9002695417789764E-2</c:v>
                </c:pt>
                <c:pt idx="97">
                  <c:v>0</c:v>
                </c:pt>
                <c:pt idx="98">
                  <c:v>0</c:v>
                </c:pt>
                <c:pt idx="99">
                  <c:v>2.6954177897574127E-4</c:v>
                </c:pt>
                <c:pt idx="100">
                  <c:v>0.10377358490566038</c:v>
                </c:pt>
                <c:pt idx="101">
                  <c:v>0</c:v>
                </c:pt>
                <c:pt idx="102">
                  <c:v>0</c:v>
                </c:pt>
                <c:pt idx="103">
                  <c:v>0.14285714285714285</c:v>
                </c:pt>
                <c:pt idx="104">
                  <c:v>0</c:v>
                </c:pt>
                <c:pt idx="105">
                  <c:v>2.6954177897574127E-4</c:v>
                </c:pt>
                <c:pt idx="106">
                  <c:v>0.19919137466307277</c:v>
                </c:pt>
                <c:pt idx="107">
                  <c:v>0</c:v>
                </c:pt>
                <c:pt idx="108">
                  <c:v>2.6954177897574127E-4</c:v>
                </c:pt>
                <c:pt idx="109">
                  <c:v>0.25822102425876009</c:v>
                </c:pt>
                <c:pt idx="110">
                  <c:v>0</c:v>
                </c:pt>
                <c:pt idx="111">
                  <c:v>0</c:v>
                </c:pt>
                <c:pt idx="112">
                  <c:v>8.0862533692722374E-4</c:v>
                </c:pt>
                <c:pt idx="113">
                  <c:v>0.3398921832884097</c:v>
                </c:pt>
                <c:pt idx="114">
                  <c:v>0</c:v>
                </c:pt>
                <c:pt idx="115">
                  <c:v>1.3477088948787063E-3</c:v>
                </c:pt>
                <c:pt idx="116">
                  <c:v>0.42183288409703507</c:v>
                </c:pt>
                <c:pt idx="117">
                  <c:v>0</c:v>
                </c:pt>
                <c:pt idx="118">
                  <c:v>1.3477088948787063E-3</c:v>
                </c:pt>
                <c:pt idx="119">
                  <c:v>0.48894878706199463</c:v>
                </c:pt>
                <c:pt idx="120">
                  <c:v>0</c:v>
                </c:pt>
                <c:pt idx="121">
                  <c:v>1.0781671159029651E-3</c:v>
                </c:pt>
                <c:pt idx="122">
                  <c:v>0.58679245283018866</c:v>
                </c:pt>
                <c:pt idx="123">
                  <c:v>0</c:v>
                </c:pt>
                <c:pt idx="124">
                  <c:v>2.1563342318059301E-3</c:v>
                </c:pt>
                <c:pt idx="125">
                  <c:v>0</c:v>
                </c:pt>
                <c:pt idx="126">
                  <c:v>0.65795148247978441</c:v>
                </c:pt>
                <c:pt idx="127">
                  <c:v>0</c:v>
                </c:pt>
                <c:pt idx="128">
                  <c:v>2.4258760107816711E-3</c:v>
                </c:pt>
                <c:pt idx="129">
                  <c:v>0.75444743935309977</c:v>
                </c:pt>
                <c:pt idx="130">
                  <c:v>0</c:v>
                </c:pt>
                <c:pt idx="131">
                  <c:v>3.234501347708895E-3</c:v>
                </c:pt>
                <c:pt idx="132">
                  <c:v>0.83423180592991919</c:v>
                </c:pt>
                <c:pt idx="133">
                  <c:v>0</c:v>
                </c:pt>
                <c:pt idx="134">
                  <c:v>2.6954177897574125E-3</c:v>
                </c:pt>
                <c:pt idx="135">
                  <c:v>0.88840970350404314</c:v>
                </c:pt>
                <c:pt idx="136">
                  <c:v>0</c:v>
                </c:pt>
                <c:pt idx="137">
                  <c:v>3.7735849056603774E-3</c:v>
                </c:pt>
                <c:pt idx="138">
                  <c:v>0.96630727762803237</c:v>
                </c:pt>
                <c:pt idx="139">
                  <c:v>0</c:v>
                </c:pt>
                <c:pt idx="140">
                  <c:v>3.504043126684636E-3</c:v>
                </c:pt>
                <c:pt idx="141">
                  <c:v>0</c:v>
                </c:pt>
                <c:pt idx="142">
                  <c:v>0.96981132075471699</c:v>
                </c:pt>
                <c:pt idx="143">
                  <c:v>0</c:v>
                </c:pt>
                <c:pt idx="144">
                  <c:v>4.5822102425876008E-3</c:v>
                </c:pt>
                <c:pt idx="145">
                  <c:v>0.99595687331536387</c:v>
                </c:pt>
                <c:pt idx="146">
                  <c:v>0</c:v>
                </c:pt>
                <c:pt idx="147">
                  <c:v>4.3126684636118602E-3</c:v>
                </c:pt>
                <c:pt idx="148">
                  <c:v>1</c:v>
                </c:pt>
                <c:pt idx="149">
                  <c:v>0</c:v>
                </c:pt>
                <c:pt idx="150">
                  <c:v>2.6954177897574125E-3</c:v>
                </c:pt>
                <c:pt idx="151">
                  <c:v>0.95498652291105124</c:v>
                </c:pt>
                <c:pt idx="152">
                  <c:v>0</c:v>
                </c:pt>
                <c:pt idx="153">
                  <c:v>3.234501347708895E-3</c:v>
                </c:pt>
                <c:pt idx="154">
                  <c:v>0</c:v>
                </c:pt>
                <c:pt idx="155">
                  <c:v>0.91536388140161729</c:v>
                </c:pt>
                <c:pt idx="156">
                  <c:v>5.3908355795148251E-3</c:v>
                </c:pt>
                <c:pt idx="157">
                  <c:v>0</c:v>
                </c:pt>
                <c:pt idx="158">
                  <c:v>0.87358490566037739</c:v>
                </c:pt>
                <c:pt idx="159">
                  <c:v>0</c:v>
                </c:pt>
                <c:pt idx="160">
                  <c:v>4.8517520215633422E-3</c:v>
                </c:pt>
                <c:pt idx="161">
                  <c:v>0.81266846361185985</c:v>
                </c:pt>
                <c:pt idx="162">
                  <c:v>0</c:v>
                </c:pt>
                <c:pt idx="163">
                  <c:v>3.234501347708895E-3</c:v>
                </c:pt>
                <c:pt idx="164">
                  <c:v>0.73153638814016175</c:v>
                </c:pt>
                <c:pt idx="165">
                  <c:v>0</c:v>
                </c:pt>
                <c:pt idx="166">
                  <c:v>2.1563342318059301E-3</c:v>
                </c:pt>
                <c:pt idx="167">
                  <c:v>0</c:v>
                </c:pt>
                <c:pt idx="168">
                  <c:v>0.62857142857142856</c:v>
                </c:pt>
                <c:pt idx="169">
                  <c:v>2.6954177897574125E-3</c:v>
                </c:pt>
                <c:pt idx="170">
                  <c:v>0</c:v>
                </c:pt>
                <c:pt idx="171">
                  <c:v>0.54851752021563338</c:v>
                </c:pt>
                <c:pt idx="172">
                  <c:v>1.3477088948787063E-3</c:v>
                </c:pt>
                <c:pt idx="173">
                  <c:v>0</c:v>
                </c:pt>
                <c:pt idx="174">
                  <c:v>0.46954177897574123</c:v>
                </c:pt>
                <c:pt idx="175">
                  <c:v>0</c:v>
                </c:pt>
                <c:pt idx="176">
                  <c:v>2.1563342318059301E-3</c:v>
                </c:pt>
                <c:pt idx="177">
                  <c:v>0.39946091644204851</c:v>
                </c:pt>
                <c:pt idx="178">
                  <c:v>0</c:v>
                </c:pt>
                <c:pt idx="179">
                  <c:v>1.8867924528301887E-3</c:v>
                </c:pt>
                <c:pt idx="180">
                  <c:v>0</c:v>
                </c:pt>
                <c:pt idx="181">
                  <c:v>0.3051212938005391</c:v>
                </c:pt>
                <c:pt idx="182">
                  <c:v>1.0781671159029651E-3</c:v>
                </c:pt>
                <c:pt idx="183">
                  <c:v>0</c:v>
                </c:pt>
                <c:pt idx="184">
                  <c:v>0.26981132075471698</c:v>
                </c:pt>
                <c:pt idx="185">
                  <c:v>1.8867924528301887E-3</c:v>
                </c:pt>
                <c:pt idx="186">
                  <c:v>0</c:v>
                </c:pt>
                <c:pt idx="187">
                  <c:v>0.20404312668463612</c:v>
                </c:pt>
                <c:pt idx="188">
                  <c:v>8.0862533692722374E-4</c:v>
                </c:pt>
                <c:pt idx="189">
                  <c:v>0</c:v>
                </c:pt>
                <c:pt idx="190">
                  <c:v>0.17708894878706199</c:v>
                </c:pt>
                <c:pt idx="191">
                  <c:v>0</c:v>
                </c:pt>
                <c:pt idx="192">
                  <c:v>2.6954177897574127E-4</c:v>
                </c:pt>
                <c:pt idx="193">
                  <c:v>0.13045822102425875</c:v>
                </c:pt>
                <c:pt idx="194">
                  <c:v>0</c:v>
                </c:pt>
                <c:pt idx="195">
                  <c:v>8.0862533692722374E-4</c:v>
                </c:pt>
                <c:pt idx="196">
                  <c:v>0</c:v>
                </c:pt>
                <c:pt idx="197">
                  <c:v>0.10269541778975741</c:v>
                </c:pt>
                <c:pt idx="198">
                  <c:v>2.6954177897574127E-4</c:v>
                </c:pt>
                <c:pt idx="199">
                  <c:v>0</c:v>
                </c:pt>
                <c:pt idx="200">
                  <c:v>7.7358490566037733E-2</c:v>
                </c:pt>
                <c:pt idx="201">
                  <c:v>5.3908355795148253E-4</c:v>
                </c:pt>
                <c:pt idx="202">
                  <c:v>0</c:v>
                </c:pt>
                <c:pt idx="203">
                  <c:v>5.3099730458221021E-2</c:v>
                </c:pt>
                <c:pt idx="204">
                  <c:v>2.6954177897574127E-4</c:v>
                </c:pt>
                <c:pt idx="205">
                  <c:v>0</c:v>
                </c:pt>
                <c:pt idx="206">
                  <c:v>4.4474393530997303E-2</c:v>
                </c:pt>
                <c:pt idx="207">
                  <c:v>0</c:v>
                </c:pt>
                <c:pt idx="208">
                  <c:v>2.6954177897574127E-4</c:v>
                </c:pt>
                <c:pt idx="209">
                  <c:v>0</c:v>
                </c:pt>
                <c:pt idx="210">
                  <c:v>2.8840970350404314E-2</c:v>
                </c:pt>
                <c:pt idx="211">
                  <c:v>5.3908355795148253E-4</c:v>
                </c:pt>
                <c:pt idx="212">
                  <c:v>0</c:v>
                </c:pt>
                <c:pt idx="213">
                  <c:v>2.4258760107816711E-2</c:v>
                </c:pt>
                <c:pt idx="214">
                  <c:v>0</c:v>
                </c:pt>
                <c:pt idx="215">
                  <c:v>0</c:v>
                </c:pt>
                <c:pt idx="216">
                  <c:v>1.4285714285714285E-2</c:v>
                </c:pt>
                <c:pt idx="217">
                  <c:v>0</c:v>
                </c:pt>
                <c:pt idx="218">
                  <c:v>0</c:v>
                </c:pt>
                <c:pt idx="219">
                  <c:v>7.5471698113207548E-3</c:v>
                </c:pt>
                <c:pt idx="220">
                  <c:v>0</c:v>
                </c:pt>
                <c:pt idx="221">
                  <c:v>0</c:v>
                </c:pt>
                <c:pt idx="222">
                  <c:v>0</c:v>
                </c:pt>
                <c:pt idx="223">
                  <c:v>8.6253369272237205E-3</c:v>
                </c:pt>
                <c:pt idx="224">
                  <c:v>5.3908355795148253E-4</c:v>
                </c:pt>
                <c:pt idx="225">
                  <c:v>0</c:v>
                </c:pt>
                <c:pt idx="226">
                  <c:v>5.3908355795148251E-3</c:v>
                </c:pt>
                <c:pt idx="227">
                  <c:v>0</c:v>
                </c:pt>
                <c:pt idx="228">
                  <c:v>0</c:v>
                </c:pt>
                <c:pt idx="229">
                  <c:v>2.9649595687331535E-3</c:v>
                </c:pt>
                <c:pt idx="230">
                  <c:v>0</c:v>
                </c:pt>
                <c:pt idx="231">
                  <c:v>0</c:v>
                </c:pt>
                <c:pt idx="232">
                  <c:v>2.6954177897574125E-3</c:v>
                </c:pt>
                <c:pt idx="233">
                  <c:v>0</c:v>
                </c:pt>
                <c:pt idx="234">
                  <c:v>0</c:v>
                </c:pt>
                <c:pt idx="235">
                  <c:v>2.1563342318059301E-3</c:v>
                </c:pt>
                <c:pt idx="236">
                  <c:v>0</c:v>
                </c:pt>
                <c:pt idx="237">
                  <c:v>0</c:v>
                </c:pt>
                <c:pt idx="238">
                  <c:v>0</c:v>
                </c:pt>
                <c:pt idx="239">
                  <c:v>1.0781671159029651E-3</c:v>
                </c:pt>
                <c:pt idx="240">
                  <c:v>0</c:v>
                </c:pt>
                <c:pt idx="241">
                  <c:v>0</c:v>
                </c:pt>
                <c:pt idx="242">
                  <c:v>8.0862533692722374E-4</c:v>
                </c:pt>
                <c:pt idx="243">
                  <c:v>0</c:v>
                </c:pt>
                <c:pt idx="244">
                  <c:v>0</c:v>
                </c:pt>
                <c:pt idx="245">
                  <c:v>0</c:v>
                </c:pt>
                <c:pt idx="246">
                  <c:v>0</c:v>
                </c:pt>
                <c:pt idx="247">
                  <c:v>0</c:v>
                </c:pt>
                <c:pt idx="248">
                  <c:v>5.3908355795148253E-4</c:v>
                </c:pt>
                <c:pt idx="249">
                  <c:v>0</c:v>
                </c:pt>
                <c:pt idx="250">
                  <c:v>0</c:v>
                </c:pt>
                <c:pt idx="251">
                  <c:v>0</c:v>
                </c:pt>
                <c:pt idx="252">
                  <c:v>0</c:v>
                </c:pt>
                <c:pt idx="253">
                  <c:v>0</c:v>
                </c:pt>
                <c:pt idx="254">
                  <c:v>0</c:v>
                </c:pt>
                <c:pt idx="255">
                  <c:v>2.6954177897574127E-4</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 PMT1000'!$E$4:$E$259</c:f>
              <c:numCache>
                <c:formatCode>General</c:formatCode>
                <c:ptCount val="256"/>
                <c:pt idx="0">
                  <c:v>0</c:v>
                </c:pt>
                <c:pt idx="1">
                  <c:v>1.8</c:v>
                </c:pt>
                <c:pt idx="2">
                  <c:v>3.6</c:v>
                </c:pt>
                <c:pt idx="3">
                  <c:v>5.4</c:v>
                </c:pt>
                <c:pt idx="4">
                  <c:v>7.2</c:v>
                </c:pt>
                <c:pt idx="5">
                  <c:v>9</c:v>
                </c:pt>
                <c:pt idx="6">
                  <c:v>10.8</c:v>
                </c:pt>
                <c:pt idx="7">
                  <c:v>12.6</c:v>
                </c:pt>
                <c:pt idx="8">
                  <c:v>14.4</c:v>
                </c:pt>
                <c:pt idx="9">
                  <c:v>16.2</c:v>
                </c:pt>
                <c:pt idx="10">
                  <c:v>18</c:v>
                </c:pt>
                <c:pt idx="11">
                  <c:v>19.8</c:v>
                </c:pt>
                <c:pt idx="12">
                  <c:v>21.6</c:v>
                </c:pt>
                <c:pt idx="13">
                  <c:v>23.400000000000002</c:v>
                </c:pt>
                <c:pt idx="14">
                  <c:v>25.2</c:v>
                </c:pt>
                <c:pt idx="15">
                  <c:v>27</c:v>
                </c:pt>
                <c:pt idx="16">
                  <c:v>28.8</c:v>
                </c:pt>
                <c:pt idx="17">
                  <c:v>30.6</c:v>
                </c:pt>
                <c:pt idx="18">
                  <c:v>32.4</c:v>
                </c:pt>
                <c:pt idx="19">
                  <c:v>34.200000000000003</c:v>
                </c:pt>
                <c:pt idx="20">
                  <c:v>36</c:v>
                </c:pt>
                <c:pt idx="21">
                  <c:v>37.800000000000004</c:v>
                </c:pt>
                <c:pt idx="22">
                  <c:v>39.6</c:v>
                </c:pt>
                <c:pt idx="23">
                  <c:v>41.4</c:v>
                </c:pt>
                <c:pt idx="24">
                  <c:v>43.2</c:v>
                </c:pt>
                <c:pt idx="25">
                  <c:v>45</c:v>
                </c:pt>
                <c:pt idx="26">
                  <c:v>46.800000000000004</c:v>
                </c:pt>
                <c:pt idx="27">
                  <c:v>48.6</c:v>
                </c:pt>
                <c:pt idx="28">
                  <c:v>50.4</c:v>
                </c:pt>
                <c:pt idx="29">
                  <c:v>52.2</c:v>
                </c:pt>
                <c:pt idx="30">
                  <c:v>54</c:v>
                </c:pt>
                <c:pt idx="31">
                  <c:v>55.800000000000004</c:v>
                </c:pt>
                <c:pt idx="32">
                  <c:v>57.6</c:v>
                </c:pt>
                <c:pt idx="33">
                  <c:v>59.4</c:v>
                </c:pt>
                <c:pt idx="34">
                  <c:v>61.2</c:v>
                </c:pt>
                <c:pt idx="35">
                  <c:v>63</c:v>
                </c:pt>
                <c:pt idx="36">
                  <c:v>64.8</c:v>
                </c:pt>
                <c:pt idx="37">
                  <c:v>66.600000000000009</c:v>
                </c:pt>
                <c:pt idx="38">
                  <c:v>68.400000000000006</c:v>
                </c:pt>
                <c:pt idx="39">
                  <c:v>70.2</c:v>
                </c:pt>
                <c:pt idx="40">
                  <c:v>72</c:v>
                </c:pt>
                <c:pt idx="41">
                  <c:v>73.8</c:v>
                </c:pt>
                <c:pt idx="42">
                  <c:v>75.600000000000009</c:v>
                </c:pt>
                <c:pt idx="43">
                  <c:v>77.400000000000006</c:v>
                </c:pt>
                <c:pt idx="44">
                  <c:v>79.2</c:v>
                </c:pt>
                <c:pt idx="45">
                  <c:v>81</c:v>
                </c:pt>
                <c:pt idx="46">
                  <c:v>82.8</c:v>
                </c:pt>
                <c:pt idx="47">
                  <c:v>84.600000000000009</c:v>
                </c:pt>
                <c:pt idx="48">
                  <c:v>86.4</c:v>
                </c:pt>
                <c:pt idx="49">
                  <c:v>88.2</c:v>
                </c:pt>
                <c:pt idx="50">
                  <c:v>90</c:v>
                </c:pt>
                <c:pt idx="51">
                  <c:v>91.8</c:v>
                </c:pt>
                <c:pt idx="52">
                  <c:v>93.600000000000009</c:v>
                </c:pt>
                <c:pt idx="53">
                  <c:v>95.4</c:v>
                </c:pt>
                <c:pt idx="54">
                  <c:v>97.2</c:v>
                </c:pt>
                <c:pt idx="55">
                  <c:v>99</c:v>
                </c:pt>
                <c:pt idx="56">
                  <c:v>100.8</c:v>
                </c:pt>
                <c:pt idx="57">
                  <c:v>102.60000000000001</c:v>
                </c:pt>
                <c:pt idx="58">
                  <c:v>104.4</c:v>
                </c:pt>
                <c:pt idx="59">
                  <c:v>106.2</c:v>
                </c:pt>
                <c:pt idx="60">
                  <c:v>108</c:v>
                </c:pt>
                <c:pt idx="61">
                  <c:v>109.8</c:v>
                </c:pt>
                <c:pt idx="62">
                  <c:v>111.60000000000001</c:v>
                </c:pt>
                <c:pt idx="63">
                  <c:v>113.4</c:v>
                </c:pt>
                <c:pt idx="64">
                  <c:v>115.2</c:v>
                </c:pt>
                <c:pt idx="65">
                  <c:v>117</c:v>
                </c:pt>
                <c:pt idx="66">
                  <c:v>118.8</c:v>
                </c:pt>
                <c:pt idx="67">
                  <c:v>120.60000000000001</c:v>
                </c:pt>
                <c:pt idx="68">
                  <c:v>122.4</c:v>
                </c:pt>
                <c:pt idx="69">
                  <c:v>124.2</c:v>
                </c:pt>
                <c:pt idx="70">
                  <c:v>126</c:v>
                </c:pt>
                <c:pt idx="71">
                  <c:v>127.8</c:v>
                </c:pt>
                <c:pt idx="72">
                  <c:v>129.6</c:v>
                </c:pt>
                <c:pt idx="73">
                  <c:v>131.4</c:v>
                </c:pt>
                <c:pt idx="74">
                  <c:v>133.20000000000002</c:v>
                </c:pt>
                <c:pt idx="75">
                  <c:v>135</c:v>
                </c:pt>
                <c:pt idx="76">
                  <c:v>136.80000000000001</c:v>
                </c:pt>
                <c:pt idx="77">
                  <c:v>138.6</c:v>
                </c:pt>
                <c:pt idx="78">
                  <c:v>140.4</c:v>
                </c:pt>
                <c:pt idx="79">
                  <c:v>142.20000000000002</c:v>
                </c:pt>
                <c:pt idx="80">
                  <c:v>144</c:v>
                </c:pt>
                <c:pt idx="81">
                  <c:v>145.80000000000001</c:v>
                </c:pt>
                <c:pt idx="82">
                  <c:v>147.6</c:v>
                </c:pt>
                <c:pt idx="83">
                  <c:v>149.4</c:v>
                </c:pt>
                <c:pt idx="84">
                  <c:v>151.20000000000002</c:v>
                </c:pt>
                <c:pt idx="85">
                  <c:v>153</c:v>
                </c:pt>
                <c:pt idx="86">
                  <c:v>154.80000000000001</c:v>
                </c:pt>
                <c:pt idx="87">
                  <c:v>156.6</c:v>
                </c:pt>
                <c:pt idx="88">
                  <c:v>158.4</c:v>
                </c:pt>
                <c:pt idx="89">
                  <c:v>160.20000000000002</c:v>
                </c:pt>
                <c:pt idx="90">
                  <c:v>162</c:v>
                </c:pt>
                <c:pt idx="91">
                  <c:v>163.80000000000001</c:v>
                </c:pt>
                <c:pt idx="92">
                  <c:v>165.6</c:v>
                </c:pt>
                <c:pt idx="93">
                  <c:v>167.4</c:v>
                </c:pt>
                <c:pt idx="94">
                  <c:v>169.20000000000002</c:v>
                </c:pt>
                <c:pt idx="95">
                  <c:v>171</c:v>
                </c:pt>
                <c:pt idx="96">
                  <c:v>172.8</c:v>
                </c:pt>
                <c:pt idx="97">
                  <c:v>174.6</c:v>
                </c:pt>
                <c:pt idx="98">
                  <c:v>176.4</c:v>
                </c:pt>
                <c:pt idx="99">
                  <c:v>178.20000000000002</c:v>
                </c:pt>
                <c:pt idx="100">
                  <c:v>180</c:v>
                </c:pt>
                <c:pt idx="101">
                  <c:v>181.8</c:v>
                </c:pt>
                <c:pt idx="102">
                  <c:v>183.6</c:v>
                </c:pt>
                <c:pt idx="103">
                  <c:v>185.4</c:v>
                </c:pt>
                <c:pt idx="104">
                  <c:v>187.20000000000002</c:v>
                </c:pt>
                <c:pt idx="105">
                  <c:v>189</c:v>
                </c:pt>
                <c:pt idx="106">
                  <c:v>190.8</c:v>
                </c:pt>
                <c:pt idx="107">
                  <c:v>192.6</c:v>
                </c:pt>
                <c:pt idx="108">
                  <c:v>194.4</c:v>
                </c:pt>
                <c:pt idx="109">
                  <c:v>196.20000000000002</c:v>
                </c:pt>
                <c:pt idx="110">
                  <c:v>198</c:v>
                </c:pt>
                <c:pt idx="111">
                  <c:v>199.8</c:v>
                </c:pt>
                <c:pt idx="112">
                  <c:v>201.6</c:v>
                </c:pt>
                <c:pt idx="113">
                  <c:v>203.4</c:v>
                </c:pt>
                <c:pt idx="114">
                  <c:v>205.20000000000002</c:v>
                </c:pt>
                <c:pt idx="115">
                  <c:v>207</c:v>
                </c:pt>
                <c:pt idx="116">
                  <c:v>208.8</c:v>
                </c:pt>
                <c:pt idx="117">
                  <c:v>210.6</c:v>
                </c:pt>
                <c:pt idx="118">
                  <c:v>212.4</c:v>
                </c:pt>
                <c:pt idx="119">
                  <c:v>214.20000000000002</c:v>
                </c:pt>
                <c:pt idx="120">
                  <c:v>216</c:v>
                </c:pt>
                <c:pt idx="121">
                  <c:v>217.8</c:v>
                </c:pt>
                <c:pt idx="122">
                  <c:v>219.6</c:v>
                </c:pt>
                <c:pt idx="123">
                  <c:v>221.4</c:v>
                </c:pt>
                <c:pt idx="124">
                  <c:v>223.20000000000002</c:v>
                </c:pt>
                <c:pt idx="125">
                  <c:v>225</c:v>
                </c:pt>
                <c:pt idx="126">
                  <c:v>226.8</c:v>
                </c:pt>
                <c:pt idx="127">
                  <c:v>228.6</c:v>
                </c:pt>
                <c:pt idx="128">
                  <c:v>230.4</c:v>
                </c:pt>
                <c:pt idx="129">
                  <c:v>232.20000000000002</c:v>
                </c:pt>
                <c:pt idx="130">
                  <c:v>234</c:v>
                </c:pt>
                <c:pt idx="131">
                  <c:v>235.8</c:v>
                </c:pt>
                <c:pt idx="132">
                  <c:v>237.6</c:v>
                </c:pt>
                <c:pt idx="133">
                  <c:v>239.4</c:v>
                </c:pt>
                <c:pt idx="134">
                  <c:v>241.20000000000002</c:v>
                </c:pt>
                <c:pt idx="135">
                  <c:v>243</c:v>
                </c:pt>
                <c:pt idx="136">
                  <c:v>244.8</c:v>
                </c:pt>
                <c:pt idx="137">
                  <c:v>246.6</c:v>
                </c:pt>
                <c:pt idx="138">
                  <c:v>248.4</c:v>
                </c:pt>
                <c:pt idx="139">
                  <c:v>250.20000000000002</c:v>
                </c:pt>
                <c:pt idx="140">
                  <c:v>252</c:v>
                </c:pt>
                <c:pt idx="141">
                  <c:v>253.8</c:v>
                </c:pt>
                <c:pt idx="142">
                  <c:v>255.6</c:v>
                </c:pt>
                <c:pt idx="143">
                  <c:v>257.40000000000003</c:v>
                </c:pt>
                <c:pt idx="144">
                  <c:v>259.2</c:v>
                </c:pt>
                <c:pt idx="145">
                  <c:v>261</c:v>
                </c:pt>
                <c:pt idx="146">
                  <c:v>262.8</c:v>
                </c:pt>
                <c:pt idx="147">
                  <c:v>264.60000000000002</c:v>
                </c:pt>
                <c:pt idx="148">
                  <c:v>266.40000000000003</c:v>
                </c:pt>
                <c:pt idx="149">
                  <c:v>268.2</c:v>
                </c:pt>
                <c:pt idx="150">
                  <c:v>270</c:v>
                </c:pt>
                <c:pt idx="151">
                  <c:v>271.8</c:v>
                </c:pt>
                <c:pt idx="152">
                  <c:v>273.60000000000002</c:v>
                </c:pt>
                <c:pt idx="153">
                  <c:v>275.40000000000003</c:v>
                </c:pt>
                <c:pt idx="154">
                  <c:v>277.2</c:v>
                </c:pt>
                <c:pt idx="155">
                  <c:v>279</c:v>
                </c:pt>
                <c:pt idx="156">
                  <c:v>280.8</c:v>
                </c:pt>
                <c:pt idx="157">
                  <c:v>282.60000000000002</c:v>
                </c:pt>
                <c:pt idx="158">
                  <c:v>284.40000000000003</c:v>
                </c:pt>
                <c:pt idx="159">
                  <c:v>286.2</c:v>
                </c:pt>
                <c:pt idx="160">
                  <c:v>288</c:v>
                </c:pt>
                <c:pt idx="161">
                  <c:v>289.8</c:v>
                </c:pt>
                <c:pt idx="162">
                  <c:v>291.60000000000002</c:v>
                </c:pt>
                <c:pt idx="163">
                  <c:v>293.40000000000003</c:v>
                </c:pt>
                <c:pt idx="164">
                  <c:v>295.2</c:v>
                </c:pt>
                <c:pt idx="165">
                  <c:v>297</c:v>
                </c:pt>
                <c:pt idx="166">
                  <c:v>298.8</c:v>
                </c:pt>
                <c:pt idx="167">
                  <c:v>300.60000000000002</c:v>
                </c:pt>
                <c:pt idx="168">
                  <c:v>302.40000000000003</c:v>
                </c:pt>
                <c:pt idx="169">
                  <c:v>304.2</c:v>
                </c:pt>
                <c:pt idx="170">
                  <c:v>306</c:v>
                </c:pt>
                <c:pt idx="171">
                  <c:v>307.8</c:v>
                </c:pt>
                <c:pt idx="172">
                  <c:v>309.60000000000002</c:v>
                </c:pt>
                <c:pt idx="173">
                  <c:v>311.40000000000003</c:v>
                </c:pt>
                <c:pt idx="174">
                  <c:v>313.2</c:v>
                </c:pt>
                <c:pt idx="175">
                  <c:v>315</c:v>
                </c:pt>
                <c:pt idx="176">
                  <c:v>316.8</c:v>
                </c:pt>
                <c:pt idx="177">
                  <c:v>318.60000000000002</c:v>
                </c:pt>
                <c:pt idx="178">
                  <c:v>320.40000000000003</c:v>
                </c:pt>
                <c:pt idx="179">
                  <c:v>322.2</c:v>
                </c:pt>
                <c:pt idx="180">
                  <c:v>324</c:v>
                </c:pt>
                <c:pt idx="181">
                  <c:v>325.8</c:v>
                </c:pt>
                <c:pt idx="182">
                  <c:v>327.60000000000002</c:v>
                </c:pt>
                <c:pt idx="183">
                  <c:v>329.40000000000003</c:v>
                </c:pt>
                <c:pt idx="184">
                  <c:v>331.2</c:v>
                </c:pt>
                <c:pt idx="185">
                  <c:v>333</c:v>
                </c:pt>
                <c:pt idx="186">
                  <c:v>334.8</c:v>
                </c:pt>
                <c:pt idx="187">
                  <c:v>336.6</c:v>
                </c:pt>
                <c:pt idx="188">
                  <c:v>338.40000000000003</c:v>
                </c:pt>
                <c:pt idx="189">
                  <c:v>340.2</c:v>
                </c:pt>
                <c:pt idx="190">
                  <c:v>342</c:v>
                </c:pt>
                <c:pt idx="191">
                  <c:v>343.8</c:v>
                </c:pt>
                <c:pt idx="192">
                  <c:v>345.6</c:v>
                </c:pt>
                <c:pt idx="193">
                  <c:v>347.40000000000003</c:v>
                </c:pt>
                <c:pt idx="194">
                  <c:v>349.2</c:v>
                </c:pt>
                <c:pt idx="195">
                  <c:v>351</c:v>
                </c:pt>
                <c:pt idx="196">
                  <c:v>352.8</c:v>
                </c:pt>
                <c:pt idx="197">
                  <c:v>354.6</c:v>
                </c:pt>
                <c:pt idx="198">
                  <c:v>356.40000000000003</c:v>
                </c:pt>
                <c:pt idx="199">
                  <c:v>358.2</c:v>
                </c:pt>
                <c:pt idx="200">
                  <c:v>360</c:v>
                </c:pt>
                <c:pt idx="201">
                  <c:v>361.8</c:v>
                </c:pt>
                <c:pt idx="202">
                  <c:v>363.6</c:v>
                </c:pt>
                <c:pt idx="203">
                  <c:v>365.40000000000003</c:v>
                </c:pt>
                <c:pt idx="204">
                  <c:v>367.2</c:v>
                </c:pt>
                <c:pt idx="205">
                  <c:v>369</c:v>
                </c:pt>
                <c:pt idx="206">
                  <c:v>370.8</c:v>
                </c:pt>
                <c:pt idx="207">
                  <c:v>372.6</c:v>
                </c:pt>
                <c:pt idx="208">
                  <c:v>374.40000000000003</c:v>
                </c:pt>
                <c:pt idx="209">
                  <c:v>376.2</c:v>
                </c:pt>
                <c:pt idx="210">
                  <c:v>378</c:v>
                </c:pt>
                <c:pt idx="211">
                  <c:v>379.8</c:v>
                </c:pt>
                <c:pt idx="212">
                  <c:v>381.6</c:v>
                </c:pt>
                <c:pt idx="213">
                  <c:v>383.40000000000003</c:v>
                </c:pt>
                <c:pt idx="214">
                  <c:v>385.2</c:v>
                </c:pt>
                <c:pt idx="215">
                  <c:v>387</c:v>
                </c:pt>
                <c:pt idx="216">
                  <c:v>388.8</c:v>
                </c:pt>
                <c:pt idx="217">
                  <c:v>390.6</c:v>
                </c:pt>
                <c:pt idx="218">
                  <c:v>392.40000000000003</c:v>
                </c:pt>
                <c:pt idx="219">
                  <c:v>394.2</c:v>
                </c:pt>
                <c:pt idx="220">
                  <c:v>396</c:v>
                </c:pt>
                <c:pt idx="221">
                  <c:v>397.8</c:v>
                </c:pt>
                <c:pt idx="222">
                  <c:v>399.6</c:v>
                </c:pt>
                <c:pt idx="223">
                  <c:v>401.40000000000003</c:v>
                </c:pt>
                <c:pt idx="224">
                  <c:v>403.2</c:v>
                </c:pt>
                <c:pt idx="225">
                  <c:v>405</c:v>
                </c:pt>
                <c:pt idx="226">
                  <c:v>406.8</c:v>
                </c:pt>
                <c:pt idx="227">
                  <c:v>408.6</c:v>
                </c:pt>
                <c:pt idx="228">
                  <c:v>410.40000000000003</c:v>
                </c:pt>
                <c:pt idx="229">
                  <c:v>412.2</c:v>
                </c:pt>
                <c:pt idx="230">
                  <c:v>414</c:v>
                </c:pt>
                <c:pt idx="231">
                  <c:v>415.8</c:v>
                </c:pt>
                <c:pt idx="232">
                  <c:v>417.6</c:v>
                </c:pt>
                <c:pt idx="233">
                  <c:v>419.40000000000003</c:v>
                </c:pt>
                <c:pt idx="234">
                  <c:v>421.2</c:v>
                </c:pt>
                <c:pt idx="235">
                  <c:v>423</c:v>
                </c:pt>
                <c:pt idx="236">
                  <c:v>424.8</c:v>
                </c:pt>
                <c:pt idx="237">
                  <c:v>426.6</c:v>
                </c:pt>
                <c:pt idx="238">
                  <c:v>428.40000000000003</c:v>
                </c:pt>
                <c:pt idx="239">
                  <c:v>430.2</c:v>
                </c:pt>
                <c:pt idx="240">
                  <c:v>432</c:v>
                </c:pt>
                <c:pt idx="241">
                  <c:v>433.8</c:v>
                </c:pt>
                <c:pt idx="242">
                  <c:v>435.6</c:v>
                </c:pt>
                <c:pt idx="243">
                  <c:v>437.40000000000003</c:v>
                </c:pt>
                <c:pt idx="244">
                  <c:v>439.2</c:v>
                </c:pt>
                <c:pt idx="245">
                  <c:v>441</c:v>
                </c:pt>
                <c:pt idx="246">
                  <c:v>442.8</c:v>
                </c:pt>
                <c:pt idx="247">
                  <c:v>444.6</c:v>
                </c:pt>
                <c:pt idx="248">
                  <c:v>446.40000000000003</c:v>
                </c:pt>
                <c:pt idx="249">
                  <c:v>448.2</c:v>
                </c:pt>
                <c:pt idx="250">
                  <c:v>450</c:v>
                </c:pt>
                <c:pt idx="251">
                  <c:v>451.8</c:v>
                </c:pt>
                <c:pt idx="252">
                  <c:v>453.6</c:v>
                </c:pt>
                <c:pt idx="253">
                  <c:v>455.40000000000003</c:v>
                </c:pt>
                <c:pt idx="254">
                  <c:v>457.2</c:v>
                </c:pt>
                <c:pt idx="255">
                  <c:v>459</c:v>
                </c:pt>
              </c:numCache>
            </c:numRef>
          </c:xVal>
          <c:yVal>
            <c:numRef>
              <c:f>'normalisierte PMT1000'!$F$4:$F$259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8.5689802913453304E-4</c:v>
                </c:pt>
                <c:pt idx="14">
                  <c:v>8.5689802913453304E-4</c:v>
                </c:pt>
                <c:pt idx="15">
                  <c:v>8.5689802913453304E-4</c:v>
                </c:pt>
                <c:pt idx="16">
                  <c:v>2.5706940874035988E-3</c:v>
                </c:pt>
                <c:pt idx="17">
                  <c:v>8.5689802913453304E-4</c:v>
                </c:pt>
                <c:pt idx="18">
                  <c:v>0</c:v>
                </c:pt>
                <c:pt idx="19">
                  <c:v>4.2844901456726651E-3</c:v>
                </c:pt>
                <c:pt idx="20">
                  <c:v>2.5706940874035988E-3</c:v>
                </c:pt>
                <c:pt idx="21">
                  <c:v>1.7137960582690661E-3</c:v>
                </c:pt>
                <c:pt idx="22">
                  <c:v>4.2844901456726651E-3</c:v>
                </c:pt>
                <c:pt idx="23">
                  <c:v>8.5689802913453302E-3</c:v>
                </c:pt>
                <c:pt idx="24">
                  <c:v>5.9982862039417309E-3</c:v>
                </c:pt>
                <c:pt idx="25">
                  <c:v>1.456726649528706E-2</c:v>
                </c:pt>
                <c:pt idx="26">
                  <c:v>1.6281062553556127E-2</c:v>
                </c:pt>
                <c:pt idx="27">
                  <c:v>1.970865467009426E-2</c:v>
                </c:pt>
                <c:pt idx="28">
                  <c:v>2.313624678663239E-2</c:v>
                </c:pt>
                <c:pt idx="29">
                  <c:v>2.3993144815766924E-2</c:v>
                </c:pt>
                <c:pt idx="30">
                  <c:v>2.3993144815766924E-2</c:v>
                </c:pt>
                <c:pt idx="31">
                  <c:v>2.913453299057412E-2</c:v>
                </c:pt>
                <c:pt idx="32">
                  <c:v>3.0848329048843187E-2</c:v>
                </c:pt>
                <c:pt idx="33">
                  <c:v>3.9417309340188521E-2</c:v>
                </c:pt>
                <c:pt idx="34">
                  <c:v>4.6272493573264781E-2</c:v>
                </c:pt>
                <c:pt idx="35">
                  <c:v>5.7412167952013711E-2</c:v>
                </c:pt>
                <c:pt idx="36">
                  <c:v>7.7120822622107968E-2</c:v>
                </c:pt>
                <c:pt idx="37">
                  <c:v>8.4832904884318772E-2</c:v>
                </c:pt>
                <c:pt idx="38">
                  <c:v>7.8834618680377042E-2</c:v>
                </c:pt>
                <c:pt idx="39">
                  <c:v>0.11396743787489289</c:v>
                </c:pt>
                <c:pt idx="40">
                  <c:v>9.9400171379605828E-2</c:v>
                </c:pt>
                <c:pt idx="41">
                  <c:v>0.1456726649528706</c:v>
                </c:pt>
                <c:pt idx="42">
                  <c:v>0.15424164524421594</c:v>
                </c:pt>
                <c:pt idx="43">
                  <c:v>0.15766923736075408</c:v>
                </c:pt>
                <c:pt idx="44">
                  <c:v>0.1662382176520994</c:v>
                </c:pt>
                <c:pt idx="45">
                  <c:v>0.18337617823479005</c:v>
                </c:pt>
                <c:pt idx="46">
                  <c:v>0.22964867180805484</c:v>
                </c:pt>
                <c:pt idx="47">
                  <c:v>0.25021422450728364</c:v>
                </c:pt>
                <c:pt idx="48">
                  <c:v>0.29562982005141386</c:v>
                </c:pt>
                <c:pt idx="49">
                  <c:v>0.28020565552699228</c:v>
                </c:pt>
                <c:pt idx="50">
                  <c:v>0.33076263924592975</c:v>
                </c:pt>
                <c:pt idx="51">
                  <c:v>0.35904027420736934</c:v>
                </c:pt>
                <c:pt idx="52">
                  <c:v>0.35818337617823481</c:v>
                </c:pt>
                <c:pt idx="53">
                  <c:v>0.3684661525278492</c:v>
                </c:pt>
                <c:pt idx="54">
                  <c:v>0.41131105398457585</c:v>
                </c:pt>
                <c:pt idx="55">
                  <c:v>0.45158526135389887</c:v>
                </c:pt>
                <c:pt idx="56">
                  <c:v>0.48243359040274209</c:v>
                </c:pt>
                <c:pt idx="57">
                  <c:v>0.50299914310197091</c:v>
                </c:pt>
                <c:pt idx="58">
                  <c:v>0.50899742930591263</c:v>
                </c:pt>
                <c:pt idx="59">
                  <c:v>0.58011996572407887</c:v>
                </c:pt>
                <c:pt idx="60">
                  <c:v>0.63838903170522709</c:v>
                </c:pt>
                <c:pt idx="61">
                  <c:v>0.60754070265638394</c:v>
                </c:pt>
                <c:pt idx="62">
                  <c:v>0.61439588688946012</c:v>
                </c:pt>
                <c:pt idx="63">
                  <c:v>0.70094258783204799</c:v>
                </c:pt>
                <c:pt idx="64">
                  <c:v>0.71122536418166238</c:v>
                </c:pt>
                <c:pt idx="65">
                  <c:v>0.74121679520137107</c:v>
                </c:pt>
                <c:pt idx="66">
                  <c:v>0.74807197943444725</c:v>
                </c:pt>
                <c:pt idx="67">
                  <c:v>0.76692373607540698</c:v>
                </c:pt>
                <c:pt idx="68">
                  <c:v>0.83033419023136246</c:v>
                </c:pt>
                <c:pt idx="69">
                  <c:v>0.78406169665809766</c:v>
                </c:pt>
                <c:pt idx="70">
                  <c:v>0.84404455869751505</c:v>
                </c:pt>
                <c:pt idx="71">
                  <c:v>0.89888603256212507</c:v>
                </c:pt>
                <c:pt idx="72">
                  <c:v>0.89374464438731793</c:v>
                </c:pt>
                <c:pt idx="73">
                  <c:v>0.91345329905741213</c:v>
                </c:pt>
                <c:pt idx="74">
                  <c:v>0.93144815766923739</c:v>
                </c:pt>
                <c:pt idx="75">
                  <c:v>1</c:v>
                </c:pt>
                <c:pt idx="76">
                  <c:v>0.89288774635818335</c:v>
                </c:pt>
                <c:pt idx="77">
                  <c:v>0.96486718080548417</c:v>
                </c:pt>
                <c:pt idx="78">
                  <c:v>0.93316195372750643</c:v>
                </c:pt>
                <c:pt idx="79">
                  <c:v>0.9837189374464439</c:v>
                </c:pt>
                <c:pt idx="80">
                  <c:v>0.9177377892030848</c:v>
                </c:pt>
                <c:pt idx="81">
                  <c:v>0.96743787489288779</c:v>
                </c:pt>
                <c:pt idx="82">
                  <c:v>0.96229648671808055</c:v>
                </c:pt>
                <c:pt idx="83">
                  <c:v>0.90145672664952869</c:v>
                </c:pt>
                <c:pt idx="84">
                  <c:v>0.95972579263067692</c:v>
                </c:pt>
                <c:pt idx="85">
                  <c:v>0.94344473007712082</c:v>
                </c:pt>
                <c:pt idx="86">
                  <c:v>0.93916023993144815</c:v>
                </c:pt>
                <c:pt idx="87">
                  <c:v>0.91688089117395033</c:v>
                </c:pt>
                <c:pt idx="88">
                  <c:v>0.92544987146529567</c:v>
                </c:pt>
                <c:pt idx="89">
                  <c:v>0.91945158526135395</c:v>
                </c:pt>
                <c:pt idx="90">
                  <c:v>0.88260497000856897</c:v>
                </c:pt>
                <c:pt idx="91">
                  <c:v>0.92630676949443014</c:v>
                </c:pt>
                <c:pt idx="92">
                  <c:v>0.89288774635818335</c:v>
                </c:pt>
                <c:pt idx="93">
                  <c:v>0.82090831191088265</c:v>
                </c:pt>
                <c:pt idx="94">
                  <c:v>0.84147386461011142</c:v>
                </c:pt>
                <c:pt idx="95">
                  <c:v>0.78834618680377033</c:v>
                </c:pt>
                <c:pt idx="96">
                  <c:v>0.78406169665809766</c:v>
                </c:pt>
                <c:pt idx="97">
                  <c:v>0.75064267352185088</c:v>
                </c:pt>
                <c:pt idx="98">
                  <c:v>0.74378748928877458</c:v>
                </c:pt>
                <c:pt idx="99">
                  <c:v>0.75835475578406175</c:v>
                </c:pt>
                <c:pt idx="100">
                  <c:v>0.74293059125964012</c:v>
                </c:pt>
                <c:pt idx="101">
                  <c:v>0.69237360754070265</c:v>
                </c:pt>
                <c:pt idx="102">
                  <c:v>0.69237360754070265</c:v>
                </c:pt>
                <c:pt idx="103">
                  <c:v>0.67609254498714655</c:v>
                </c:pt>
                <c:pt idx="104">
                  <c:v>0.63667523564695805</c:v>
                </c:pt>
                <c:pt idx="105">
                  <c:v>0.59897172236503859</c:v>
                </c:pt>
                <c:pt idx="106">
                  <c:v>0.52442159383033415</c:v>
                </c:pt>
                <c:pt idx="107">
                  <c:v>0.55012853470437018</c:v>
                </c:pt>
                <c:pt idx="108">
                  <c:v>0.5132819194515853</c:v>
                </c:pt>
                <c:pt idx="109">
                  <c:v>0.54413024850042846</c:v>
                </c:pt>
                <c:pt idx="110">
                  <c:v>0.49014567266495285</c:v>
                </c:pt>
                <c:pt idx="111">
                  <c:v>0.48414738646101113</c:v>
                </c:pt>
                <c:pt idx="112">
                  <c:v>0.45329905741216797</c:v>
                </c:pt>
                <c:pt idx="113">
                  <c:v>0.42245072836332476</c:v>
                </c:pt>
                <c:pt idx="114">
                  <c:v>0.4258783204798629</c:v>
                </c:pt>
                <c:pt idx="115">
                  <c:v>0.40959725792630675</c:v>
                </c:pt>
                <c:pt idx="116">
                  <c:v>0.38217652099400173</c:v>
                </c:pt>
                <c:pt idx="117">
                  <c:v>0.38046272493573263</c:v>
                </c:pt>
                <c:pt idx="118">
                  <c:v>0.32133676092544988</c:v>
                </c:pt>
                <c:pt idx="119">
                  <c:v>0.33419023136246789</c:v>
                </c:pt>
                <c:pt idx="120">
                  <c:v>0.30848329048843187</c:v>
                </c:pt>
                <c:pt idx="121">
                  <c:v>0.3110539845758355</c:v>
                </c:pt>
                <c:pt idx="122">
                  <c:v>0.24850042844901457</c:v>
                </c:pt>
                <c:pt idx="123">
                  <c:v>0.26135389888603255</c:v>
                </c:pt>
                <c:pt idx="124">
                  <c:v>0.25364181662382179</c:v>
                </c:pt>
                <c:pt idx="125">
                  <c:v>0.21765209940017138</c:v>
                </c:pt>
                <c:pt idx="126">
                  <c:v>0.22193658954584405</c:v>
                </c:pt>
                <c:pt idx="127">
                  <c:v>0.20137103684661525</c:v>
                </c:pt>
                <c:pt idx="128">
                  <c:v>0.1868037703513282</c:v>
                </c:pt>
                <c:pt idx="129">
                  <c:v>0.18766066838046272</c:v>
                </c:pt>
                <c:pt idx="130">
                  <c:v>0.17137960582690659</c:v>
                </c:pt>
                <c:pt idx="131">
                  <c:v>0.16023993144815768</c:v>
                </c:pt>
                <c:pt idx="132">
                  <c:v>0.14652956298200515</c:v>
                </c:pt>
                <c:pt idx="133">
                  <c:v>0.12339331619537275</c:v>
                </c:pt>
                <c:pt idx="134">
                  <c:v>0.14824335904027422</c:v>
                </c:pt>
                <c:pt idx="135">
                  <c:v>0.11139674378748929</c:v>
                </c:pt>
                <c:pt idx="136">
                  <c:v>0.12510711225364182</c:v>
                </c:pt>
                <c:pt idx="137">
                  <c:v>0.11311053984575835</c:v>
                </c:pt>
                <c:pt idx="138">
                  <c:v>9.7686375321336755E-2</c:v>
                </c:pt>
                <c:pt idx="139">
                  <c:v>0.10197086546700942</c:v>
                </c:pt>
                <c:pt idx="140">
                  <c:v>8.3976006855184235E-2</c:v>
                </c:pt>
                <c:pt idx="141">
                  <c:v>8.9117395029991428E-2</c:v>
                </c:pt>
                <c:pt idx="142">
                  <c:v>8.6546700942587831E-2</c:v>
                </c:pt>
                <c:pt idx="143">
                  <c:v>7.6263924592973431E-2</c:v>
                </c:pt>
                <c:pt idx="144">
                  <c:v>6.3410454155955448E-2</c:v>
                </c:pt>
                <c:pt idx="145">
                  <c:v>5.7412167952013711E-2</c:v>
                </c:pt>
                <c:pt idx="146">
                  <c:v>6.3410454155955448E-2</c:v>
                </c:pt>
                <c:pt idx="147">
                  <c:v>5.7412167952013711E-2</c:v>
                </c:pt>
                <c:pt idx="148">
                  <c:v>4.4558697514995714E-2</c:v>
                </c:pt>
                <c:pt idx="149">
                  <c:v>4.9700085689802914E-2</c:v>
                </c:pt>
                <c:pt idx="150">
                  <c:v>4.4558697514995714E-2</c:v>
                </c:pt>
                <c:pt idx="151">
                  <c:v>4.3701799485861184E-2</c:v>
                </c:pt>
                <c:pt idx="152">
                  <c:v>2.7420736932305057E-2</c:v>
                </c:pt>
                <c:pt idx="153">
                  <c:v>2.313624678663239E-2</c:v>
                </c:pt>
                <c:pt idx="154">
                  <c:v>3.4275921165381321E-2</c:v>
                </c:pt>
                <c:pt idx="155">
                  <c:v>3.4275921165381321E-2</c:v>
                </c:pt>
                <c:pt idx="156">
                  <c:v>2.4850042844901457E-2</c:v>
                </c:pt>
                <c:pt idx="157">
                  <c:v>3.2562125107112254E-2</c:v>
                </c:pt>
                <c:pt idx="158">
                  <c:v>1.970865467009426E-2</c:v>
                </c:pt>
                <c:pt idx="159">
                  <c:v>1.713796058269066E-2</c:v>
                </c:pt>
                <c:pt idx="160">
                  <c:v>1.456726649528706E-2</c:v>
                </c:pt>
                <c:pt idx="161">
                  <c:v>1.3710368466152529E-2</c:v>
                </c:pt>
                <c:pt idx="162">
                  <c:v>1.456726649528706E-2</c:v>
                </c:pt>
                <c:pt idx="163">
                  <c:v>1.456726649528706E-2</c:v>
                </c:pt>
                <c:pt idx="164">
                  <c:v>1.456726649528706E-2</c:v>
                </c:pt>
                <c:pt idx="165">
                  <c:v>9.4258783204798635E-3</c:v>
                </c:pt>
                <c:pt idx="166">
                  <c:v>1.8851756640959727E-2</c:v>
                </c:pt>
                <c:pt idx="167">
                  <c:v>1.1139674378748929E-2</c:v>
                </c:pt>
                <c:pt idx="168">
                  <c:v>9.4258783204798635E-3</c:v>
                </c:pt>
                <c:pt idx="169">
                  <c:v>1.1996572407883462E-2</c:v>
                </c:pt>
                <c:pt idx="170">
                  <c:v>8.5689802913453302E-3</c:v>
                </c:pt>
                <c:pt idx="171">
                  <c:v>8.5689802913453302E-3</c:v>
                </c:pt>
                <c:pt idx="172">
                  <c:v>5.9982862039417309E-3</c:v>
                </c:pt>
                <c:pt idx="173">
                  <c:v>4.2844901456726651E-3</c:v>
                </c:pt>
                <c:pt idx="174">
                  <c:v>8.5689802913453302E-3</c:v>
                </c:pt>
                <c:pt idx="175">
                  <c:v>6.8551842330762643E-3</c:v>
                </c:pt>
                <c:pt idx="176">
                  <c:v>5.1413881748071976E-3</c:v>
                </c:pt>
                <c:pt idx="177">
                  <c:v>5.1413881748071976E-3</c:v>
                </c:pt>
                <c:pt idx="178">
                  <c:v>5.9982862039417309E-3</c:v>
                </c:pt>
                <c:pt idx="179">
                  <c:v>4.2844901456726651E-3</c:v>
                </c:pt>
                <c:pt idx="180">
                  <c:v>5.1413881748071976E-3</c:v>
                </c:pt>
                <c:pt idx="181">
                  <c:v>4.2844901456726651E-3</c:v>
                </c:pt>
                <c:pt idx="182">
                  <c:v>2.5706940874035988E-3</c:v>
                </c:pt>
                <c:pt idx="183">
                  <c:v>2.5706940874035988E-3</c:v>
                </c:pt>
                <c:pt idx="184">
                  <c:v>4.2844901456726651E-3</c:v>
                </c:pt>
                <c:pt idx="185">
                  <c:v>2.5706940874035988E-3</c:v>
                </c:pt>
                <c:pt idx="186">
                  <c:v>2.5706940874035988E-3</c:v>
                </c:pt>
                <c:pt idx="187">
                  <c:v>8.5689802913453304E-4</c:v>
                </c:pt>
                <c:pt idx="188">
                  <c:v>2.5706940874035988E-3</c:v>
                </c:pt>
                <c:pt idx="189">
                  <c:v>0</c:v>
                </c:pt>
                <c:pt idx="190">
                  <c:v>8.5689802913453304E-4</c:v>
                </c:pt>
                <c:pt idx="191">
                  <c:v>1.7137960582690661E-3</c:v>
                </c:pt>
                <c:pt idx="192">
                  <c:v>1.7137960582690661E-3</c:v>
                </c:pt>
                <c:pt idx="193">
                  <c:v>1.7137960582690661E-3</c:v>
                </c:pt>
                <c:pt idx="194">
                  <c:v>0</c:v>
                </c:pt>
                <c:pt idx="195">
                  <c:v>0</c:v>
                </c:pt>
                <c:pt idx="196">
                  <c:v>8.5689802913453304E-4</c:v>
                </c:pt>
                <c:pt idx="197">
                  <c:v>0</c:v>
                </c:pt>
                <c:pt idx="198">
                  <c:v>8.5689802913453304E-4</c:v>
                </c:pt>
                <c:pt idx="199">
                  <c:v>0</c:v>
                </c:pt>
                <c:pt idx="200">
                  <c:v>1.7137960582690661E-3</c:v>
                </c:pt>
                <c:pt idx="201">
                  <c:v>0</c:v>
                </c:pt>
                <c:pt idx="202">
                  <c:v>1.7137960582690661E-3</c:v>
                </c:pt>
                <c:pt idx="203">
                  <c:v>8.5689802913453304E-4</c:v>
                </c:pt>
                <c:pt idx="204">
                  <c:v>0</c:v>
                </c:pt>
                <c:pt idx="205">
                  <c:v>0</c:v>
                </c:pt>
                <c:pt idx="206">
                  <c:v>8.5689802913453304E-4</c:v>
                </c:pt>
                <c:pt idx="207">
                  <c:v>1.7137960582690661E-3</c:v>
                </c:pt>
                <c:pt idx="208">
                  <c:v>0</c:v>
                </c:pt>
                <c:pt idx="209">
                  <c:v>0</c:v>
                </c:pt>
                <c:pt idx="210">
                  <c:v>0</c:v>
                </c:pt>
                <c:pt idx="211">
                  <c:v>0</c:v>
                </c:pt>
                <c:pt idx="212">
                  <c:v>0</c:v>
                </c:pt>
                <c:pt idx="213">
                  <c:v>0</c:v>
                </c:pt>
                <c:pt idx="214">
                  <c:v>8.5689802913453304E-4</c:v>
                </c:pt>
                <c:pt idx="215">
                  <c:v>0</c:v>
                </c:pt>
                <c:pt idx="216">
                  <c:v>8.5689802913453304E-4</c:v>
                </c:pt>
                <c:pt idx="217">
                  <c:v>8.5689802913453304E-4</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10242160"/>
        <c:axId val="410242552"/>
        <c:extLst>
          <c:ext xmlns:c15="http://schemas.microsoft.com/office/drawing/2012/chart" uri="{02D57815-91ED-43cb-92C2-25804820EDAC}">
            <c15:filteredScatterSeries>
              <c15:ser>
                <c:idx val="2"/>
                <c:order val="1"/>
                <c:tx>
                  <c:strRef>
                    <c:extLst>
                      <c:ext uri="{02D57815-91ED-43cb-92C2-25804820EDAC}">
                        <c15:formulaRef>
                          <c15:sqref>'normalisierte PMT1000'!$D$3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 PMT1000'!$A$4:$A$259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 PMT1000'!$D$4:$D$259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1</c:v>
                      </c:pt>
                      <c:pt idx="14">
                        <c:v>1</c:v>
                      </c:pt>
                      <c:pt idx="15">
                        <c:v>1</c:v>
                      </c:pt>
                      <c:pt idx="16">
                        <c:v>3</c:v>
                      </c:pt>
                      <c:pt idx="17">
                        <c:v>1</c:v>
                      </c:pt>
                      <c:pt idx="18">
                        <c:v>0</c:v>
                      </c:pt>
                      <c:pt idx="19">
                        <c:v>5</c:v>
                      </c:pt>
                      <c:pt idx="20">
                        <c:v>3</c:v>
                      </c:pt>
                      <c:pt idx="21">
                        <c:v>2</c:v>
                      </c:pt>
                      <c:pt idx="22">
                        <c:v>5</c:v>
                      </c:pt>
                      <c:pt idx="23">
                        <c:v>10</c:v>
                      </c:pt>
                      <c:pt idx="24">
                        <c:v>7</c:v>
                      </c:pt>
                      <c:pt idx="25">
                        <c:v>17</c:v>
                      </c:pt>
                      <c:pt idx="26">
                        <c:v>19</c:v>
                      </c:pt>
                      <c:pt idx="27">
                        <c:v>23</c:v>
                      </c:pt>
                      <c:pt idx="28">
                        <c:v>27</c:v>
                      </c:pt>
                      <c:pt idx="29">
                        <c:v>28</c:v>
                      </c:pt>
                      <c:pt idx="30">
                        <c:v>28</c:v>
                      </c:pt>
                      <c:pt idx="31">
                        <c:v>34</c:v>
                      </c:pt>
                      <c:pt idx="32">
                        <c:v>36</c:v>
                      </c:pt>
                      <c:pt idx="33">
                        <c:v>46</c:v>
                      </c:pt>
                      <c:pt idx="34">
                        <c:v>54</c:v>
                      </c:pt>
                      <c:pt idx="35">
                        <c:v>67</c:v>
                      </c:pt>
                      <c:pt idx="36">
                        <c:v>90</c:v>
                      </c:pt>
                      <c:pt idx="37">
                        <c:v>99</c:v>
                      </c:pt>
                      <c:pt idx="38">
                        <c:v>92</c:v>
                      </c:pt>
                      <c:pt idx="39">
                        <c:v>133</c:v>
                      </c:pt>
                      <c:pt idx="40">
                        <c:v>116</c:v>
                      </c:pt>
                      <c:pt idx="41">
                        <c:v>170</c:v>
                      </c:pt>
                      <c:pt idx="42">
                        <c:v>180</c:v>
                      </c:pt>
                      <c:pt idx="43">
                        <c:v>184</c:v>
                      </c:pt>
                      <c:pt idx="44">
                        <c:v>194</c:v>
                      </c:pt>
                      <c:pt idx="45">
                        <c:v>214</c:v>
                      </c:pt>
                      <c:pt idx="46">
                        <c:v>268</c:v>
                      </c:pt>
                      <c:pt idx="47">
                        <c:v>292</c:v>
                      </c:pt>
                      <c:pt idx="48">
                        <c:v>345</c:v>
                      </c:pt>
                      <c:pt idx="49">
                        <c:v>327</c:v>
                      </c:pt>
                      <c:pt idx="50">
                        <c:v>386</c:v>
                      </c:pt>
                      <c:pt idx="51">
                        <c:v>419</c:v>
                      </c:pt>
                      <c:pt idx="52">
                        <c:v>418</c:v>
                      </c:pt>
                      <c:pt idx="53">
                        <c:v>430</c:v>
                      </c:pt>
                      <c:pt idx="54">
                        <c:v>480</c:v>
                      </c:pt>
                      <c:pt idx="55">
                        <c:v>527</c:v>
                      </c:pt>
                      <c:pt idx="56">
                        <c:v>563</c:v>
                      </c:pt>
                      <c:pt idx="57">
                        <c:v>587</c:v>
                      </c:pt>
                      <c:pt idx="58">
                        <c:v>594</c:v>
                      </c:pt>
                      <c:pt idx="59">
                        <c:v>677</c:v>
                      </c:pt>
                      <c:pt idx="60">
                        <c:v>745</c:v>
                      </c:pt>
                      <c:pt idx="61">
                        <c:v>709</c:v>
                      </c:pt>
                      <c:pt idx="62">
                        <c:v>717</c:v>
                      </c:pt>
                      <c:pt idx="63">
                        <c:v>818</c:v>
                      </c:pt>
                      <c:pt idx="64">
                        <c:v>830</c:v>
                      </c:pt>
                      <c:pt idx="65">
                        <c:v>865</c:v>
                      </c:pt>
                      <c:pt idx="66">
                        <c:v>873</c:v>
                      </c:pt>
                      <c:pt idx="67">
                        <c:v>895</c:v>
                      </c:pt>
                      <c:pt idx="68">
                        <c:v>969</c:v>
                      </c:pt>
                      <c:pt idx="69">
                        <c:v>915</c:v>
                      </c:pt>
                      <c:pt idx="70">
                        <c:v>985</c:v>
                      </c:pt>
                      <c:pt idx="71">
                        <c:v>1049</c:v>
                      </c:pt>
                      <c:pt idx="72">
                        <c:v>1043</c:v>
                      </c:pt>
                      <c:pt idx="73">
                        <c:v>1066</c:v>
                      </c:pt>
                      <c:pt idx="74">
                        <c:v>1087</c:v>
                      </c:pt>
                      <c:pt idx="75">
                        <c:v>1167</c:v>
                      </c:pt>
                      <c:pt idx="76">
                        <c:v>1042</c:v>
                      </c:pt>
                      <c:pt idx="77">
                        <c:v>1126</c:v>
                      </c:pt>
                      <c:pt idx="78">
                        <c:v>1089</c:v>
                      </c:pt>
                      <c:pt idx="79">
                        <c:v>1148</c:v>
                      </c:pt>
                      <c:pt idx="80">
                        <c:v>1071</c:v>
                      </c:pt>
                      <c:pt idx="81">
                        <c:v>1129</c:v>
                      </c:pt>
                      <c:pt idx="82">
                        <c:v>1123</c:v>
                      </c:pt>
                      <c:pt idx="83">
                        <c:v>1052</c:v>
                      </c:pt>
                      <c:pt idx="84">
                        <c:v>1120</c:v>
                      </c:pt>
                      <c:pt idx="85">
                        <c:v>1101</c:v>
                      </c:pt>
                      <c:pt idx="86">
                        <c:v>1096</c:v>
                      </c:pt>
                      <c:pt idx="87">
                        <c:v>1070</c:v>
                      </c:pt>
                      <c:pt idx="88">
                        <c:v>1080</c:v>
                      </c:pt>
                      <c:pt idx="89">
                        <c:v>1073</c:v>
                      </c:pt>
                      <c:pt idx="90">
                        <c:v>1030</c:v>
                      </c:pt>
                      <c:pt idx="91">
                        <c:v>1081</c:v>
                      </c:pt>
                      <c:pt idx="92">
                        <c:v>1042</c:v>
                      </c:pt>
                      <c:pt idx="93">
                        <c:v>958</c:v>
                      </c:pt>
                      <c:pt idx="94">
                        <c:v>982</c:v>
                      </c:pt>
                      <c:pt idx="95">
                        <c:v>920</c:v>
                      </c:pt>
                      <c:pt idx="96">
                        <c:v>915</c:v>
                      </c:pt>
                      <c:pt idx="97">
                        <c:v>876</c:v>
                      </c:pt>
                      <c:pt idx="98">
                        <c:v>868</c:v>
                      </c:pt>
                      <c:pt idx="99">
                        <c:v>885</c:v>
                      </c:pt>
                      <c:pt idx="100">
                        <c:v>867</c:v>
                      </c:pt>
                      <c:pt idx="101">
                        <c:v>808</c:v>
                      </c:pt>
                      <c:pt idx="102">
                        <c:v>808</c:v>
                      </c:pt>
                      <c:pt idx="103">
                        <c:v>789</c:v>
                      </c:pt>
                      <c:pt idx="104">
                        <c:v>743</c:v>
                      </c:pt>
                      <c:pt idx="105">
                        <c:v>699</c:v>
                      </c:pt>
                      <c:pt idx="106">
                        <c:v>612</c:v>
                      </c:pt>
                      <c:pt idx="107">
                        <c:v>642</c:v>
                      </c:pt>
                      <c:pt idx="108">
                        <c:v>599</c:v>
                      </c:pt>
                      <c:pt idx="109">
                        <c:v>635</c:v>
                      </c:pt>
                      <c:pt idx="110">
                        <c:v>572</c:v>
                      </c:pt>
                      <c:pt idx="111">
                        <c:v>565</c:v>
                      </c:pt>
                      <c:pt idx="112">
                        <c:v>529</c:v>
                      </c:pt>
                      <c:pt idx="113">
                        <c:v>493</c:v>
                      </c:pt>
                      <c:pt idx="114">
                        <c:v>497</c:v>
                      </c:pt>
                      <c:pt idx="115">
                        <c:v>478</c:v>
                      </c:pt>
                      <c:pt idx="116">
                        <c:v>446</c:v>
                      </c:pt>
                      <c:pt idx="117">
                        <c:v>444</c:v>
                      </c:pt>
                      <c:pt idx="118">
                        <c:v>375</c:v>
                      </c:pt>
                      <c:pt idx="119">
                        <c:v>390</c:v>
                      </c:pt>
                      <c:pt idx="120">
                        <c:v>360</c:v>
                      </c:pt>
                      <c:pt idx="121">
                        <c:v>363</c:v>
                      </c:pt>
                      <c:pt idx="122">
                        <c:v>290</c:v>
                      </c:pt>
                      <c:pt idx="123">
                        <c:v>305</c:v>
                      </c:pt>
                      <c:pt idx="124">
                        <c:v>296</c:v>
                      </c:pt>
                      <c:pt idx="125">
                        <c:v>254</c:v>
                      </c:pt>
                      <c:pt idx="126">
                        <c:v>259</c:v>
                      </c:pt>
                      <c:pt idx="127">
                        <c:v>235</c:v>
                      </c:pt>
                      <c:pt idx="128">
                        <c:v>218</c:v>
                      </c:pt>
                      <c:pt idx="129">
                        <c:v>219</c:v>
                      </c:pt>
                      <c:pt idx="130">
                        <c:v>200</c:v>
                      </c:pt>
                      <c:pt idx="131">
                        <c:v>187</c:v>
                      </c:pt>
                      <c:pt idx="132">
                        <c:v>171</c:v>
                      </c:pt>
                      <c:pt idx="133">
                        <c:v>144</c:v>
                      </c:pt>
                      <c:pt idx="134">
                        <c:v>173</c:v>
                      </c:pt>
                      <c:pt idx="135">
                        <c:v>130</c:v>
                      </c:pt>
                      <c:pt idx="136">
                        <c:v>146</c:v>
                      </c:pt>
                      <c:pt idx="137">
                        <c:v>132</c:v>
                      </c:pt>
                      <c:pt idx="138">
                        <c:v>114</c:v>
                      </c:pt>
                      <c:pt idx="139">
                        <c:v>119</c:v>
                      </c:pt>
                      <c:pt idx="140">
                        <c:v>98</c:v>
                      </c:pt>
                      <c:pt idx="141">
                        <c:v>104</c:v>
                      </c:pt>
                      <c:pt idx="142">
                        <c:v>101</c:v>
                      </c:pt>
                      <c:pt idx="143">
                        <c:v>89</c:v>
                      </c:pt>
                      <c:pt idx="144">
                        <c:v>74</c:v>
                      </c:pt>
                      <c:pt idx="145">
                        <c:v>67</c:v>
                      </c:pt>
                      <c:pt idx="146">
                        <c:v>74</c:v>
                      </c:pt>
                      <c:pt idx="147">
                        <c:v>67</c:v>
                      </c:pt>
                      <c:pt idx="148">
                        <c:v>52</c:v>
                      </c:pt>
                      <c:pt idx="149">
                        <c:v>58</c:v>
                      </c:pt>
                      <c:pt idx="150">
                        <c:v>52</c:v>
                      </c:pt>
                      <c:pt idx="151">
                        <c:v>51</c:v>
                      </c:pt>
                      <c:pt idx="152">
                        <c:v>32</c:v>
                      </c:pt>
                      <c:pt idx="153">
                        <c:v>27</c:v>
                      </c:pt>
                      <c:pt idx="154">
                        <c:v>40</c:v>
                      </c:pt>
                      <c:pt idx="155">
                        <c:v>40</c:v>
                      </c:pt>
                      <c:pt idx="156">
                        <c:v>29</c:v>
                      </c:pt>
                      <c:pt idx="157">
                        <c:v>38</c:v>
                      </c:pt>
                      <c:pt idx="158">
                        <c:v>23</c:v>
                      </c:pt>
                      <c:pt idx="159">
                        <c:v>20</c:v>
                      </c:pt>
                      <c:pt idx="160">
                        <c:v>17</c:v>
                      </c:pt>
                      <c:pt idx="161">
                        <c:v>16</c:v>
                      </c:pt>
                      <c:pt idx="162">
                        <c:v>17</c:v>
                      </c:pt>
                      <c:pt idx="163">
                        <c:v>17</c:v>
                      </c:pt>
                      <c:pt idx="164">
                        <c:v>17</c:v>
                      </c:pt>
                      <c:pt idx="165">
                        <c:v>11</c:v>
                      </c:pt>
                      <c:pt idx="166">
                        <c:v>22</c:v>
                      </c:pt>
                      <c:pt idx="167">
                        <c:v>13</c:v>
                      </c:pt>
                      <c:pt idx="168">
                        <c:v>11</c:v>
                      </c:pt>
                      <c:pt idx="169">
                        <c:v>14</c:v>
                      </c:pt>
                      <c:pt idx="170">
                        <c:v>10</c:v>
                      </c:pt>
                      <c:pt idx="171">
                        <c:v>10</c:v>
                      </c:pt>
                      <c:pt idx="172">
                        <c:v>7</c:v>
                      </c:pt>
                      <c:pt idx="173">
                        <c:v>5</c:v>
                      </c:pt>
                      <c:pt idx="174">
                        <c:v>10</c:v>
                      </c:pt>
                      <c:pt idx="175">
                        <c:v>8</c:v>
                      </c:pt>
                      <c:pt idx="176">
                        <c:v>6</c:v>
                      </c:pt>
                      <c:pt idx="177">
                        <c:v>6</c:v>
                      </c:pt>
                      <c:pt idx="178">
                        <c:v>7</c:v>
                      </c:pt>
                      <c:pt idx="179">
                        <c:v>5</c:v>
                      </c:pt>
                      <c:pt idx="180">
                        <c:v>6</c:v>
                      </c:pt>
                      <c:pt idx="181">
                        <c:v>5</c:v>
                      </c:pt>
                      <c:pt idx="182">
                        <c:v>3</c:v>
                      </c:pt>
                      <c:pt idx="183">
                        <c:v>3</c:v>
                      </c:pt>
                      <c:pt idx="184">
                        <c:v>5</c:v>
                      </c:pt>
                      <c:pt idx="185">
                        <c:v>3</c:v>
                      </c:pt>
                      <c:pt idx="186">
                        <c:v>3</c:v>
                      </c:pt>
                      <c:pt idx="187">
                        <c:v>1</c:v>
                      </c:pt>
                      <c:pt idx="188">
                        <c:v>3</c:v>
                      </c:pt>
                      <c:pt idx="189">
                        <c:v>0</c:v>
                      </c:pt>
                      <c:pt idx="190">
                        <c:v>1</c:v>
                      </c:pt>
                      <c:pt idx="191">
                        <c:v>2</c:v>
                      </c:pt>
                      <c:pt idx="192">
                        <c:v>2</c:v>
                      </c:pt>
                      <c:pt idx="193">
                        <c:v>2</c:v>
                      </c:pt>
                      <c:pt idx="194">
                        <c:v>0</c:v>
                      </c:pt>
                      <c:pt idx="195">
                        <c:v>0</c:v>
                      </c:pt>
                      <c:pt idx="196">
                        <c:v>1</c:v>
                      </c:pt>
                      <c:pt idx="197">
                        <c:v>0</c:v>
                      </c:pt>
                      <c:pt idx="198">
                        <c:v>1</c:v>
                      </c:pt>
                      <c:pt idx="199">
                        <c:v>0</c:v>
                      </c:pt>
                      <c:pt idx="200">
                        <c:v>2</c:v>
                      </c:pt>
                      <c:pt idx="201">
                        <c:v>0</c:v>
                      </c:pt>
                      <c:pt idx="202">
                        <c:v>2</c:v>
                      </c:pt>
                      <c:pt idx="203">
                        <c:v>1</c:v>
                      </c:pt>
                      <c:pt idx="204">
                        <c:v>0</c:v>
                      </c:pt>
                      <c:pt idx="205">
                        <c:v>0</c:v>
                      </c:pt>
                      <c:pt idx="206">
                        <c:v>1</c:v>
                      </c:pt>
                      <c:pt idx="207">
                        <c:v>2</c:v>
                      </c:pt>
                      <c:pt idx="208">
                        <c:v>0</c:v>
                      </c:pt>
                      <c:pt idx="209">
                        <c:v>0</c:v>
                      </c:pt>
                      <c:pt idx="210">
                        <c:v>0</c:v>
                      </c:pt>
                      <c:pt idx="211">
                        <c:v>0</c:v>
                      </c:pt>
                      <c:pt idx="212">
                        <c:v>0</c:v>
                      </c:pt>
                      <c:pt idx="213">
                        <c:v>0</c:v>
                      </c:pt>
                      <c:pt idx="214">
                        <c:v>1</c:v>
                      </c:pt>
                      <c:pt idx="215">
                        <c:v>0</c:v>
                      </c:pt>
                      <c:pt idx="216">
                        <c:v>1</c:v>
                      </c:pt>
                      <c:pt idx="217">
                        <c:v>1</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410242160"/>
        <c:scaling>
          <c:orientation val="minMax"/>
          <c:max val="300"/>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2552"/>
        <c:crosses val="autoZero"/>
        <c:crossBetween val="midCat"/>
      </c:valAx>
      <c:valAx>
        <c:axId val="41024255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2160"/>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'100xaverage pojection'!$B$3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pojection'!$B$4:$B$259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c:v>
                </c:pt>
                <c:pt idx="123">
                  <c:v>0</c:v>
                </c:pt>
                <c:pt idx="124">
                  <c:v>0</c:v>
                </c:pt>
                <c:pt idx="125">
                  <c:v>0</c:v>
                </c:pt>
                <c:pt idx="126">
                  <c:v>0</c:v>
                </c:pt>
                <c:pt idx="127">
                  <c:v>0</c:v>
                </c:pt>
                <c:pt idx="128">
                  <c:v>1</c:v>
                </c:pt>
                <c:pt idx="129">
                  <c:v>1</c:v>
                </c:pt>
                <c:pt idx="130">
                  <c:v>1</c:v>
                </c:pt>
                <c:pt idx="131">
                  <c:v>1</c:v>
                </c:pt>
                <c:pt idx="132">
                  <c:v>4</c:v>
                </c:pt>
                <c:pt idx="133">
                  <c:v>5</c:v>
                </c:pt>
                <c:pt idx="134">
                  <c:v>9</c:v>
                </c:pt>
                <c:pt idx="135">
                  <c:v>27</c:v>
                </c:pt>
                <c:pt idx="136">
                  <c:v>54</c:v>
                </c:pt>
                <c:pt idx="137">
                  <c:v>142</c:v>
                </c:pt>
                <c:pt idx="138">
                  <c:v>277</c:v>
                </c:pt>
                <c:pt idx="139">
                  <c:v>564</c:v>
                </c:pt>
                <c:pt idx="140">
                  <c:v>969</c:v>
                </c:pt>
                <c:pt idx="141">
                  <c:v>1731</c:v>
                </c:pt>
                <c:pt idx="142">
                  <c:v>2683</c:v>
                </c:pt>
                <c:pt idx="143">
                  <c:v>3743</c:v>
                </c:pt>
                <c:pt idx="144">
                  <c:v>4911</c:v>
                </c:pt>
                <c:pt idx="145">
                  <c:v>5778</c:v>
                </c:pt>
                <c:pt idx="146">
                  <c:v>6062</c:v>
                </c:pt>
                <c:pt idx="147">
                  <c:v>6289</c:v>
                </c:pt>
                <c:pt idx="148">
                  <c:v>6145</c:v>
                </c:pt>
                <c:pt idx="149">
                  <c:v>5810</c:v>
                </c:pt>
                <c:pt idx="150">
                  <c:v>5444</c:v>
                </c:pt>
                <c:pt idx="151">
                  <c:v>4838</c:v>
                </c:pt>
                <c:pt idx="152">
                  <c:v>3903</c:v>
                </c:pt>
                <c:pt idx="153">
                  <c:v>2809</c:v>
                </c:pt>
                <c:pt idx="154">
                  <c:v>1716</c:v>
                </c:pt>
                <c:pt idx="155">
                  <c:v>929</c:v>
                </c:pt>
                <c:pt idx="156">
                  <c:v>430</c:v>
                </c:pt>
                <c:pt idx="157">
                  <c:v>186</c:v>
                </c:pt>
                <c:pt idx="158">
                  <c:v>51</c:v>
                </c:pt>
                <c:pt idx="159">
                  <c:v>16</c:v>
                </c:pt>
                <c:pt idx="160">
                  <c:v>6</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2"/>
          <c:order val="1"/>
          <c:tx>
            <c:strRef>
              <c:f>'100xaverage pojection'!$D$3</c:f>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'100xaverage pojection'!$A$4:$A$259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'100xaverage pojection'!$D$4:$D$259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10243728"/>
        <c:axId val="410244512"/>
      </c:scatterChart>
      <c:valAx>
        <c:axId val="410243728"/>
        <c:scaling>
          <c:orientation val="minMax"/>
          <c:max val="255"/>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4512"/>
        <c:crosses val="autoZero"/>
        <c:crossBetween val="midCat"/>
      </c:valAx>
      <c:valAx>
        <c:axId val="410244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024372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Histogram</a:t>
            </a:r>
            <a:r>
              <a:rPr lang="en-US" baseline="0"/>
              <a:t> HyDs vs PMTs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'normalisierter average'!$B$3</c:f>
              <c:strCache>
                <c:ptCount val="1"/>
                <c:pt idx="0">
                  <c:v>HyD100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'normalisierter average'!$A$4:$A$259</c:f>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f>'normalisierter average'!$C$4:$C$259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1.590077913817777E-4</c:v>
                </c:pt>
                <c:pt idx="123">
                  <c:v>0</c:v>
                </c:pt>
                <c:pt idx="124">
                  <c:v>0</c:v>
                </c:pt>
                <c:pt idx="125">
                  <c:v>0</c:v>
                </c:pt>
                <c:pt idx="126">
                  <c:v>0</c:v>
                </c:pt>
                <c:pt idx="127">
                  <c:v>0</c:v>
                </c:pt>
                <c:pt idx="128">
                  <c:v>1.590077913817777E-4</c:v>
                </c:pt>
                <c:pt idx="129">
                  <c:v>1.590077913817777E-4</c:v>
                </c:pt>
                <c:pt idx="130">
                  <c:v>1.590077913817777E-4</c:v>
                </c:pt>
                <c:pt idx="131">
                  <c:v>1.590077913817777E-4</c:v>
                </c:pt>
                <c:pt idx="132">
                  <c:v>6.360311655271108E-4</c:v>
                </c:pt>
                <c:pt idx="133">
                  <c:v>7.9503895690888858E-4</c:v>
                </c:pt>
                <c:pt idx="134">
                  <c:v>1.4310701224359993E-3</c:v>
                </c:pt>
                <c:pt idx="135">
                  <c:v>4.2932103673079978E-3</c:v>
                </c:pt>
                <c:pt idx="136">
                  <c:v>8.5864207346159956E-3</c:v>
                </c:pt>
                <c:pt idx="137">
                  <c:v>2.2579106376212434E-2</c:v>
                </c:pt>
                <c:pt idx="138">
                  <c:v>4.4045158212752428E-2</c:v>
                </c:pt>
                <c:pt idx="139">
                  <c:v>8.9680394339322622E-2</c:v>
                </c:pt>
                <c:pt idx="140">
                  <c:v>0.15407854984894259</c:v>
                </c:pt>
                <c:pt idx="141">
                  <c:v>0.27524248688185721</c:v>
                </c:pt>
                <c:pt idx="142">
                  <c:v>0.42661790427730961</c:v>
                </c:pt>
                <c:pt idx="143">
                  <c:v>0.595166163141994</c:v>
                </c:pt>
                <c:pt idx="144">
                  <c:v>0.78088726347591031</c:v>
                </c:pt>
                <c:pt idx="145">
                  <c:v>0.91874701860391161</c:v>
                </c:pt>
                <c:pt idx="146">
                  <c:v>0.96390523135633643</c:v>
                </c:pt>
                <c:pt idx="147">
                  <c:v>1</c:v>
                </c:pt>
                <c:pt idx="148">
                  <c:v>0.97710287804102403</c:v>
                </c:pt>
                <c:pt idx="149">
                  <c:v>0.92383526792812842</c:v>
                </c:pt>
                <c:pt idx="150">
                  <c:v>0.86563841628239779</c:v>
                </c:pt>
                <c:pt idx="151">
                  <c:v>0.76927969470504054</c:v>
                </c:pt>
                <c:pt idx="152">
                  <c:v>0.62060740976307838</c:v>
                </c:pt>
                <c:pt idx="153">
                  <c:v>0.44665288599141356</c:v>
                </c:pt>
                <c:pt idx="154">
                  <c:v>0.27285737001113053</c:v>
                </c:pt>
                <c:pt idx="155">
                  <c:v>0.1477182381936715</c:v>
                </c:pt>
                <c:pt idx="156">
                  <c:v>6.8373350294164414E-2</c:v>
                </c:pt>
                <c:pt idx="157">
                  <c:v>2.9575449197010655E-2</c:v>
                </c:pt>
                <c:pt idx="158">
                  <c:v>8.1093973604706628E-3</c:v>
                </c:pt>
                <c:pt idx="159">
                  <c:v>2.5441246621084432E-3</c:v>
                </c:pt>
                <c:pt idx="160">
                  <c:v>9.5404674829066625E-4</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ser>
          <c:idx val="1"/>
          <c:order val="2"/>
          <c:tx>
            <c:v>PMT1000normlized</c:v>
          </c:tx>
          <c:spPr>
            <a:ln w="19050" cap="rnd">
              <a:solidFill>
                <a:schemeClr val="bg1">
                  <a:lumMod val="65000"/>
                </a:schemeClr>
              </a:solidFill>
              <a:round/>
            </a:ln>
            <a:effectLst/>
          </c:spPr>
          <c:marker>
            <c:symbol val="circle"/>
            <c:size val="5"/>
            <c:spPr>
              <a:solidFill>
                <a:schemeClr val="bg1">
                  <a:lumMod val="65000"/>
                </a:schemeClr>
              </a:solidFill>
              <a:ln w="9525">
                <a:solidFill>
                  <a:schemeClr val="bg1">
                    <a:lumMod val="65000"/>
                  </a:schemeClr>
                </a:solidFill>
              </a:ln>
              <a:effectLst/>
            </c:spPr>
          </c:marker>
          <c:xVal>
            <c:numRef>
              <c:f>'normalisierter average'!$E$4:$E$259</c:f>
              <c:numCache>
                <c:formatCode>General</c:formatCode>
                <c:ptCount val="256"/>
                <c:pt idx="0">
                  <c:v>0</c:v>
                </c:pt>
                <c:pt idx="1">
                  <c:v>1.71</c:v>
                </c:pt>
                <c:pt idx="2">
                  <c:v>3.42</c:v>
                </c:pt>
                <c:pt idx="3">
                  <c:v>5.13</c:v>
                </c:pt>
                <c:pt idx="4">
                  <c:v>6.84</c:v>
                </c:pt>
                <c:pt idx="5">
                  <c:v>8.5500000000000007</c:v>
                </c:pt>
                <c:pt idx="6">
                  <c:v>10.26</c:v>
                </c:pt>
                <c:pt idx="7">
                  <c:v>11.969999999999999</c:v>
                </c:pt>
                <c:pt idx="8">
                  <c:v>13.68</c:v>
                </c:pt>
                <c:pt idx="9">
                  <c:v>15.39</c:v>
                </c:pt>
                <c:pt idx="10">
                  <c:v>17.100000000000001</c:v>
                </c:pt>
                <c:pt idx="11">
                  <c:v>18.809999999999999</c:v>
                </c:pt>
                <c:pt idx="12">
                  <c:v>20.52</c:v>
                </c:pt>
                <c:pt idx="13">
                  <c:v>22.23</c:v>
                </c:pt>
                <c:pt idx="14">
                  <c:v>23.939999999999998</c:v>
                </c:pt>
                <c:pt idx="15">
                  <c:v>25.65</c:v>
                </c:pt>
                <c:pt idx="16">
                  <c:v>27.36</c:v>
                </c:pt>
                <c:pt idx="17">
                  <c:v>29.07</c:v>
                </c:pt>
                <c:pt idx="18">
                  <c:v>30.78</c:v>
                </c:pt>
                <c:pt idx="19">
                  <c:v>32.49</c:v>
                </c:pt>
                <c:pt idx="20">
                  <c:v>34.200000000000003</c:v>
                </c:pt>
                <c:pt idx="21">
                  <c:v>35.909999999999997</c:v>
                </c:pt>
                <c:pt idx="22">
                  <c:v>37.619999999999997</c:v>
                </c:pt>
                <c:pt idx="23">
                  <c:v>39.33</c:v>
                </c:pt>
                <c:pt idx="24">
                  <c:v>41.04</c:v>
                </c:pt>
                <c:pt idx="25">
                  <c:v>42.75</c:v>
                </c:pt>
                <c:pt idx="26">
                  <c:v>44.46</c:v>
                </c:pt>
                <c:pt idx="27">
                  <c:v>46.17</c:v>
                </c:pt>
                <c:pt idx="28">
                  <c:v>47.879999999999995</c:v>
                </c:pt>
                <c:pt idx="29">
                  <c:v>49.589999999999996</c:v>
                </c:pt>
                <c:pt idx="30">
                  <c:v>51.3</c:v>
                </c:pt>
                <c:pt idx="31">
                  <c:v>53.01</c:v>
                </c:pt>
                <c:pt idx="32">
                  <c:v>54.72</c:v>
                </c:pt>
                <c:pt idx="33">
                  <c:v>56.43</c:v>
                </c:pt>
                <c:pt idx="34">
                  <c:v>58.14</c:v>
                </c:pt>
                <c:pt idx="35">
                  <c:v>59.85</c:v>
                </c:pt>
                <c:pt idx="36">
                  <c:v>61.56</c:v>
                </c:pt>
                <c:pt idx="37">
                  <c:v>63.269999999999996</c:v>
                </c:pt>
                <c:pt idx="38">
                  <c:v>64.98</c:v>
                </c:pt>
                <c:pt idx="39">
                  <c:v>66.69</c:v>
                </c:pt>
                <c:pt idx="40">
                  <c:v>68.400000000000006</c:v>
                </c:pt>
                <c:pt idx="41">
                  <c:v>70.11</c:v>
                </c:pt>
                <c:pt idx="42">
                  <c:v>71.819999999999993</c:v>
                </c:pt>
                <c:pt idx="43">
                  <c:v>73.53</c:v>
                </c:pt>
                <c:pt idx="44">
                  <c:v>75.239999999999995</c:v>
                </c:pt>
                <c:pt idx="45">
                  <c:v>76.95</c:v>
                </c:pt>
                <c:pt idx="46">
                  <c:v>78.66</c:v>
                </c:pt>
                <c:pt idx="47">
                  <c:v>80.37</c:v>
                </c:pt>
                <c:pt idx="48">
                  <c:v>82.08</c:v>
                </c:pt>
                <c:pt idx="49">
                  <c:v>83.789999999999992</c:v>
                </c:pt>
                <c:pt idx="50">
                  <c:v>85.5</c:v>
                </c:pt>
                <c:pt idx="51">
                  <c:v>87.21</c:v>
                </c:pt>
                <c:pt idx="52">
                  <c:v>88.92</c:v>
                </c:pt>
                <c:pt idx="53">
                  <c:v>90.63</c:v>
                </c:pt>
                <c:pt idx="54">
                  <c:v>92.34</c:v>
                </c:pt>
                <c:pt idx="55">
                  <c:v>94.05</c:v>
                </c:pt>
                <c:pt idx="56">
                  <c:v>95.759999999999991</c:v>
                </c:pt>
                <c:pt idx="57">
                  <c:v>97.47</c:v>
                </c:pt>
                <c:pt idx="58">
                  <c:v>99.179999999999993</c:v>
                </c:pt>
                <c:pt idx="59">
                  <c:v>100.89</c:v>
                </c:pt>
                <c:pt idx="60">
                  <c:v>102.6</c:v>
                </c:pt>
                <c:pt idx="61">
                  <c:v>104.31</c:v>
                </c:pt>
                <c:pt idx="62">
                  <c:v>106.02</c:v>
                </c:pt>
                <c:pt idx="63">
                  <c:v>107.73</c:v>
                </c:pt>
                <c:pt idx="64">
                  <c:v>109.44</c:v>
                </c:pt>
                <c:pt idx="65">
                  <c:v>111.14999999999999</c:v>
                </c:pt>
                <c:pt idx="66">
                  <c:v>112.86</c:v>
                </c:pt>
                <c:pt idx="67">
                  <c:v>114.57</c:v>
                </c:pt>
                <c:pt idx="68">
                  <c:v>116.28</c:v>
                </c:pt>
                <c:pt idx="69">
                  <c:v>117.99</c:v>
                </c:pt>
                <c:pt idx="70">
                  <c:v>119.7</c:v>
                </c:pt>
                <c:pt idx="71">
                  <c:v>121.41</c:v>
                </c:pt>
                <c:pt idx="72">
                  <c:v>123.12</c:v>
                </c:pt>
                <c:pt idx="73">
                  <c:v>124.83</c:v>
                </c:pt>
                <c:pt idx="74">
                  <c:v>126.53999999999999</c:v>
                </c:pt>
                <c:pt idx="75">
                  <c:v>128.25</c:v>
                </c:pt>
                <c:pt idx="76">
                  <c:v>129.96</c:v>
                </c:pt>
                <c:pt idx="77">
                  <c:v>131.66999999999999</c:v>
                </c:pt>
                <c:pt idx="78">
                  <c:v>133.38</c:v>
                </c:pt>
                <c:pt idx="79">
                  <c:v>135.09</c:v>
                </c:pt>
                <c:pt idx="80">
                  <c:v>136.80000000000001</c:v>
                </c:pt>
                <c:pt idx="81">
                  <c:v>138.51</c:v>
                </c:pt>
                <c:pt idx="82">
                  <c:v>140.22</c:v>
                </c:pt>
                <c:pt idx="83">
                  <c:v>141.93</c:v>
                </c:pt>
                <c:pt idx="84">
                  <c:v>143.63999999999999</c:v>
                </c:pt>
                <c:pt idx="85">
                  <c:v>145.35</c:v>
                </c:pt>
                <c:pt idx="86">
                  <c:v>147.06</c:v>
                </c:pt>
                <c:pt idx="87">
                  <c:v>148.77000000000001</c:v>
                </c:pt>
                <c:pt idx="88">
                  <c:v>150.47999999999999</c:v>
                </c:pt>
                <c:pt idx="89">
                  <c:v>152.19</c:v>
                </c:pt>
                <c:pt idx="90">
                  <c:v>153.9</c:v>
                </c:pt>
                <c:pt idx="91">
                  <c:v>155.60999999999999</c:v>
                </c:pt>
                <c:pt idx="92">
                  <c:v>157.32</c:v>
                </c:pt>
                <c:pt idx="93">
                  <c:v>159.03</c:v>
                </c:pt>
                <c:pt idx="94">
                  <c:v>160.74</c:v>
                </c:pt>
                <c:pt idx="95">
                  <c:v>162.44999999999999</c:v>
                </c:pt>
                <c:pt idx="96">
                  <c:v>164.16</c:v>
                </c:pt>
                <c:pt idx="97">
                  <c:v>165.87</c:v>
                </c:pt>
                <c:pt idx="98">
                  <c:v>167.57999999999998</c:v>
                </c:pt>
                <c:pt idx="99">
                  <c:v>169.29</c:v>
                </c:pt>
                <c:pt idx="100">
                  <c:v>171</c:v>
                </c:pt>
                <c:pt idx="101">
                  <c:v>172.71</c:v>
                </c:pt>
                <c:pt idx="102">
                  <c:v>174.42</c:v>
                </c:pt>
                <c:pt idx="103">
                  <c:v>176.13</c:v>
                </c:pt>
                <c:pt idx="104">
                  <c:v>177.84</c:v>
                </c:pt>
                <c:pt idx="105">
                  <c:v>179.54999999999998</c:v>
                </c:pt>
                <c:pt idx="106">
                  <c:v>181.26</c:v>
                </c:pt>
                <c:pt idx="107">
                  <c:v>182.97</c:v>
                </c:pt>
                <c:pt idx="108">
                  <c:v>184.68</c:v>
                </c:pt>
                <c:pt idx="109">
                  <c:v>186.39</c:v>
                </c:pt>
                <c:pt idx="110">
                  <c:v>188.1</c:v>
                </c:pt>
                <c:pt idx="111">
                  <c:v>189.81</c:v>
                </c:pt>
                <c:pt idx="112">
                  <c:v>191.51999999999998</c:v>
                </c:pt>
                <c:pt idx="113">
                  <c:v>193.23</c:v>
                </c:pt>
                <c:pt idx="114">
                  <c:v>194.94</c:v>
                </c:pt>
                <c:pt idx="115">
                  <c:v>196.65</c:v>
                </c:pt>
                <c:pt idx="116">
                  <c:v>198.35999999999999</c:v>
                </c:pt>
                <c:pt idx="117">
                  <c:v>200.07</c:v>
                </c:pt>
                <c:pt idx="118">
                  <c:v>201.78</c:v>
                </c:pt>
                <c:pt idx="119">
                  <c:v>203.49</c:v>
                </c:pt>
                <c:pt idx="120">
                  <c:v>205.2</c:v>
                </c:pt>
                <c:pt idx="121">
                  <c:v>206.91</c:v>
                </c:pt>
                <c:pt idx="122">
                  <c:v>208.62</c:v>
                </c:pt>
                <c:pt idx="123">
                  <c:v>210.32999999999998</c:v>
                </c:pt>
                <c:pt idx="124">
                  <c:v>212.04</c:v>
                </c:pt>
                <c:pt idx="125">
                  <c:v>213.75</c:v>
                </c:pt>
                <c:pt idx="126">
                  <c:v>215.46</c:v>
                </c:pt>
                <c:pt idx="127">
                  <c:v>217.17</c:v>
                </c:pt>
                <c:pt idx="128">
                  <c:v>218.88</c:v>
                </c:pt>
                <c:pt idx="129">
                  <c:v>220.59</c:v>
                </c:pt>
                <c:pt idx="130">
                  <c:v>222.29999999999998</c:v>
                </c:pt>
                <c:pt idx="131">
                  <c:v>224.01</c:v>
                </c:pt>
                <c:pt idx="132">
                  <c:v>225.72</c:v>
                </c:pt>
                <c:pt idx="133">
                  <c:v>227.43</c:v>
                </c:pt>
                <c:pt idx="134">
                  <c:v>229.14</c:v>
                </c:pt>
                <c:pt idx="135">
                  <c:v>230.85</c:v>
                </c:pt>
                <c:pt idx="136">
                  <c:v>232.56</c:v>
                </c:pt>
                <c:pt idx="137">
                  <c:v>234.26999999999998</c:v>
                </c:pt>
                <c:pt idx="138">
                  <c:v>235.98</c:v>
                </c:pt>
                <c:pt idx="139">
                  <c:v>237.69</c:v>
                </c:pt>
                <c:pt idx="140">
                  <c:v>239.4</c:v>
                </c:pt>
                <c:pt idx="141">
                  <c:v>241.10999999999999</c:v>
                </c:pt>
                <c:pt idx="142">
                  <c:v>242.82</c:v>
                </c:pt>
                <c:pt idx="143">
                  <c:v>244.53</c:v>
                </c:pt>
                <c:pt idx="144">
                  <c:v>246.24</c:v>
                </c:pt>
                <c:pt idx="145">
                  <c:v>247.95</c:v>
                </c:pt>
                <c:pt idx="146">
                  <c:v>249.66</c:v>
                </c:pt>
                <c:pt idx="147">
                  <c:v>251.37</c:v>
                </c:pt>
                <c:pt idx="148">
                  <c:v>253.07999999999998</c:v>
                </c:pt>
                <c:pt idx="149">
                  <c:v>254.79</c:v>
                </c:pt>
                <c:pt idx="150">
                  <c:v>256.5</c:v>
                </c:pt>
                <c:pt idx="151">
                  <c:v>258.20999999999998</c:v>
                </c:pt>
                <c:pt idx="152">
                  <c:v>259.92</c:v>
                </c:pt>
                <c:pt idx="153">
                  <c:v>261.63</c:v>
                </c:pt>
                <c:pt idx="154">
                  <c:v>263.33999999999997</c:v>
                </c:pt>
                <c:pt idx="155">
                  <c:v>265.05</c:v>
                </c:pt>
                <c:pt idx="156">
                  <c:v>266.76</c:v>
                </c:pt>
                <c:pt idx="157">
                  <c:v>268.46999999999997</c:v>
                </c:pt>
                <c:pt idx="158">
                  <c:v>270.18</c:v>
                </c:pt>
                <c:pt idx="159">
                  <c:v>271.89</c:v>
                </c:pt>
                <c:pt idx="160">
                  <c:v>273.60000000000002</c:v>
                </c:pt>
                <c:pt idx="161">
                  <c:v>275.31</c:v>
                </c:pt>
                <c:pt idx="162">
                  <c:v>277.02</c:v>
                </c:pt>
                <c:pt idx="163">
                  <c:v>278.73</c:v>
                </c:pt>
                <c:pt idx="164">
                  <c:v>280.44</c:v>
                </c:pt>
                <c:pt idx="165">
                  <c:v>282.14999999999998</c:v>
                </c:pt>
                <c:pt idx="166">
                  <c:v>283.86</c:v>
                </c:pt>
                <c:pt idx="167">
                  <c:v>285.57</c:v>
                </c:pt>
                <c:pt idx="168">
                  <c:v>287.27999999999997</c:v>
                </c:pt>
                <c:pt idx="169">
                  <c:v>288.99</c:v>
                </c:pt>
                <c:pt idx="170">
                  <c:v>290.7</c:v>
                </c:pt>
                <c:pt idx="171">
                  <c:v>292.40999999999997</c:v>
                </c:pt>
                <c:pt idx="172">
                  <c:v>294.12</c:v>
                </c:pt>
                <c:pt idx="173">
                  <c:v>295.83</c:v>
                </c:pt>
                <c:pt idx="174">
                  <c:v>297.54000000000002</c:v>
                </c:pt>
                <c:pt idx="175">
                  <c:v>299.25</c:v>
                </c:pt>
                <c:pt idx="176">
                  <c:v>300.95999999999998</c:v>
                </c:pt>
                <c:pt idx="177">
                  <c:v>302.67</c:v>
                </c:pt>
                <c:pt idx="178">
                  <c:v>304.38</c:v>
                </c:pt>
                <c:pt idx="179">
                  <c:v>306.08999999999997</c:v>
                </c:pt>
                <c:pt idx="180">
                  <c:v>307.8</c:v>
                </c:pt>
                <c:pt idx="181">
                  <c:v>309.51</c:v>
                </c:pt>
                <c:pt idx="182">
                  <c:v>311.21999999999997</c:v>
                </c:pt>
                <c:pt idx="183">
                  <c:v>312.93</c:v>
                </c:pt>
                <c:pt idx="184">
                  <c:v>314.64</c:v>
                </c:pt>
                <c:pt idx="185">
                  <c:v>316.34999999999997</c:v>
                </c:pt>
                <c:pt idx="186">
                  <c:v>318.06</c:v>
                </c:pt>
                <c:pt idx="187">
                  <c:v>319.77</c:v>
                </c:pt>
                <c:pt idx="188">
                  <c:v>321.48</c:v>
                </c:pt>
                <c:pt idx="189">
                  <c:v>323.19</c:v>
                </c:pt>
                <c:pt idx="190">
                  <c:v>324.89999999999998</c:v>
                </c:pt>
                <c:pt idx="191">
                  <c:v>326.61</c:v>
                </c:pt>
                <c:pt idx="192">
                  <c:v>328.32</c:v>
                </c:pt>
                <c:pt idx="193">
                  <c:v>330.03</c:v>
                </c:pt>
                <c:pt idx="194">
                  <c:v>331.74</c:v>
                </c:pt>
                <c:pt idx="195">
                  <c:v>333.45</c:v>
                </c:pt>
                <c:pt idx="196">
                  <c:v>335.15999999999997</c:v>
                </c:pt>
                <c:pt idx="197">
                  <c:v>336.87</c:v>
                </c:pt>
                <c:pt idx="198">
                  <c:v>338.58</c:v>
                </c:pt>
                <c:pt idx="199">
                  <c:v>340.29</c:v>
                </c:pt>
                <c:pt idx="200">
                  <c:v>342</c:v>
                </c:pt>
                <c:pt idx="201">
                  <c:v>343.71</c:v>
                </c:pt>
                <c:pt idx="202">
                  <c:v>345.42</c:v>
                </c:pt>
                <c:pt idx="203">
                  <c:v>347.13</c:v>
                </c:pt>
                <c:pt idx="204">
                  <c:v>348.84</c:v>
                </c:pt>
                <c:pt idx="205">
                  <c:v>350.55</c:v>
                </c:pt>
                <c:pt idx="206">
                  <c:v>352.26</c:v>
                </c:pt>
                <c:pt idx="207">
                  <c:v>353.96999999999997</c:v>
                </c:pt>
                <c:pt idx="208">
                  <c:v>355.68</c:v>
                </c:pt>
                <c:pt idx="209">
                  <c:v>357.39</c:v>
                </c:pt>
                <c:pt idx="210">
                  <c:v>359.09999999999997</c:v>
                </c:pt>
                <c:pt idx="211">
                  <c:v>360.81</c:v>
                </c:pt>
                <c:pt idx="212">
                  <c:v>362.52</c:v>
                </c:pt>
                <c:pt idx="213">
                  <c:v>364.23</c:v>
                </c:pt>
                <c:pt idx="214">
                  <c:v>365.94</c:v>
                </c:pt>
                <c:pt idx="215">
                  <c:v>367.65</c:v>
                </c:pt>
                <c:pt idx="216">
                  <c:v>369.36</c:v>
                </c:pt>
                <c:pt idx="217">
                  <c:v>371.07</c:v>
                </c:pt>
                <c:pt idx="218">
                  <c:v>372.78</c:v>
                </c:pt>
                <c:pt idx="219">
                  <c:v>374.49</c:v>
                </c:pt>
                <c:pt idx="220">
                  <c:v>376.2</c:v>
                </c:pt>
                <c:pt idx="221">
                  <c:v>377.90999999999997</c:v>
                </c:pt>
                <c:pt idx="222">
                  <c:v>379.62</c:v>
                </c:pt>
                <c:pt idx="223">
                  <c:v>381.33</c:v>
                </c:pt>
                <c:pt idx="224">
                  <c:v>383.03999999999996</c:v>
                </c:pt>
                <c:pt idx="225">
                  <c:v>384.75</c:v>
                </c:pt>
                <c:pt idx="226">
                  <c:v>386.46</c:v>
                </c:pt>
                <c:pt idx="227">
                  <c:v>388.17</c:v>
                </c:pt>
                <c:pt idx="228">
                  <c:v>389.88</c:v>
                </c:pt>
                <c:pt idx="229">
                  <c:v>391.59</c:v>
                </c:pt>
                <c:pt idx="230">
                  <c:v>393.3</c:v>
                </c:pt>
                <c:pt idx="231">
                  <c:v>395.01</c:v>
                </c:pt>
                <c:pt idx="232">
                  <c:v>396.71999999999997</c:v>
                </c:pt>
                <c:pt idx="233">
                  <c:v>398.43</c:v>
                </c:pt>
                <c:pt idx="234">
                  <c:v>400.14</c:v>
                </c:pt>
                <c:pt idx="235">
                  <c:v>401.84999999999997</c:v>
                </c:pt>
                <c:pt idx="236">
                  <c:v>403.56</c:v>
                </c:pt>
                <c:pt idx="237">
                  <c:v>405.27</c:v>
                </c:pt>
                <c:pt idx="238">
                  <c:v>406.98</c:v>
                </c:pt>
                <c:pt idx="239">
                  <c:v>408.69</c:v>
                </c:pt>
                <c:pt idx="240">
                  <c:v>410.4</c:v>
                </c:pt>
                <c:pt idx="241">
                  <c:v>412.11</c:v>
                </c:pt>
                <c:pt idx="242">
                  <c:v>413.82</c:v>
                </c:pt>
                <c:pt idx="243">
                  <c:v>415.53</c:v>
                </c:pt>
                <c:pt idx="244">
                  <c:v>417.24</c:v>
                </c:pt>
                <c:pt idx="245">
                  <c:v>418.95</c:v>
                </c:pt>
                <c:pt idx="246">
                  <c:v>420.65999999999997</c:v>
                </c:pt>
                <c:pt idx="247">
                  <c:v>422.37</c:v>
                </c:pt>
                <c:pt idx="248">
                  <c:v>424.08</c:v>
                </c:pt>
                <c:pt idx="249">
                  <c:v>425.78999999999996</c:v>
                </c:pt>
                <c:pt idx="250">
                  <c:v>427.5</c:v>
                </c:pt>
                <c:pt idx="251">
                  <c:v>429.21</c:v>
                </c:pt>
                <c:pt idx="252">
                  <c:v>430.92</c:v>
                </c:pt>
                <c:pt idx="253">
                  <c:v>432.63</c:v>
                </c:pt>
                <c:pt idx="254">
                  <c:v>434.34</c:v>
                </c:pt>
                <c:pt idx="255">
                  <c:v>436.05</c:v>
                </c:pt>
              </c:numCache>
            </c:numRef>
          </c:xVal>
          <c:yVal>
            <c:numRef>
              <c:f>'normalisierter average'!$F$4:$F$259</c:f>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1.1483693155718879E-4</c:v>
                </c:pt>
                <c:pt idx="70">
                  <c:v>0</c:v>
                </c:pt>
                <c:pt idx="71">
                  <c:v>0</c:v>
                </c:pt>
                <c:pt idx="72">
                  <c:v>0</c:v>
                </c:pt>
                <c:pt idx="73">
                  <c:v>0</c:v>
                </c:pt>
                <c:pt idx="74">
                  <c:v>3.4451079467156636E-4</c:v>
                </c:pt>
                <c:pt idx="75">
                  <c:v>2.2967386311437759E-4</c:v>
                </c:pt>
                <c:pt idx="76">
                  <c:v>1.3780431786862655E-3</c:v>
                </c:pt>
                <c:pt idx="77">
                  <c:v>5.3973357831878736E-3</c:v>
                </c:pt>
                <c:pt idx="78">
                  <c:v>2.0211299954065228E-2</c:v>
                </c:pt>
                <c:pt idx="79">
                  <c:v>4.4671566375746437E-2</c:v>
                </c:pt>
                <c:pt idx="80">
                  <c:v>0.10622416169039964</c:v>
                </c:pt>
                <c:pt idx="81">
                  <c:v>0.20383555351401011</c:v>
                </c:pt>
                <c:pt idx="82">
                  <c:v>0.35140101056499773</c:v>
                </c:pt>
                <c:pt idx="83">
                  <c:v>0.56844281120808449</c:v>
                </c:pt>
                <c:pt idx="84">
                  <c:v>0.75585668350941659</c:v>
                </c:pt>
                <c:pt idx="85">
                  <c:v>0.90721175930179143</c:v>
                </c:pt>
                <c:pt idx="86">
                  <c:v>1</c:v>
                </c:pt>
                <c:pt idx="87">
                  <c:v>0.97772163527790534</c:v>
                </c:pt>
                <c:pt idx="88">
                  <c:v>0.83325677537896192</c:v>
                </c:pt>
                <c:pt idx="89">
                  <c:v>0.68787322002756091</c:v>
                </c:pt>
                <c:pt idx="90">
                  <c:v>0.46485989894350022</c:v>
                </c:pt>
                <c:pt idx="91">
                  <c:v>0.30202112999540653</c:v>
                </c:pt>
                <c:pt idx="92">
                  <c:v>0.16616903996325219</c:v>
                </c:pt>
                <c:pt idx="93">
                  <c:v>7.7400091869545246E-2</c:v>
                </c:pt>
                <c:pt idx="94">
                  <c:v>3.295819935691318E-2</c:v>
                </c:pt>
                <c:pt idx="95">
                  <c:v>1.2057877813504822E-2</c:v>
                </c:pt>
                <c:pt idx="96">
                  <c:v>4.9379880569591179E-3</c:v>
                </c:pt>
                <c:pt idx="97">
                  <c:v>1.1483693155718878E-3</c:v>
                </c:pt>
                <c:pt idx="98">
                  <c:v>2.2967386311437759E-4</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ser>
        <c:dLbls>
          <c:showLegendKey val="0"/>
          <c:showVal val="0"/>
          <c:showCatName val="0"/>
          <c:showSerName val="0"/>
          <c:showPercent val="0"/>
          <c:showBubbleSize val="0"/>
        </c:dLbls>
        <c:axId val="447257664"/>
        <c:axId val="447256488"/>
        <c:extLst>
          <c:ext xmlns:c15="http://schemas.microsoft.com/office/drawing/2012/chart" uri="{02D57815-91ED-43cb-92C2-25804820EDAC}">
            <c15:filteredScatterSeries>
              <c15:ser>
                <c:idx val="2"/>
                <c:order val="1"/>
                <c:tx>
                  <c:strRef>
                    <c:extLst>
                      <c:ext uri="{02D57815-91ED-43cb-92C2-25804820EDAC}">
                        <c15:formulaRef>
                          <c15:sqref>'normalisierter average'!$D$3</c15:sqref>
                        </c15:formulaRef>
                      </c:ext>
                    </c:extLst>
                    <c:strCache>
                      <c:ptCount val="1"/>
                      <c:pt idx="0">
                        <c:v>PMT1000</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extLst>
                      <c:ext uri="{02D57815-91ED-43cb-92C2-25804820EDAC}">
                        <c15:formulaRef>
                          <c15:sqref>'normalisierter average'!$A$4:$A$259</c15:sqref>
                        </c15:formulaRef>
                      </c:ext>
                    </c:extLst>
                    <c:numCache>
                      <c:formatCode>General</c:formatCode>
                      <c:ptCount val="25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numCache>
                  </c:numRef>
                </c:xVal>
                <c:yVal>
                  <c:numRef>
                    <c:extLst>
                      <c:ext uri="{02D57815-91ED-43cb-92C2-25804820EDAC}">
                        <c15:formulaRef>
                          <c15:sqref>'normalisierter average'!$D$4:$D$259</c15:sqref>
                        </c15:formulaRef>
                      </c:ext>
                    </c:extLst>
                    <c:numCache>
                      <c:formatCode>General</c:formatCode>
                      <c:ptCount val="25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3</c:v>
                      </c:pt>
                      <c:pt idx="75">
                        <c:v>2</c:v>
                      </c:pt>
                      <c:pt idx="76">
                        <c:v>12</c:v>
                      </c:pt>
                      <c:pt idx="77">
                        <c:v>47</c:v>
                      </c:pt>
                      <c:pt idx="78">
                        <c:v>176</c:v>
                      </c:pt>
                      <c:pt idx="79">
                        <c:v>389</c:v>
                      </c:pt>
                      <c:pt idx="80">
                        <c:v>925</c:v>
                      </c:pt>
                      <c:pt idx="81">
                        <c:v>1775</c:v>
                      </c:pt>
                      <c:pt idx="82">
                        <c:v>3060</c:v>
                      </c:pt>
                      <c:pt idx="83">
                        <c:v>4950</c:v>
                      </c:pt>
                      <c:pt idx="84">
                        <c:v>6582</c:v>
                      </c:pt>
                      <c:pt idx="85">
                        <c:v>7900</c:v>
                      </c:pt>
                      <c:pt idx="86">
                        <c:v>8708</c:v>
                      </c:pt>
                      <c:pt idx="87">
                        <c:v>8514</c:v>
                      </c:pt>
                      <c:pt idx="88">
                        <c:v>7256</c:v>
                      </c:pt>
                      <c:pt idx="89">
                        <c:v>5990</c:v>
                      </c:pt>
                      <c:pt idx="90">
                        <c:v>4048</c:v>
                      </c:pt>
                      <c:pt idx="91">
                        <c:v>2630</c:v>
                      </c:pt>
                      <c:pt idx="92">
                        <c:v>1447</c:v>
                      </c:pt>
                      <c:pt idx="93">
                        <c:v>674</c:v>
                      </c:pt>
                      <c:pt idx="94">
                        <c:v>287</c:v>
                      </c:pt>
                      <c:pt idx="95">
                        <c:v>105</c:v>
                      </c:pt>
                      <c:pt idx="96">
                        <c:v>43</c:v>
                      </c:pt>
                      <c:pt idx="97">
                        <c:v>10</c:v>
                      </c:pt>
                      <c:pt idx="98">
                        <c:v>2</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numCache>
                  </c:numRef>
                </c:yVal>
                <c:smooth val="0"/>
              </c15:ser>
            </c15:filteredScatterSeries>
          </c:ext>
        </c:extLst>
      </c:scatterChart>
      <c:valAx>
        <c:axId val="447257664"/>
        <c:scaling>
          <c:orientation val="minMax"/>
          <c:max val="170"/>
          <c:min val="13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7256488"/>
        <c:crosses val="autoZero"/>
        <c:crossBetween val="midCat"/>
      </c:valAx>
      <c:valAx>
        <c:axId val="44725648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7257664"/>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21DDF-EEA5-4524-8E69-85F44F14AD3C}" type="datetimeFigureOut">
              <a:rPr lang="en-US" smtClean="0"/>
              <a:t>7/5/2016</a:t>
            </a:fld>
            <a:endParaRPr lang="en-US"/>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0FBA8-A424-4894-B97E-B47FBC7E5B4E}" type="slidenum">
              <a:rPr lang="en-US" smtClean="0"/>
              <a:t>‹Nr.›</a:t>
            </a:fld>
            <a:endParaRPr lang="en-US"/>
          </a:p>
        </p:txBody>
      </p:sp>
    </p:spTree>
    <p:extLst>
      <p:ext uri="{BB962C8B-B14F-4D97-AF65-F5344CB8AC3E}">
        <p14:creationId xmlns:p14="http://schemas.microsoft.com/office/powerpoint/2010/main" val="1074052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leica-microsystems.com/science-lab/sensors-for-true-confocal-scanning/"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509BDB-5A68-4ECB-91B9-94B0F15E1C3F}" type="slidenum">
              <a:rPr lang="de-DE" altLang="en-US"/>
              <a:pPr/>
              <a:t>1</a:t>
            </a:fld>
            <a:endParaRPr lang="de-DE" altLang="en-US"/>
          </a:p>
        </p:txBody>
      </p:sp>
      <p:sp>
        <p:nvSpPr>
          <p:cNvPr id="1008642" name="Rectangle 2"/>
          <p:cNvSpPr>
            <a:spLocks noGrp="1" noRot="1" noChangeAspect="1" noChangeArrowheads="1" noTextEdit="1"/>
          </p:cNvSpPr>
          <p:nvPr>
            <p:ph type="sldImg"/>
          </p:nvPr>
        </p:nvSpPr>
        <p:spPr>
          <a:ln/>
        </p:spPr>
      </p:sp>
      <p:sp>
        <p:nvSpPr>
          <p:cNvPr id="1008643"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2099995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The</a:t>
            </a:r>
            <a:r>
              <a:rPr lang="en-US" baseline="0" dirty="0" smtClean="0"/>
              <a:t> histogram shows the number of pixels having a given gray value (y-axis) for each of the 256 gray values (x-axis) of the image</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11100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More info on hybrid</a:t>
            </a:r>
            <a:r>
              <a:rPr lang="en-US" baseline="0" dirty="0" smtClean="0">
                <a:hlinkClick r:id="rId3"/>
              </a:rPr>
              <a:t> detectors: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http://www.leica-microsystems.com/science-lab/sensors-for-true-confocal-scanning/</a:t>
            </a:r>
            <a:r>
              <a:rPr lang="en-US" dirty="0" smtClean="0"/>
              <a:t> </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736688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60</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6366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(of a 256x256 image) was scaled up 4x without interpolation in Fiji, 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61</a:t>
            </a:fld>
            <a:endParaRPr lang="en-US"/>
          </a:p>
        </p:txBody>
      </p:sp>
    </p:spTree>
    <p:extLst>
      <p:ext uri="{BB962C8B-B14F-4D97-AF65-F5344CB8AC3E}">
        <p14:creationId xmlns:p14="http://schemas.microsoft.com/office/powerpoint/2010/main" val="2099826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Normalizaton</a:t>
            </a:r>
            <a:r>
              <a:rPr lang="en-US" dirty="0" smtClean="0"/>
              <a:t> of PMT-x-values with factor x1.8</a:t>
            </a:r>
          </a:p>
          <a:p>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64</a:t>
            </a:fld>
            <a:endParaRPr lang="en-US"/>
          </a:p>
        </p:txBody>
      </p:sp>
    </p:spTree>
    <p:extLst>
      <p:ext uri="{BB962C8B-B14F-4D97-AF65-F5344CB8AC3E}">
        <p14:creationId xmlns:p14="http://schemas.microsoft.com/office/powerpoint/2010/main" val="932495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64x64</a:t>
            </a:r>
            <a:r>
              <a:rPr lang="en-US" baseline="0" dirty="0" smtClean="0"/>
              <a:t> clipping was scaled up 4x without interpolation, to show </a:t>
            </a:r>
            <a:r>
              <a:rPr lang="en-US" baseline="0" dirty="0" err="1" smtClean="0"/>
              <a:t>pixelization</a:t>
            </a:r>
            <a:r>
              <a:rPr lang="en-US" baseline="0" dirty="0" smtClean="0"/>
              <a:t>. PMT was set to 1000V (of 1250 max), the </a:t>
            </a:r>
            <a:r>
              <a:rPr lang="en-US" baseline="0" dirty="0" err="1" smtClean="0"/>
              <a:t>HyD</a:t>
            </a:r>
            <a:r>
              <a:rPr lang="en-US" baseline="0" dirty="0" smtClean="0"/>
              <a:t> to “</a:t>
            </a:r>
            <a:r>
              <a:rPr lang="en-US" baseline="0" dirty="0" err="1" smtClean="0"/>
              <a:t>smartGain</a:t>
            </a:r>
            <a:r>
              <a:rPr lang="en-US" baseline="0" dirty="0" smtClean="0"/>
              <a:t> 100”. Other settings were identical. Recorded on a Leica SP5.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65</a:t>
            </a:fld>
            <a:endParaRPr lang="en-US"/>
          </a:p>
        </p:txBody>
      </p:sp>
    </p:spTree>
    <p:extLst>
      <p:ext uri="{BB962C8B-B14F-4D97-AF65-F5344CB8AC3E}">
        <p14:creationId xmlns:p14="http://schemas.microsoft.com/office/powerpoint/2010/main" val="1101338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smtClean="0"/>
              <a:t>Normalizaton</a:t>
            </a:r>
            <a:r>
              <a:rPr lang="en-US" dirty="0" smtClean="0"/>
              <a:t> of PMT-x-values with factor x1.71</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67</a:t>
            </a:fld>
            <a:endParaRPr lang="en-US"/>
          </a:p>
        </p:txBody>
      </p:sp>
    </p:spTree>
    <p:extLst>
      <p:ext uri="{BB962C8B-B14F-4D97-AF65-F5344CB8AC3E}">
        <p14:creationId xmlns:p14="http://schemas.microsoft.com/office/powerpoint/2010/main" val="2778476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Cells</a:t>
            </a:r>
            <a:r>
              <a:rPr lang="de-DE" baseline="0" dirty="0" smtClean="0"/>
              <a:t> </a:t>
            </a:r>
            <a:r>
              <a:rPr lang="de-DE" baseline="0" dirty="0" err="1" smtClean="0"/>
              <a:t>were</a:t>
            </a:r>
            <a:r>
              <a:rPr lang="de-DE" baseline="0" dirty="0" smtClean="0"/>
              <a:t> </a:t>
            </a:r>
            <a:r>
              <a:rPr lang="de-DE" baseline="0" dirty="0" err="1" smtClean="0"/>
              <a:t>stained</a:t>
            </a:r>
            <a:r>
              <a:rPr lang="de-DE" baseline="0" dirty="0" smtClean="0"/>
              <a:t> </a:t>
            </a:r>
            <a:r>
              <a:rPr lang="de-DE" baseline="0" dirty="0" err="1" smtClean="0"/>
              <a:t>with</a:t>
            </a:r>
            <a:r>
              <a:rPr lang="de-DE" baseline="0" dirty="0" smtClean="0"/>
              <a:t> </a:t>
            </a:r>
            <a:r>
              <a:rPr lang="de-DE" baseline="0" dirty="0" err="1" smtClean="0"/>
              <a:t>SiR-Actin</a:t>
            </a:r>
            <a:r>
              <a:rPr lang="de-DE" baseline="0" dirty="0" smtClean="0"/>
              <a:t> </a:t>
            </a:r>
            <a:r>
              <a:rPr lang="de-DE" baseline="0" dirty="0" err="1" smtClean="0"/>
              <a:t>to</a:t>
            </a:r>
            <a:r>
              <a:rPr lang="de-DE" baseline="0" dirty="0" smtClean="0"/>
              <a:t> </a:t>
            </a:r>
            <a:r>
              <a:rPr lang="de-DE" baseline="0" dirty="0" err="1" smtClean="0"/>
              <a:t>visualize</a:t>
            </a:r>
            <a:r>
              <a:rPr lang="de-DE" baseline="0" dirty="0" smtClean="0"/>
              <a:t> </a:t>
            </a:r>
            <a:r>
              <a:rPr lang="de-DE" baseline="0" dirty="0" err="1" smtClean="0"/>
              <a:t>the</a:t>
            </a:r>
            <a:r>
              <a:rPr lang="de-DE" baseline="0" dirty="0" smtClean="0"/>
              <a:t> </a:t>
            </a:r>
            <a:r>
              <a:rPr lang="de-DE" baseline="0" dirty="0" err="1" smtClean="0"/>
              <a:t>actin</a:t>
            </a:r>
            <a:r>
              <a:rPr lang="de-DE" baseline="0" dirty="0" smtClean="0"/>
              <a:t> </a:t>
            </a:r>
            <a:r>
              <a:rPr lang="de-DE" baseline="0" dirty="0" err="1" smtClean="0"/>
              <a:t>sceleton</a:t>
            </a:r>
            <a:r>
              <a:rPr lang="de-DE" baseline="0" dirty="0" smtClean="0"/>
              <a:t>. On a Leica SP5, a 2D </a:t>
            </a:r>
            <a:r>
              <a:rPr lang="de-DE" baseline="0" dirty="0" err="1" smtClean="0"/>
              <a:t>image</a:t>
            </a:r>
            <a:r>
              <a:rPr lang="de-DE" baseline="0" dirty="0" smtClean="0"/>
              <a:t> </a:t>
            </a:r>
            <a:r>
              <a:rPr lang="de-DE" baseline="0" dirty="0" err="1" smtClean="0"/>
              <a:t>section</a:t>
            </a:r>
            <a:r>
              <a:rPr lang="de-DE" baseline="0" dirty="0" smtClean="0"/>
              <a:t> was </a:t>
            </a:r>
            <a:r>
              <a:rPr lang="de-DE" baseline="0" dirty="0" err="1" smtClean="0"/>
              <a:t>recorded</a:t>
            </a:r>
            <a:r>
              <a:rPr lang="de-DE" baseline="0" dirty="0" smtClean="0"/>
              <a:t> </a:t>
            </a:r>
            <a:r>
              <a:rPr lang="de-DE" baseline="0" dirty="0" err="1" smtClean="0"/>
              <a:t>twice</a:t>
            </a:r>
            <a:r>
              <a:rPr lang="de-DE" baseline="0" dirty="0" smtClean="0"/>
              <a:t>, </a:t>
            </a:r>
            <a:r>
              <a:rPr lang="de-DE" baseline="0" dirty="0" err="1" smtClean="0"/>
              <a:t>first</a:t>
            </a:r>
            <a:r>
              <a:rPr lang="de-DE" baseline="0" dirty="0" smtClean="0"/>
              <a:t> </a:t>
            </a:r>
            <a:r>
              <a:rPr lang="de-DE" baseline="0" dirty="0" err="1" smtClean="0"/>
              <a:t>with</a:t>
            </a:r>
            <a:r>
              <a:rPr lang="de-DE" baseline="0" dirty="0" smtClean="0"/>
              <a:t> a PMT (</a:t>
            </a:r>
            <a:r>
              <a:rPr lang="de-DE" baseline="0" dirty="0" err="1" smtClean="0"/>
              <a:t>alkali</a:t>
            </a:r>
            <a:r>
              <a:rPr lang="de-DE" baseline="0" dirty="0" smtClean="0"/>
              <a:t> </a:t>
            </a:r>
            <a:r>
              <a:rPr lang="de-DE" baseline="0" dirty="0" err="1" smtClean="0"/>
              <a:t>photcathode</a:t>
            </a:r>
            <a:r>
              <a:rPr lang="de-DE" baseline="0" dirty="0" smtClean="0"/>
              <a:t>) </a:t>
            </a:r>
            <a:r>
              <a:rPr lang="de-DE" baseline="0" dirty="0" err="1" smtClean="0"/>
              <a:t>and</a:t>
            </a:r>
            <a:r>
              <a:rPr lang="de-DE" baseline="0" dirty="0" smtClean="0"/>
              <a:t> </a:t>
            </a:r>
            <a:r>
              <a:rPr lang="de-DE" baseline="0" dirty="0" err="1" smtClean="0"/>
              <a:t>then</a:t>
            </a:r>
            <a:r>
              <a:rPr lang="de-DE" baseline="0" dirty="0" smtClean="0"/>
              <a:t> </a:t>
            </a:r>
            <a:r>
              <a:rPr lang="de-DE" baseline="0" dirty="0" err="1" smtClean="0"/>
              <a:t>with</a:t>
            </a:r>
            <a:r>
              <a:rPr lang="de-DE" baseline="0" dirty="0" smtClean="0"/>
              <a:t> a hybrid </a:t>
            </a:r>
            <a:r>
              <a:rPr lang="de-DE" baseline="0" dirty="0" err="1" smtClean="0"/>
              <a:t>photodetecor</a:t>
            </a:r>
            <a:r>
              <a:rPr lang="de-DE" baseline="0" dirty="0" smtClean="0"/>
              <a:t>. </a:t>
            </a:r>
            <a:r>
              <a:rPr lang="de-DE" baseline="0" dirty="0" err="1" smtClean="0"/>
              <a:t>From</a:t>
            </a:r>
            <a:r>
              <a:rPr lang="de-DE" baseline="0" dirty="0" smtClean="0"/>
              <a:t> </a:t>
            </a:r>
            <a:r>
              <a:rPr lang="de-DE" baseline="0" dirty="0" err="1" smtClean="0"/>
              <a:t>these</a:t>
            </a:r>
            <a:r>
              <a:rPr lang="de-DE" baseline="0" dirty="0" smtClean="0"/>
              <a:t> </a:t>
            </a:r>
            <a:r>
              <a:rPr lang="de-DE" baseline="0" dirty="0" err="1" smtClean="0"/>
              <a:t>two</a:t>
            </a:r>
            <a:r>
              <a:rPr lang="de-DE" baseline="0" dirty="0" smtClean="0"/>
              <a:t> </a:t>
            </a:r>
            <a:r>
              <a:rPr lang="de-DE" baseline="0" dirty="0" err="1" smtClean="0"/>
              <a:t>images</a:t>
            </a:r>
            <a:r>
              <a:rPr lang="de-DE" baseline="0" dirty="0" smtClean="0"/>
              <a:t>, </a:t>
            </a:r>
            <a:r>
              <a:rPr lang="de-DE" baseline="0" dirty="0" err="1" smtClean="0"/>
              <a:t>the</a:t>
            </a:r>
            <a:r>
              <a:rPr lang="de-DE" baseline="0" dirty="0" smtClean="0"/>
              <a:t> </a:t>
            </a:r>
            <a:r>
              <a:rPr lang="de-DE" baseline="0" dirty="0" err="1" smtClean="0"/>
              <a:t>above</a:t>
            </a:r>
            <a:r>
              <a:rPr lang="de-DE" baseline="0" dirty="0" smtClean="0"/>
              <a:t> </a:t>
            </a:r>
            <a:r>
              <a:rPr lang="de-DE" baseline="0" dirty="0" err="1" smtClean="0"/>
              <a:t>shows</a:t>
            </a:r>
            <a:r>
              <a:rPr lang="de-DE" baseline="0" dirty="0" smtClean="0"/>
              <a:t> </a:t>
            </a:r>
            <a:r>
              <a:rPr lang="de-DE" baseline="0" dirty="0" err="1" smtClean="0"/>
              <a:t>the</a:t>
            </a:r>
            <a:r>
              <a:rPr lang="de-DE" baseline="0" dirty="0" smtClean="0"/>
              <a:t> </a:t>
            </a:r>
            <a:r>
              <a:rPr lang="de-DE" baseline="0" dirty="0" err="1" smtClean="0"/>
              <a:t>distribution</a:t>
            </a:r>
            <a:r>
              <a:rPr lang="de-DE" baseline="0" dirty="0" smtClean="0"/>
              <a:t> </a:t>
            </a:r>
            <a:r>
              <a:rPr lang="de-DE" baseline="0" dirty="0" err="1" smtClean="0"/>
              <a:t>of</a:t>
            </a:r>
            <a:r>
              <a:rPr lang="de-DE" baseline="0" dirty="0" smtClean="0"/>
              <a:t> </a:t>
            </a:r>
            <a:r>
              <a:rPr lang="de-DE" baseline="0" dirty="0" err="1" smtClean="0"/>
              <a:t>gray</a:t>
            </a:r>
            <a:r>
              <a:rPr lang="de-DE" baseline="0" dirty="0" smtClean="0"/>
              <a:t> </a:t>
            </a:r>
            <a:r>
              <a:rPr lang="de-DE" baseline="0" dirty="0" err="1" smtClean="0"/>
              <a:t>values</a:t>
            </a:r>
            <a:r>
              <a:rPr lang="de-DE" baseline="0" dirty="0" smtClean="0"/>
              <a:t>. The </a:t>
            </a:r>
            <a:r>
              <a:rPr lang="de-DE" baseline="0" dirty="0" err="1" smtClean="0"/>
              <a:t>actual</a:t>
            </a:r>
            <a:r>
              <a:rPr lang="de-DE" baseline="0" dirty="0" smtClean="0"/>
              <a:t> </a:t>
            </a:r>
            <a:r>
              <a:rPr lang="de-DE" baseline="0" dirty="0" err="1" smtClean="0"/>
              <a:t>images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found</a:t>
            </a:r>
            <a:r>
              <a:rPr lang="de-DE" baseline="0" dirty="0" smtClean="0"/>
              <a:t> in </a:t>
            </a:r>
            <a:r>
              <a:rPr lang="de-DE" baseline="0" dirty="0" err="1" smtClean="0"/>
              <a:t>the</a:t>
            </a:r>
            <a:r>
              <a:rPr lang="de-DE" baseline="0" dirty="0" smtClean="0"/>
              <a:t> </a:t>
            </a:r>
            <a:r>
              <a:rPr lang="de-DE" baseline="0" dirty="0" err="1" smtClean="0"/>
              <a:t>file</a:t>
            </a:r>
            <a:r>
              <a:rPr lang="de-DE" baseline="0" dirty="0" smtClean="0"/>
              <a:t> SD_Resolution_in_Fluorescence_Microscopy.pptx</a:t>
            </a:r>
          </a:p>
          <a:p>
            <a:r>
              <a:rPr lang="de-DE" baseline="0" dirty="0" smtClean="0"/>
              <a:t>The </a:t>
            </a:r>
            <a:r>
              <a:rPr lang="de-DE" baseline="0" dirty="0" err="1" smtClean="0"/>
              <a:t>distribution</a:t>
            </a:r>
            <a:r>
              <a:rPr lang="de-DE" baseline="0" dirty="0" smtClean="0"/>
              <a:t> </a:t>
            </a:r>
            <a:r>
              <a:rPr lang="de-DE" baseline="0" dirty="0" err="1" smtClean="0"/>
              <a:t>shows</a:t>
            </a:r>
            <a:r>
              <a:rPr lang="de-DE" baseline="0" dirty="0" smtClean="0"/>
              <a:t> </a:t>
            </a:r>
            <a:r>
              <a:rPr lang="de-DE" baseline="0" dirty="0" err="1" smtClean="0"/>
              <a:t>that</a:t>
            </a:r>
            <a:r>
              <a:rPr lang="de-DE" baseline="0" dirty="0" smtClean="0"/>
              <a:t> </a:t>
            </a:r>
            <a:r>
              <a:rPr lang="de-DE" baseline="0" dirty="0" err="1" smtClean="0"/>
              <a:t>the</a:t>
            </a:r>
            <a:r>
              <a:rPr lang="de-DE" baseline="0" dirty="0" smtClean="0"/>
              <a:t> </a:t>
            </a:r>
            <a:r>
              <a:rPr lang="de-DE" baseline="0" dirty="0" err="1" smtClean="0"/>
              <a:t>number</a:t>
            </a:r>
            <a:r>
              <a:rPr lang="de-DE" baseline="0" dirty="0" smtClean="0"/>
              <a:t> </a:t>
            </a:r>
            <a:r>
              <a:rPr lang="de-DE" baseline="0" dirty="0" err="1" smtClean="0"/>
              <a:t>of</a:t>
            </a:r>
            <a:r>
              <a:rPr lang="de-DE" baseline="0" dirty="0" smtClean="0"/>
              <a:t> </a:t>
            </a:r>
            <a:r>
              <a:rPr lang="de-DE" baseline="0" dirty="0" err="1" smtClean="0"/>
              <a:t>generated</a:t>
            </a:r>
            <a:r>
              <a:rPr lang="de-DE" baseline="0" dirty="0" smtClean="0"/>
              <a:t> </a:t>
            </a:r>
            <a:r>
              <a:rPr lang="de-DE" baseline="0" dirty="0" err="1" smtClean="0"/>
              <a:t>photoelectrons</a:t>
            </a:r>
            <a:r>
              <a:rPr lang="de-DE" baseline="0" dirty="0" smtClean="0"/>
              <a:t> (</a:t>
            </a:r>
            <a:r>
              <a:rPr lang="de-DE" baseline="0" dirty="0" err="1" smtClean="0"/>
              <a:t>the</a:t>
            </a:r>
            <a:r>
              <a:rPr lang="de-DE" baseline="0" dirty="0" smtClean="0"/>
              <a:t> </a:t>
            </a:r>
            <a:r>
              <a:rPr lang="de-DE" baseline="0" dirty="0" err="1" smtClean="0"/>
              <a:t>electron</a:t>
            </a:r>
            <a:r>
              <a:rPr lang="de-DE" baseline="0" dirty="0" smtClean="0"/>
              <a:t> </a:t>
            </a:r>
            <a:r>
              <a:rPr lang="de-DE" baseline="0" dirty="0" err="1" smtClean="0"/>
              <a:t>generated</a:t>
            </a:r>
            <a:r>
              <a:rPr lang="de-DE" baseline="0" dirty="0" smtClean="0"/>
              <a:t> </a:t>
            </a:r>
            <a:r>
              <a:rPr lang="de-DE" baseline="0" dirty="0" err="1" smtClean="0"/>
              <a:t>by</a:t>
            </a:r>
            <a:r>
              <a:rPr lang="de-DE" baseline="0" dirty="0" smtClean="0"/>
              <a:t> </a:t>
            </a:r>
            <a:r>
              <a:rPr lang="de-DE" baseline="0" dirty="0" err="1" smtClean="0"/>
              <a:t>photon</a:t>
            </a:r>
            <a:r>
              <a:rPr lang="de-DE" baseline="0" dirty="0" smtClean="0"/>
              <a:t> </a:t>
            </a:r>
            <a:r>
              <a:rPr lang="de-DE" baseline="0" dirty="0" err="1" smtClean="0"/>
              <a:t>impact</a:t>
            </a:r>
            <a:r>
              <a:rPr lang="de-DE" baseline="0" dirty="0" smtClean="0"/>
              <a:t>) per </a:t>
            </a:r>
            <a:r>
              <a:rPr lang="de-DE" baseline="0" dirty="0" err="1" smtClean="0"/>
              <a:t>pixel</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directly</a:t>
            </a:r>
            <a:r>
              <a:rPr lang="de-DE" baseline="0" dirty="0" smtClean="0"/>
              <a:t> </a:t>
            </a:r>
            <a:r>
              <a:rPr lang="de-DE" baseline="0" dirty="0" err="1" smtClean="0"/>
              <a:t>seen</a:t>
            </a:r>
            <a:r>
              <a:rPr lang="de-DE" baseline="0" dirty="0" smtClean="0"/>
              <a:t> </a:t>
            </a:r>
            <a:r>
              <a:rPr lang="de-DE" baseline="0" dirty="0" err="1" smtClean="0"/>
              <a:t>with</a:t>
            </a:r>
            <a:r>
              <a:rPr lang="de-DE" baseline="0" dirty="0" smtClean="0"/>
              <a:t> hybrid </a:t>
            </a:r>
            <a:r>
              <a:rPr lang="de-DE" baseline="0" dirty="0" err="1" smtClean="0"/>
              <a:t>detectos</a:t>
            </a:r>
            <a:r>
              <a:rPr lang="de-DE" baseline="0" dirty="0" smtClean="0"/>
              <a:t> but not </a:t>
            </a:r>
            <a:r>
              <a:rPr lang="de-DE" baseline="0" dirty="0" err="1" smtClean="0"/>
              <a:t>with</a:t>
            </a:r>
            <a:r>
              <a:rPr lang="de-DE" baseline="0" dirty="0" smtClean="0"/>
              <a:t> PMTs. See also </a:t>
            </a:r>
            <a:r>
              <a:rPr lang="de-DE" baseline="0" dirty="0" err="1" smtClean="0"/>
              <a:t>next</a:t>
            </a:r>
            <a:r>
              <a:rPr lang="de-DE" baseline="0" dirty="0" smtClean="0"/>
              <a:t> </a:t>
            </a:r>
            <a:r>
              <a:rPr lang="de-DE" baseline="0" dirty="0" err="1" smtClean="0"/>
              <a:t>slide</a:t>
            </a:r>
            <a:r>
              <a:rPr lang="de-DE" baseline="0"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69</a:t>
            </a:fld>
            <a:endParaRPr lang="en-US"/>
          </a:p>
        </p:txBody>
      </p:sp>
    </p:spTree>
    <p:extLst>
      <p:ext uri="{BB962C8B-B14F-4D97-AF65-F5344CB8AC3E}">
        <p14:creationId xmlns:p14="http://schemas.microsoft.com/office/powerpoint/2010/main" val="2995181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9F01EF-3983-4929-B5BC-96BC61521AB4}" type="slidenum">
              <a:rPr lang="de-DE" altLang="en-US"/>
              <a:pPr/>
              <a:t>70</a:t>
            </a:fld>
            <a:endParaRPr lang="de-DE" alt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026619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8062F-711E-44D6-8ADE-A525649F80BA}" type="slidenum">
              <a:rPr lang="de-DE" altLang="en-US"/>
              <a:pPr/>
              <a:t>77</a:t>
            </a:fld>
            <a:endParaRPr lang="de-DE" altLang="en-US"/>
          </a:p>
        </p:txBody>
      </p:sp>
      <p:sp>
        <p:nvSpPr>
          <p:cNvPr id="898050" name="Rectangle 2"/>
          <p:cNvSpPr>
            <a:spLocks noGrp="1" noRot="1" noChangeAspect="1" noChangeArrowheads="1" noTextEdit="1"/>
          </p:cNvSpPr>
          <p:nvPr>
            <p:ph type="sldImg"/>
          </p:nvPr>
        </p:nvSpPr>
        <p:spPr>
          <a:ln/>
        </p:spPr>
      </p:sp>
      <p:sp>
        <p:nvSpPr>
          <p:cNvPr id="89805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18440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Some</a:t>
            </a:r>
            <a:r>
              <a:rPr lang="de-DE" dirty="0" smtClean="0"/>
              <a:t> </a:t>
            </a:r>
            <a:r>
              <a:rPr lang="de-DE" dirty="0" err="1" smtClean="0"/>
              <a:t>slides</a:t>
            </a:r>
            <a:r>
              <a:rPr lang="de-DE" dirty="0" smtClean="0"/>
              <a:t> </a:t>
            </a:r>
            <a:r>
              <a:rPr lang="de-DE" dirty="0" err="1" smtClean="0"/>
              <a:t>contain</a:t>
            </a:r>
            <a:r>
              <a:rPr lang="de-DE" dirty="0" smtClean="0"/>
              <a:t> </a:t>
            </a:r>
            <a:r>
              <a:rPr lang="de-DE" dirty="0" err="1" smtClean="0"/>
              <a:t>usefull</a:t>
            </a:r>
            <a:r>
              <a:rPr lang="de-DE" dirty="0" smtClean="0"/>
              <a:t> </a:t>
            </a:r>
            <a:r>
              <a:rPr lang="de-DE" dirty="0" err="1" smtClean="0"/>
              <a:t>information</a:t>
            </a:r>
            <a:r>
              <a:rPr lang="de-DE" dirty="0" smtClean="0"/>
              <a:t> in </a:t>
            </a:r>
            <a:r>
              <a:rPr lang="de-DE" dirty="0" err="1" smtClean="0"/>
              <a:t>this</a:t>
            </a:r>
            <a:r>
              <a:rPr lang="de-DE" dirty="0" smtClean="0"/>
              <a:t> </a:t>
            </a:r>
            <a:r>
              <a:rPr lang="de-DE" dirty="0" err="1" smtClean="0"/>
              <a:t>space</a:t>
            </a:r>
            <a:r>
              <a:rPr lang="de-DE" dirty="0" smtClean="0"/>
              <a:t>.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t>2</a:t>
            </a:fld>
            <a:endParaRPr lang="en-US"/>
          </a:p>
        </p:txBody>
      </p:sp>
    </p:spTree>
    <p:extLst>
      <p:ext uri="{BB962C8B-B14F-4D97-AF65-F5344CB8AC3E}">
        <p14:creationId xmlns:p14="http://schemas.microsoft.com/office/powerpoint/2010/main" val="124655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5993E-C36F-4DEA-BD1E-6B1BCEE856C4}" type="slidenum">
              <a:rPr lang="de-DE" altLang="en-US"/>
              <a:pPr/>
              <a:t>79</a:t>
            </a:fld>
            <a:endParaRPr lang="de-DE" altLang="en-US"/>
          </a:p>
        </p:txBody>
      </p:sp>
      <p:sp>
        <p:nvSpPr>
          <p:cNvPr id="1004546" name="Rectangle 2"/>
          <p:cNvSpPr>
            <a:spLocks noGrp="1" noRot="1" noChangeAspect="1" noChangeArrowheads="1" noTextEdit="1"/>
          </p:cNvSpPr>
          <p:nvPr>
            <p:ph type="sldImg"/>
          </p:nvPr>
        </p:nvSpPr>
        <p:spPr>
          <a:ln/>
        </p:spPr>
      </p:sp>
      <p:sp>
        <p:nvSpPr>
          <p:cNvPr id="1004547" name="Rectangle 3"/>
          <p:cNvSpPr>
            <a:spLocks noGrp="1" noChangeArrowheads="1"/>
          </p:cNvSpPr>
          <p:nvPr>
            <p:ph type="body" idx="1"/>
          </p:nvPr>
        </p:nvSpPr>
        <p:spPr/>
        <p:txBody>
          <a:bodyPr/>
          <a:lstStyle/>
          <a:p>
            <a:r>
              <a:rPr lang="de-DE" altLang="en-US"/>
              <a:t>Figure Legend: Dual color FISH on mouse ES cells with a paint probe to chromosome 7 (green), a BAC (red) and DNA counterstain (blue). All micrographs are at the same scale (bar 5 μm). While territories in buffered formaldehyde (BF) fixed nuclei (a, b) appear compact, territories after hypotonic Methanol Acetic Acid fixation (c–e) mostly have a disrupted, torn appearance which is in line with the increased diameter of their nuclei. In BF-fixed nuclei, BAC signals are connected to chromosome territory signals. For nuclei in (a) and (b), a single confocal section (left) and a projection of the stack (right) are shown. (c)–(e) are single confocal sections. (f) Object counting reveals a much higher disintegration of chromosome territories in Hypo-MAA-fixed nuclei (n = 33) than in BF-fixed nuclei (n  = 39). While values below a threshold of 80 are influenced by nuclear background, above 200 chromosome territories start to fall below threshold. From 80 to 200, territories in BF-fixed nuclei show separation in about two objects, one for each chromosome territory, while in Hypo-MAA-fixed nuclei, the values are around 6. Also, the variation is much larger, indicated by the larger standard deviation (error bars) </a:t>
            </a:r>
          </a:p>
        </p:txBody>
      </p:sp>
    </p:spTree>
    <p:extLst>
      <p:ext uri="{BB962C8B-B14F-4D97-AF65-F5344CB8AC3E}">
        <p14:creationId xmlns:p14="http://schemas.microsoft.com/office/powerpoint/2010/main" val="3107748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781426-50F7-472F-8674-B5AC7E2A67AA}" type="slidenum">
              <a:rPr lang="de-DE" altLang="en-US"/>
              <a:pPr/>
              <a:t>85</a:t>
            </a:fld>
            <a:endParaRPr lang="de-DE" alt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r>
              <a:rPr lang="de-DE" altLang="en-US" dirty="0"/>
              <a:t>Note: </a:t>
            </a:r>
            <a:r>
              <a:rPr lang="de-DE" altLang="en-US" dirty="0" err="1"/>
              <a:t>For</a:t>
            </a:r>
            <a:r>
              <a:rPr lang="de-DE" altLang="en-US" dirty="0"/>
              <a:t> experimental </a:t>
            </a:r>
            <a:r>
              <a:rPr lang="de-DE" altLang="en-US" dirty="0" err="1"/>
              <a:t>details</a:t>
            </a:r>
            <a:r>
              <a:rPr lang="de-DE" altLang="en-US" dirty="0"/>
              <a:t> </a:t>
            </a:r>
            <a:r>
              <a:rPr lang="de-DE" altLang="en-US" dirty="0" err="1"/>
              <a:t>see</a:t>
            </a:r>
            <a:r>
              <a:rPr lang="de-DE" altLang="en-US" dirty="0"/>
              <a:t> </a:t>
            </a:r>
            <a:r>
              <a:rPr lang="de-DE" altLang="en-US" dirty="0" err="1"/>
              <a:t>indicated</a:t>
            </a:r>
            <a:r>
              <a:rPr lang="de-DE" altLang="en-US" dirty="0"/>
              <a:t> </a:t>
            </a:r>
            <a:r>
              <a:rPr lang="de-DE" altLang="en-US" dirty="0" err="1"/>
              <a:t>publication</a:t>
            </a:r>
            <a:r>
              <a:rPr lang="de-DE" altLang="en-US" dirty="0"/>
              <a:t>. The </a:t>
            </a:r>
            <a:r>
              <a:rPr lang="de-DE" altLang="en-US" dirty="0" err="1"/>
              <a:t>figure</a:t>
            </a:r>
            <a:r>
              <a:rPr lang="de-DE" altLang="en-US" dirty="0"/>
              <a:t> </a:t>
            </a:r>
            <a:r>
              <a:rPr lang="de-DE" altLang="en-US" dirty="0" err="1"/>
              <a:t>itself</a:t>
            </a:r>
            <a:r>
              <a:rPr lang="de-DE" altLang="en-US" dirty="0"/>
              <a:t>, </a:t>
            </a:r>
            <a:r>
              <a:rPr lang="de-DE" altLang="en-US" dirty="0" err="1"/>
              <a:t>however</a:t>
            </a:r>
            <a:r>
              <a:rPr lang="de-DE" altLang="en-US" dirty="0"/>
              <a:t> </a:t>
            </a:r>
            <a:r>
              <a:rPr lang="de-DE" altLang="en-US" dirty="0" err="1"/>
              <a:t>is</a:t>
            </a:r>
            <a:r>
              <a:rPr lang="de-DE" altLang="en-US" dirty="0"/>
              <a:t> not </a:t>
            </a:r>
            <a:r>
              <a:rPr lang="de-DE" altLang="en-US" dirty="0" err="1"/>
              <a:t>part</a:t>
            </a:r>
            <a:r>
              <a:rPr lang="de-DE" altLang="en-US" dirty="0"/>
              <a:t> </a:t>
            </a:r>
            <a:r>
              <a:rPr lang="de-DE" altLang="en-US" dirty="0" err="1"/>
              <a:t>of</a:t>
            </a:r>
            <a:r>
              <a:rPr lang="de-DE" altLang="en-US" dirty="0"/>
              <a:t> </a:t>
            </a:r>
            <a:r>
              <a:rPr lang="de-DE" altLang="en-US" dirty="0" err="1"/>
              <a:t>that</a:t>
            </a:r>
            <a:r>
              <a:rPr lang="de-DE" altLang="en-US" dirty="0"/>
              <a:t> </a:t>
            </a:r>
            <a:r>
              <a:rPr lang="de-DE" altLang="en-US" dirty="0" err="1"/>
              <a:t>publication</a:t>
            </a:r>
            <a:r>
              <a:rPr lang="de-DE" altLang="en-US" dirty="0"/>
              <a:t>. © Steffen Dietzel</a:t>
            </a:r>
          </a:p>
        </p:txBody>
      </p:sp>
    </p:spTree>
    <p:extLst>
      <p:ext uri="{BB962C8B-B14F-4D97-AF65-F5344CB8AC3E}">
        <p14:creationId xmlns:p14="http://schemas.microsoft.com/office/powerpoint/2010/main" val="3618183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62DB0B-C580-4073-B93F-C06FBB41FDAF}" type="slidenum">
              <a:rPr lang="de-DE" altLang="en-US"/>
              <a:pPr/>
              <a:t>89</a:t>
            </a:fld>
            <a:endParaRPr lang="de-DE" altLang="en-US"/>
          </a:p>
        </p:txBody>
      </p:sp>
      <p:sp>
        <p:nvSpPr>
          <p:cNvPr id="913410" name="Rectangle 2"/>
          <p:cNvSpPr>
            <a:spLocks noGrp="1" noRot="1" noChangeAspect="1" noChangeArrowheads="1" noTextEdit="1"/>
          </p:cNvSpPr>
          <p:nvPr>
            <p:ph type="sldImg"/>
          </p:nvPr>
        </p:nvSpPr>
        <p:spPr>
          <a:ln/>
        </p:spPr>
      </p:sp>
      <p:sp>
        <p:nvSpPr>
          <p:cNvPr id="913411" name="Rectangle 3"/>
          <p:cNvSpPr>
            <a:spLocks noGrp="1" noChangeArrowheads="1"/>
          </p:cNvSpPr>
          <p:nvPr>
            <p:ph type="body" idx="1"/>
          </p:nvPr>
        </p:nvSpPr>
        <p:spPr/>
        <p:txBody>
          <a:bodyPr/>
          <a:lstStyle/>
          <a:p>
            <a:r>
              <a:rPr lang="en-US" altLang="en-US" noProof="0" dirty="0" smtClean="0"/>
              <a:t>This slide shows why FITC (and related</a:t>
            </a:r>
            <a:r>
              <a:rPr lang="en-US" altLang="en-US" baseline="0" noProof="0" dirty="0" smtClean="0"/>
              <a:t> </a:t>
            </a:r>
            <a:r>
              <a:rPr lang="en-US" altLang="en-US" baseline="0" noProof="0" dirty="0" err="1" smtClean="0"/>
              <a:t>fluors</a:t>
            </a:r>
            <a:r>
              <a:rPr lang="en-US" altLang="en-US" baseline="0" noProof="0" dirty="0" smtClean="0"/>
              <a:t>) </a:t>
            </a:r>
            <a:r>
              <a:rPr lang="en-US" altLang="en-US" noProof="0" dirty="0" smtClean="0"/>
              <a:t>must not be excited when the orange channel is recorded.</a:t>
            </a:r>
            <a:endParaRPr lang="en-US" altLang="en-US" noProof="0" dirty="0"/>
          </a:p>
        </p:txBody>
      </p:sp>
    </p:spTree>
    <p:extLst>
      <p:ext uri="{BB962C8B-B14F-4D97-AF65-F5344CB8AC3E}">
        <p14:creationId xmlns:p14="http://schemas.microsoft.com/office/powerpoint/2010/main" val="3620202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34E562-EC1A-4D49-9132-FFA3DF63A7B4}" type="slidenum">
              <a:rPr lang="de-DE" altLang="en-US"/>
              <a:pPr/>
              <a:t>92</a:t>
            </a:fld>
            <a:endParaRPr lang="de-DE" altLang="en-US"/>
          </a:p>
        </p:txBody>
      </p:sp>
      <p:sp>
        <p:nvSpPr>
          <p:cNvPr id="1010690" name="Rectangle 2"/>
          <p:cNvSpPr>
            <a:spLocks noGrp="1" noRot="1" noChangeAspect="1" noChangeArrowheads="1" noTextEdit="1"/>
          </p:cNvSpPr>
          <p:nvPr>
            <p:ph type="sldImg"/>
          </p:nvPr>
        </p:nvSpPr>
        <p:spPr>
          <a:ln/>
        </p:spPr>
      </p:sp>
      <p:sp>
        <p:nvSpPr>
          <p:cNvPr id="101069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803170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043834-7FBE-4B68-9D99-75C3A5BC9698}" type="slidenum">
              <a:rPr lang="de-DE" altLang="en-US"/>
              <a:pPr/>
              <a:t>97</a:t>
            </a:fld>
            <a:endParaRPr lang="de-DE" altLang="en-US"/>
          </a:p>
        </p:txBody>
      </p:sp>
      <p:sp>
        <p:nvSpPr>
          <p:cNvPr id="1011714" name="Rectangle 2"/>
          <p:cNvSpPr>
            <a:spLocks noGrp="1" noRot="1" noChangeAspect="1" noChangeArrowheads="1" noTextEdit="1"/>
          </p:cNvSpPr>
          <p:nvPr>
            <p:ph type="sldImg"/>
          </p:nvPr>
        </p:nvSpPr>
        <p:spPr>
          <a:ln/>
        </p:spPr>
      </p:sp>
      <p:sp>
        <p:nvSpPr>
          <p:cNvPr id="1011715"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1947382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E01008-64DA-4A9B-95F7-4582974F2586}" type="slidenum">
              <a:rPr lang="de-DE" altLang="en-US"/>
              <a:pPr/>
              <a:t>98</a:t>
            </a:fld>
            <a:endParaRPr lang="de-DE" altLang="en-US"/>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r>
              <a:rPr lang="en-US" altLang="en-US"/>
              <a:t>In general, the contents of United States patents published before March 1, 1989 are in the public domain.</a:t>
            </a:r>
          </a:p>
          <a:p>
            <a:r>
              <a:rPr lang="en-US" altLang="en-US"/>
              <a:t>http://www.uspto.gov/news/media/ccpubguide.jsp</a:t>
            </a:r>
          </a:p>
        </p:txBody>
      </p:sp>
    </p:spTree>
    <p:extLst>
      <p:ext uri="{BB962C8B-B14F-4D97-AF65-F5344CB8AC3E}">
        <p14:creationId xmlns:p14="http://schemas.microsoft.com/office/powerpoint/2010/main" val="2082936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7F0EA7-4966-4CE5-8922-79362F0553BA}" type="slidenum">
              <a:rPr lang="de-DE" altLang="en-US"/>
              <a:pPr/>
              <a:t>99</a:t>
            </a:fld>
            <a:endParaRPr lang="de-DE" altLang="en-US"/>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r>
              <a:rPr lang="en-US" altLang="en-US" dirty="0"/>
              <a:t>In general, the contents of United States patents published before March 1, 1989 are in the public domain.</a:t>
            </a:r>
          </a:p>
          <a:p>
            <a:r>
              <a:rPr lang="en-US" altLang="en-US" dirty="0"/>
              <a:t>http://www.uspto.gov/news/media/ccpubguide.jsp</a:t>
            </a:r>
          </a:p>
        </p:txBody>
      </p:sp>
    </p:spTree>
    <p:extLst>
      <p:ext uri="{BB962C8B-B14F-4D97-AF65-F5344CB8AC3E}">
        <p14:creationId xmlns:p14="http://schemas.microsoft.com/office/powerpoint/2010/main" val="3183259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The Oxford English </a:t>
            </a:r>
            <a:r>
              <a:rPr lang="de-DE" dirty="0" err="1" smtClean="0"/>
              <a:t>Dictionary</a:t>
            </a:r>
            <a:r>
              <a:rPr lang="de-DE" dirty="0" smtClean="0"/>
              <a:t> </a:t>
            </a:r>
            <a:r>
              <a:rPr lang="de-DE" dirty="0" err="1" smtClean="0"/>
              <a:t>is</a:t>
            </a:r>
            <a:r>
              <a:rPr lang="de-DE" dirty="0" smtClean="0"/>
              <a:t> online at www.oed.com. A </a:t>
            </a:r>
            <a:r>
              <a:rPr lang="de-DE" dirty="0" err="1" smtClean="0"/>
              <a:t>subscription</a:t>
            </a:r>
            <a:r>
              <a:rPr lang="de-DE" dirty="0" smtClean="0"/>
              <a:t> </a:t>
            </a:r>
            <a:r>
              <a:rPr lang="de-DE" dirty="0" err="1" smtClean="0"/>
              <a:t>is</a:t>
            </a:r>
            <a:r>
              <a:rPr lang="de-DE" dirty="0" smtClean="0"/>
              <a:t> </a:t>
            </a:r>
            <a:r>
              <a:rPr lang="de-DE" dirty="0" err="1" smtClean="0"/>
              <a:t>required</a:t>
            </a:r>
            <a:r>
              <a:rPr lang="de-DE" dirty="0" smtClean="0"/>
              <a:t>.</a:t>
            </a:r>
            <a:endParaRPr lang="en-US" dirty="0"/>
          </a:p>
        </p:txBody>
      </p:sp>
      <p:sp>
        <p:nvSpPr>
          <p:cNvPr id="4" name="Foliennummernplatzhalter 3"/>
          <p:cNvSpPr>
            <a:spLocks noGrp="1"/>
          </p:cNvSpPr>
          <p:nvPr>
            <p:ph type="sldNum" sz="quarter" idx="10"/>
          </p:nvPr>
        </p:nvSpPr>
        <p:spPr/>
        <p:txBody>
          <a:bodyPr/>
          <a:lstStyle/>
          <a:p>
            <a:fld id="{ECA0FBA8-A424-4894-B97E-B47FBC7E5B4E}" type="slidenum">
              <a:rPr lang="en-US" smtClean="0"/>
              <a:t>6</a:t>
            </a:fld>
            <a:endParaRPr lang="en-US"/>
          </a:p>
        </p:txBody>
      </p:sp>
    </p:spTree>
    <p:extLst>
      <p:ext uri="{BB962C8B-B14F-4D97-AF65-F5344CB8AC3E}">
        <p14:creationId xmlns:p14="http://schemas.microsoft.com/office/powerpoint/2010/main" val="2624963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8B53A-3936-4166-A138-F9922ABAB77D}" type="slidenum">
              <a:rPr lang="de-DE" altLang="en-US"/>
              <a:pPr/>
              <a:t>15</a:t>
            </a:fld>
            <a:endParaRPr lang="de-DE" altLang="en-US"/>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p:txBody>
          <a:bodyPr/>
          <a:lstStyle/>
          <a:p>
            <a:r>
              <a:rPr lang="de-DE" altLang="en-US"/>
              <a:t>Example for a layout of a commercial confocal</a:t>
            </a:r>
          </a:p>
        </p:txBody>
      </p:sp>
    </p:spTree>
    <p:extLst>
      <p:ext uri="{BB962C8B-B14F-4D97-AF65-F5344CB8AC3E}">
        <p14:creationId xmlns:p14="http://schemas.microsoft.com/office/powerpoint/2010/main" val="144496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329B9B-8995-4DA2-8249-F1E482C13500}" type="slidenum">
              <a:rPr lang="de-DE" altLang="en-US"/>
              <a:pPr/>
              <a:t>17</a:t>
            </a:fld>
            <a:endParaRPr lang="de-DE" altLang="en-US"/>
          </a:p>
        </p:txBody>
      </p:sp>
      <p:sp>
        <p:nvSpPr>
          <p:cNvPr id="1002498" name="Rectangle 2"/>
          <p:cNvSpPr>
            <a:spLocks noGrp="1" noRot="1" noChangeAspect="1" noChangeArrowheads="1" noTextEdit="1"/>
          </p:cNvSpPr>
          <p:nvPr>
            <p:ph type="sldImg"/>
          </p:nvPr>
        </p:nvSpPr>
        <p:spPr>
          <a:ln/>
        </p:spPr>
      </p:sp>
      <p:sp>
        <p:nvSpPr>
          <p:cNvPr id="1002499" name="Rectangle 3"/>
          <p:cNvSpPr>
            <a:spLocks noGrp="1" noChangeArrowheads="1"/>
          </p:cNvSpPr>
          <p:nvPr>
            <p:ph type="body" idx="1"/>
          </p:nvPr>
        </p:nvSpPr>
        <p:spPr/>
        <p:txBody>
          <a:bodyPr/>
          <a:lstStyle/>
          <a:p>
            <a:r>
              <a:rPr lang="en-US" altLang="en-US"/>
              <a:t>Fixed HeLa-cell nucleus transgenic for a Histone H2B-GFP fusion protein (displayed in Cyan) and with a scratch replication label highlighting sites of DNA replication (red). </a:t>
            </a:r>
          </a:p>
        </p:txBody>
      </p:sp>
    </p:spTree>
    <p:extLst>
      <p:ext uri="{BB962C8B-B14F-4D97-AF65-F5344CB8AC3E}">
        <p14:creationId xmlns:p14="http://schemas.microsoft.com/office/powerpoint/2010/main" val="664142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http://wellcomeimages.org/indexplus/image/V0025959.html</a:t>
            </a:r>
          </a:p>
          <a:p>
            <a:r>
              <a:rPr lang="de-DE" dirty="0" smtClean="0"/>
              <a:t>Via https://commons.wikimedia.org/wiki/File:George_Biddell_Airy2.jpg</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46360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Source </a:t>
            </a:r>
            <a:r>
              <a:rPr lang="de-DE" dirty="0" err="1" smtClean="0"/>
              <a:t>of</a:t>
            </a:r>
            <a:r>
              <a:rPr lang="de-DE" baseline="0" dirty="0" smtClean="0"/>
              <a:t> </a:t>
            </a:r>
            <a:r>
              <a:rPr lang="de-DE" baseline="0" dirty="0" err="1" smtClean="0"/>
              <a:t>photography</a:t>
            </a:r>
            <a:r>
              <a:rPr lang="de-DE" dirty="0" smtClean="0"/>
              <a:t>: http://www.nobelprize.org/nobel_prizes/physics/laureates/1904/strutt-facts.html</a:t>
            </a:r>
            <a:endParaRPr lang="de-DE"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45009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dirty="0" smtClean="0"/>
              <a:t>In this graph (computed in </a:t>
            </a:r>
            <a:r>
              <a:rPr lang="en-US" baseline="0" dirty="0" err="1" smtClean="0"/>
              <a:t>CosmPSF</a:t>
            </a:r>
            <a:r>
              <a:rPr lang="en-US" baseline="0" dirty="0" smtClean="0"/>
              <a:t> with 10 nm steps) the half maximum z is actually at -0.25 µm and 0.25 µm, the FWHM in this graph is therefore 0.49. </a:t>
            </a:r>
            <a:endParaRPr lang="en-US" dirty="0"/>
          </a:p>
        </p:txBody>
      </p:sp>
      <p:sp>
        <p:nvSpPr>
          <p:cNvPr id="4" name="Foliennummernplatzhalter 3"/>
          <p:cNvSpPr>
            <a:spLocks noGrp="1"/>
          </p:cNvSpPr>
          <p:nvPr>
            <p:ph type="sldNum" sz="quarter" idx="10"/>
          </p:nvPr>
        </p:nvSpPr>
        <p:spPr/>
        <p:txBody>
          <a:bodyPr/>
          <a:lstStyle/>
          <a:p>
            <a:fld id="{D7B22A7C-2CA7-45BD-8AFC-1706AA0020DE}"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983619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355737-C450-413D-9A53-B7F5982C41BD}" type="slidenum">
              <a:rPr lang="de-DE" altLang="en-US"/>
              <a:pPr/>
              <a:t>49</a:t>
            </a:fld>
            <a:endParaRPr lang="de-DE" alt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7631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87488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3174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10593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t>7/5/2016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FE1479-65A8-459B-9C5C-A6F935CFBA16}" type="slidenum">
              <a:rPr lang="en-US" smtClean="0"/>
              <a:t>‹Nr.›</a:t>
            </a:fld>
            <a:endParaRPr lang="en-US"/>
          </a:p>
        </p:txBody>
      </p:sp>
    </p:spTree>
    <p:extLst>
      <p:ext uri="{BB962C8B-B14F-4D97-AF65-F5344CB8AC3E}">
        <p14:creationId xmlns:p14="http://schemas.microsoft.com/office/powerpoint/2010/main" val="33957989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25530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773093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27418648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70747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05836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6540614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177099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3736264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75463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5294817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500046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6043431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53017006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4662901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9033908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44509237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0317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9452266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44349652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78219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37373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9871549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243479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8353260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85155097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824431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28608436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79517584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09613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2433612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166114094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199373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7137733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5698923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665670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552608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2278168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28056301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402637035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290284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9976336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0070802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37865736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330284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6182102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08643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36934561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926533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dirty="0">
              <a:solidFill>
                <a:prstClr val="black">
                  <a:tint val="75000"/>
                </a:prstClr>
              </a:solidFill>
            </a:endParaRPr>
          </a:p>
        </p:txBody>
      </p:sp>
    </p:spTree>
    <p:extLst>
      <p:ext uri="{BB962C8B-B14F-4D97-AF65-F5344CB8AC3E}">
        <p14:creationId xmlns:p14="http://schemas.microsoft.com/office/powerpoint/2010/main" val="3015710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08405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2911748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Tree>
    <p:extLst>
      <p:ext uri="{BB962C8B-B14F-4D97-AF65-F5344CB8AC3E}">
        <p14:creationId xmlns:p14="http://schemas.microsoft.com/office/powerpoint/2010/main" val="161429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creativecommons.org/licenses/by/4.0"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2.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2.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707892"/>
            <a:ext cx="5700522" cy="323165"/>
          </a:xfrm>
          <a:prstGeom prst="rect">
            <a:avLst/>
          </a:prstGeom>
        </p:spPr>
        <p:txBody>
          <a:bodyPr wrap="square">
            <a:spAutoFit/>
          </a:bodyPr>
          <a:lstStyle/>
          <a:p>
            <a:pPr algn="r"/>
            <a:r>
              <a:rPr lang="en-US" sz="750" dirty="0">
                <a:solidFill>
                  <a:prstClr val="white">
                    <a:lumMod val="65000"/>
                  </a:prstClr>
                </a:solidFill>
              </a:rPr>
              <a:t>©Steffen Dietzel </a:t>
            </a:r>
            <a:r>
              <a:rPr lang="en-US" sz="750" dirty="0" smtClean="0">
                <a:solidFill>
                  <a:prstClr val="white">
                    <a:lumMod val="65000"/>
                  </a:prstClr>
                </a:solidFill>
              </a:rPr>
              <a:t>2015-16. </a:t>
            </a:r>
            <a:r>
              <a:rPr lang="en-US" sz="750" dirty="0">
                <a:solidFill>
                  <a:prstClr val="white">
                    <a:lumMod val="65000"/>
                  </a:prstClr>
                </a:solidFill>
              </a:rPr>
              <a:t>License: Creative  Commons Attribution </a:t>
            </a:r>
            <a:r>
              <a:rPr lang="en-US" sz="750" dirty="0" err="1">
                <a:solidFill>
                  <a:prstClr val="white">
                    <a:lumMod val="65000"/>
                  </a:prstClr>
                </a:solidFill>
              </a:rPr>
              <a:t>ShareAlike</a:t>
            </a:r>
            <a:r>
              <a:rPr lang="en-US" sz="750" dirty="0">
                <a:solidFill>
                  <a:prstClr val="white">
                    <a:lumMod val="65000"/>
                  </a:prstClr>
                </a:solidFill>
              </a:rPr>
              <a:t>. </a:t>
            </a:r>
          </a:p>
          <a:p>
            <a:pPr algn="r"/>
            <a:r>
              <a:rPr lang="en-US" sz="750" dirty="0">
                <a:solidFill>
                  <a:prstClr val="white">
                    <a:lumMod val="65000"/>
                  </a:prstClr>
                </a:solidFill>
                <a:hlinkClick r:id="rId14"/>
              </a:rPr>
              <a:t>https://creativecommons.org/licenses/by-sa/4.0</a:t>
            </a:r>
            <a:r>
              <a:rPr lang="en-US" sz="750" dirty="0">
                <a:solidFill>
                  <a:prstClr val="white">
                    <a:lumMod val="65000"/>
                  </a:prstClr>
                </a:solidFill>
              </a:rPr>
              <a:t> </a:t>
            </a:r>
          </a:p>
        </p:txBody>
      </p:sp>
      <p:pic>
        <p:nvPicPr>
          <p:cNvPr id="8" name="Grafik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729474" y="6333380"/>
            <a:ext cx="396544" cy="524620"/>
          </a:xfrm>
          <a:prstGeom prst="rect">
            <a:avLst/>
          </a:prstGeom>
        </p:spPr>
      </p:pic>
      <p:pic>
        <p:nvPicPr>
          <p:cNvPr id="9" name="Picture 1"/>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570687" y="2"/>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6786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a:solidFill>
                  <a:prstClr val="white">
                    <a:lumMod val="65000"/>
                  </a:prstClr>
                </a:solidFill>
              </a:rPr>
              <a:t>©Steffen Dietzel 2014. License: Creative  Commons Attribution </a:t>
            </a:r>
            <a:r>
              <a:rPr lang="en-US" sz="1000" dirty="0" err="1">
                <a:solidFill>
                  <a:prstClr val="white">
                    <a:lumMod val="65000"/>
                  </a:prstClr>
                </a:solidFill>
              </a:rPr>
              <a:t>ShareAlike</a:t>
            </a:r>
            <a:r>
              <a:rPr lang="en-US" sz="1000" dirty="0">
                <a:solidFill>
                  <a:prstClr val="white">
                    <a:lumMod val="65000"/>
                  </a:prstClr>
                </a:solidFill>
              </a:rPr>
              <a:t>. </a:t>
            </a:r>
          </a:p>
          <a:p>
            <a:pPr algn="r"/>
            <a:r>
              <a:rPr lang="en-US" sz="1000" dirty="0">
                <a:solidFill>
                  <a:prstClr val="white">
                    <a:lumMod val="65000"/>
                  </a:prstClr>
                </a:solidFill>
                <a:hlinkClick r:id="rId13"/>
              </a:rPr>
              <a:t>https://creativecommons.org/licenses/by-sa/4.0</a:t>
            </a:r>
            <a:r>
              <a:rPr lang="en-US" sz="1000" dirty="0">
                <a:solidFill>
                  <a:prstClr val="white">
                    <a:lumMod val="65000"/>
                  </a:prstClr>
                </a:solidFill>
              </a:rPr>
              <a:t> </a:t>
            </a: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05227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877214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3735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AD0FF-D7DE-4006-BD20-6616457CC8A7}" type="datetimeFigureOut">
              <a:rPr lang="en-US" smtClean="0">
                <a:solidFill>
                  <a:prstClr val="black">
                    <a:tint val="75000"/>
                  </a:prstClr>
                </a:solidFill>
              </a:rPr>
              <a:pPr/>
              <a:t>7/5/2016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1479-65A8-459B-9C5C-A6F935CFBA16}" type="slidenum">
              <a:rPr lang="en-US" smtClean="0">
                <a:solidFill>
                  <a:prstClr val="black">
                    <a:tint val="75000"/>
                  </a:prstClr>
                </a:solidFill>
              </a:rPr>
              <a:pPr/>
              <a:t>‹Nr.›</a:t>
            </a:fld>
            <a:endParaRPr lang="en-US">
              <a:solidFill>
                <a:prstClr val="black">
                  <a:tint val="75000"/>
                </a:prstClr>
              </a:solidFill>
            </a:endParaRPr>
          </a:p>
        </p:txBody>
      </p:sp>
      <p:sp>
        <p:nvSpPr>
          <p:cNvPr id="7" name="Rechteck 6"/>
          <p:cNvSpPr/>
          <p:nvPr userDrawn="1"/>
        </p:nvSpPr>
        <p:spPr>
          <a:xfrm>
            <a:off x="3028950" y="6658463"/>
            <a:ext cx="5700522" cy="400110"/>
          </a:xfrm>
          <a:prstGeom prst="rect">
            <a:avLst/>
          </a:prstGeom>
        </p:spPr>
        <p:txBody>
          <a:bodyPr wrap="square">
            <a:spAutoFit/>
          </a:bodyPr>
          <a:lstStyle/>
          <a:p>
            <a:pPr algn="r"/>
            <a:r>
              <a:rPr lang="en-US" sz="1000" dirty="0" smtClean="0">
                <a:solidFill>
                  <a:prstClr val="white">
                    <a:lumMod val="65000"/>
                  </a:prstClr>
                </a:solidFill>
              </a:rPr>
              <a:t>©Steffen Dietzel 2014. License: Creative  Commons Attribution </a:t>
            </a:r>
            <a:r>
              <a:rPr lang="en-US" sz="1000" dirty="0" err="1" smtClean="0">
                <a:solidFill>
                  <a:prstClr val="white">
                    <a:lumMod val="65000"/>
                  </a:prstClr>
                </a:solidFill>
              </a:rPr>
              <a:t>ShareAlike</a:t>
            </a:r>
            <a:r>
              <a:rPr lang="en-US" sz="1000" dirty="0" smtClean="0">
                <a:solidFill>
                  <a:prstClr val="white">
                    <a:lumMod val="65000"/>
                  </a:prstClr>
                </a:solidFill>
              </a:rPr>
              <a:t>. </a:t>
            </a:r>
          </a:p>
          <a:p>
            <a:pPr algn="r"/>
            <a:r>
              <a:rPr lang="en-US" sz="1000" dirty="0" smtClean="0">
                <a:solidFill>
                  <a:prstClr val="white">
                    <a:lumMod val="65000"/>
                  </a:prstClr>
                </a:solidFill>
                <a:hlinkClick r:id="rId13"/>
              </a:rPr>
              <a:t>https://creativecommons.org/licenses/by-sa/4.0</a:t>
            </a:r>
            <a:r>
              <a:rPr lang="en-US" sz="1000" dirty="0" smtClean="0">
                <a:solidFill>
                  <a:prstClr val="white">
                    <a:lumMod val="65000"/>
                  </a:prstClr>
                </a:solidFill>
              </a:rPr>
              <a:t> </a:t>
            </a:r>
            <a:endParaRPr lang="en-US" sz="1000" dirty="0">
              <a:solidFill>
                <a:prstClr val="white">
                  <a:lumMod val="65000"/>
                </a:prstClr>
              </a:solidFill>
            </a:endParaRPr>
          </a:p>
        </p:txBody>
      </p:sp>
      <p:pic>
        <p:nvPicPr>
          <p:cNvPr id="8" name="Grafik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729473" y="6333380"/>
            <a:ext cx="396544" cy="524620"/>
          </a:xfrm>
          <a:prstGeom prst="rect">
            <a:avLst/>
          </a:prstGeom>
        </p:spPr>
      </p:pic>
      <p:pic>
        <p:nvPicPr>
          <p:cNvPr id="9" name="Picture 1"/>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570686" y="0"/>
            <a:ext cx="562531" cy="3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829904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file:///C:\Users\dietzel\LRZ%20Sync+Share\GerBI\SD_6_confocal%20GerBI\confocall-cleared-only.avi" TargetMode="External"/><Relationship Id="rId1" Type="http://schemas.microsoft.com/office/2007/relationships/media" Target="file:///C:\Users\dietzel\LRZ%20Sync+Share\GerBI\SD_6_confocal%20GerBI\confocall-cleared-only.avi" TargetMode="Externa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C:\Users\dietzel\LRZ%20Sync+Share\GerBI\SD_6_confocal%20GerBI\combined-confocal-unconfocal-cleared.avi" TargetMode="External"/><Relationship Id="rId1" Type="http://schemas.microsoft.com/office/2007/relationships/media" Target="file:///C:\Users\dietzel\LRZ%20Sync+Share\GerBI\SD_6_confocal%20GerBI\combined-confocal-unconfocal-cleared.avi"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hyperlink" Target="http://fiji.sc/Fiji" TargetMode="External"/><Relationship Id="rId2" Type="http://schemas.openxmlformats.org/officeDocument/2006/relationships/hyperlink" Target="http://cirl.memphis.edu/cosmos.php" TargetMode="External"/><Relationship Id="rId1" Type="http://schemas.openxmlformats.org/officeDocument/2006/relationships/slideLayout" Target="../slideLayouts/slideLayout25.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hyperlink" Target="http://lists.umn.edu/cgi-bin/wa?A0=CONFOCALMICROSCOP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hyperlink" Target="http://www.germanbioimaging.org/wiki/index.php/Workgroup5" TargetMode="External"/><Relationship Id="rId2" Type="http://schemas.openxmlformats.org/officeDocument/2006/relationships/hyperlink" Target="http://www.germanbioimaging.org/" TargetMode="External"/><Relationship Id="rId1" Type="http://schemas.openxmlformats.org/officeDocument/2006/relationships/slideLayout" Target="../slideLayouts/slideLayout12.xml"/><Relationship Id="rId4" Type="http://schemas.openxmlformats.org/officeDocument/2006/relationships/hyperlink" Target="http://www.bioimaging.bmc.med.lmu.de/learning-teaching"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creativecommons.org/licenses/by-sa/4.0" TargetMode="Externa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if"/><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51.x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1.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tif"/><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8.tif"/><Relationship Id="rId2" Type="http://schemas.openxmlformats.org/officeDocument/2006/relationships/image" Target="../media/image47.tif"/><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50.png"/><Relationship Id="rId4" Type="http://schemas.openxmlformats.org/officeDocument/2006/relationships/oleObject" Target="../embeddings/oleObject1.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51.png"/></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5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de.wikipedia.org/w/index.php?title=Konfokalmikroskop&amp;oldid=131310175#Geschichte" TargetMode="External"/><Relationship Id="rId2" Type="http://schemas.openxmlformats.org/officeDocument/2006/relationships/hyperlink" Target="https://en.wikipedia.org/w/index.php?title=Confocal_microscopy&amp;oldid=632060817#History" TargetMode="Externa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9"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1007621" name="Rectangle 5"/>
          <p:cNvSpPr>
            <a:spLocks noGrp="1" noChangeArrowheads="1"/>
          </p:cNvSpPr>
          <p:nvPr>
            <p:ph type="ctrTitle"/>
          </p:nvPr>
        </p:nvSpPr>
        <p:spPr bwMode="auto">
          <a:xfrm>
            <a:off x="0" y="996569"/>
            <a:ext cx="91440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000" b="1" u="sng" dirty="0">
                <a:solidFill>
                  <a:srgbClr val="006C31"/>
                </a:solidFill>
                <a:latin typeface="Arial" panose="020B0604020202020204" pitchFamily="34" charset="0"/>
                <a:cs typeface="Arial" panose="020B0604020202020204" pitchFamily="34" charset="0"/>
              </a:rPr>
              <a:t>C</a:t>
            </a:r>
            <a:r>
              <a:rPr lang="de-DE" altLang="en-US" sz="4000" b="1" dirty="0">
                <a:solidFill>
                  <a:srgbClr val="006C31"/>
                </a:solidFill>
                <a:latin typeface="Arial" panose="020B0604020202020204" pitchFamily="34" charset="0"/>
                <a:cs typeface="Arial" panose="020B0604020202020204" pitchFamily="34" charset="0"/>
              </a:rPr>
              <a:t>onfocal </a:t>
            </a:r>
            <a:r>
              <a:rPr lang="de-DE" altLang="en-US" sz="4000" b="1" u="sng" dirty="0" err="1">
                <a:solidFill>
                  <a:srgbClr val="006C31"/>
                </a:solidFill>
                <a:latin typeface="Arial" panose="020B0604020202020204" pitchFamily="34" charset="0"/>
                <a:cs typeface="Arial" panose="020B0604020202020204" pitchFamily="34" charset="0"/>
              </a:rPr>
              <a:t>l</a:t>
            </a:r>
            <a:r>
              <a:rPr lang="de-DE" altLang="en-US" sz="4000" b="1" dirty="0" err="1">
                <a:solidFill>
                  <a:srgbClr val="006C31"/>
                </a:solidFill>
                <a:latin typeface="Arial" panose="020B0604020202020204" pitchFamily="34" charset="0"/>
                <a:cs typeface="Arial" panose="020B0604020202020204" pitchFamily="34" charset="0"/>
              </a:rPr>
              <a:t>aser</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s</a:t>
            </a:r>
            <a:r>
              <a:rPr lang="de-DE" altLang="en-US" sz="4000" b="1" dirty="0" err="1">
                <a:solidFill>
                  <a:srgbClr val="006C31"/>
                </a:solidFill>
                <a:latin typeface="Arial" panose="020B0604020202020204" pitchFamily="34" charset="0"/>
                <a:cs typeface="Arial" panose="020B0604020202020204" pitchFamily="34" charset="0"/>
              </a:rPr>
              <a:t>canning</a:t>
            </a:r>
            <a:r>
              <a:rPr lang="de-DE" altLang="en-US" sz="4000" b="1" dirty="0">
                <a:solidFill>
                  <a:srgbClr val="006C31"/>
                </a:solidFill>
                <a:latin typeface="Arial" panose="020B0604020202020204" pitchFamily="34" charset="0"/>
                <a:cs typeface="Arial" panose="020B0604020202020204" pitchFamily="34" charset="0"/>
              </a:rPr>
              <a:t> </a:t>
            </a:r>
            <a:r>
              <a:rPr lang="de-DE" altLang="en-US" sz="4000" b="1" u="sng" dirty="0" err="1">
                <a:solidFill>
                  <a:srgbClr val="006C31"/>
                </a:solidFill>
                <a:latin typeface="Arial" panose="020B0604020202020204" pitchFamily="34" charset="0"/>
                <a:cs typeface="Arial" panose="020B0604020202020204" pitchFamily="34" charset="0"/>
              </a:rPr>
              <a:t>m</a:t>
            </a:r>
            <a:r>
              <a:rPr lang="de-DE" altLang="en-US" sz="4000" b="1" dirty="0" err="1">
                <a:solidFill>
                  <a:srgbClr val="006C31"/>
                </a:solidFill>
                <a:latin typeface="Arial" panose="020B0604020202020204" pitchFamily="34" charset="0"/>
                <a:cs typeface="Arial" panose="020B0604020202020204" pitchFamily="34" charset="0"/>
              </a:rPr>
              <a:t>icroscopy</a:t>
            </a:r>
            <a:r>
              <a:rPr lang="de-DE" altLang="en-US" sz="4000" b="1" dirty="0">
                <a:solidFill>
                  <a:srgbClr val="006C31"/>
                </a:solidFill>
                <a:latin typeface="Arial" panose="020B0604020202020204" pitchFamily="34" charset="0"/>
                <a:cs typeface="Arial" panose="020B0604020202020204" pitchFamily="34" charset="0"/>
              </a:rPr>
              <a:t> </a:t>
            </a:r>
          </a:p>
        </p:txBody>
      </p:sp>
      <p:sp>
        <p:nvSpPr>
          <p:cNvPr id="1007622" name="Rectangle 6"/>
          <p:cNvSpPr>
            <a:spLocks noGrp="1" noChangeArrowheads="1"/>
          </p:cNvSpPr>
          <p:nvPr>
            <p:ph type="subTitle" idx="1"/>
          </p:nvPr>
        </p:nvSpPr>
        <p:spPr bwMode="auto">
          <a:xfrm>
            <a:off x="398463" y="1789176"/>
            <a:ext cx="82169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sz="3200" dirty="0">
                <a:latin typeface="Arial" panose="020B0604020202020204" pitchFamily="34" charset="0"/>
                <a:cs typeface="Arial" panose="020B0604020202020204" pitchFamily="34" charset="0"/>
              </a:rPr>
              <a:t>with point scanners </a:t>
            </a:r>
            <a:br>
              <a:rPr lang="en-US" altLang="en-US" sz="3200" dirty="0">
                <a:latin typeface="Arial" panose="020B0604020202020204" pitchFamily="34" charset="0"/>
                <a:cs typeface="Arial" panose="020B0604020202020204" pitchFamily="34" charset="0"/>
              </a:rPr>
            </a:br>
            <a:r>
              <a:rPr lang="en-US" altLang="en-US" sz="3200" dirty="0">
                <a:latin typeface="Arial" panose="020B0604020202020204" pitchFamily="34" charset="0"/>
                <a:cs typeface="Arial" panose="020B0604020202020204" pitchFamily="34" charset="0"/>
              </a:rPr>
              <a:t>(the ‚normal‘ confocal, not the spinning disk)</a:t>
            </a:r>
            <a:endParaRPr lang="de-DE" altLang="en-US" sz="3200" dirty="0">
              <a:latin typeface="Arial" panose="020B0604020202020204" pitchFamily="34" charset="0"/>
              <a:cs typeface="Arial" panose="020B0604020202020204" pitchFamily="34" charset="0"/>
            </a:endParaRPr>
          </a:p>
        </p:txBody>
      </p:sp>
      <p:sp>
        <p:nvSpPr>
          <p:cNvPr id="6" name="Untertitel 2"/>
          <p:cNvSpPr txBox="1">
            <a:spLocks/>
          </p:cNvSpPr>
          <p:nvPr/>
        </p:nvSpPr>
        <p:spPr>
          <a:xfrm>
            <a:off x="0" y="36020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Ludwig-</a:t>
            </a:r>
            <a:r>
              <a:rPr lang="en-US" dirty="0" err="1"/>
              <a:t>Maximilians</a:t>
            </a:r>
            <a:r>
              <a:rPr lang="en-US" dirty="0"/>
              <a:t>-</a:t>
            </a:r>
            <a:r>
              <a:rPr lang="en-US" dirty="0" err="1"/>
              <a:t>Universität</a:t>
            </a:r>
            <a:r>
              <a:rPr lang="en-US" dirty="0"/>
              <a:t> München</a:t>
            </a:r>
            <a:br>
              <a:rPr lang="en-US" dirty="0"/>
            </a:br>
            <a:r>
              <a:rPr lang="en-US" dirty="0"/>
              <a:t>Walter-Brendel-</a:t>
            </a:r>
            <a:r>
              <a:rPr lang="en-US" dirty="0" err="1"/>
              <a:t>Zentrum</a:t>
            </a:r>
            <a:r>
              <a:rPr lang="en-US" dirty="0"/>
              <a:t> für </a:t>
            </a:r>
            <a:r>
              <a:rPr lang="en-US" dirty="0" err="1"/>
              <a:t>experimentelle</a:t>
            </a:r>
            <a:r>
              <a:rPr lang="en-US" dirty="0"/>
              <a:t> </a:t>
            </a:r>
            <a:r>
              <a:rPr lang="en-US" dirty="0" err="1"/>
              <a:t>Medizin</a:t>
            </a:r>
            <a:r>
              <a:rPr lang="en-US" dirty="0"/>
              <a:t> (</a:t>
            </a:r>
            <a:r>
              <a:rPr lang="en-US" dirty="0" err="1"/>
              <a:t>Wbex</a:t>
            </a:r>
            <a:r>
              <a:rPr lang="en-US" dirty="0"/>
              <a:t>) and </a:t>
            </a:r>
            <a:br>
              <a:rPr lang="en-US" dirty="0"/>
            </a:br>
            <a:r>
              <a:rPr lang="en-US" dirty="0"/>
              <a:t>Core Facility Bioimaging at the Biomedical Center</a:t>
            </a:r>
            <a:endParaRPr lang="en-US" dirty="0"/>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231" y="5257800"/>
            <a:ext cx="2474954" cy="124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4129" y="5047982"/>
            <a:ext cx="1130045" cy="1495029"/>
          </a:xfrm>
          <a:prstGeom prst="rect">
            <a:avLst/>
          </a:prstGeom>
        </p:spPr>
      </p:pic>
    </p:spTree>
    <p:extLst>
      <p:ext uri="{BB962C8B-B14F-4D97-AF65-F5344CB8AC3E}">
        <p14:creationId xmlns:p14="http://schemas.microsoft.com/office/powerpoint/2010/main" val="2997122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129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1299"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a:t>
            </a:r>
            <a:r>
              <a:rPr lang="en-US" altLang="en-US" sz="2000" dirty="0" smtClean="0">
                <a:latin typeface="Arial" panose="020B0604020202020204" pitchFamily="34" charset="0"/>
                <a:cs typeface="Arial" panose="020B0604020202020204" pitchFamily="34" charset="0"/>
              </a:rPr>
              <a:t>‘point’ </a:t>
            </a:r>
            <a:r>
              <a:rPr lang="en-US" altLang="en-US" sz="2000" dirty="0">
                <a:latin typeface="Arial" panose="020B0604020202020204" pitchFamily="34" charset="0"/>
                <a:cs typeface="Arial" panose="020B0604020202020204" pitchFamily="34" charset="0"/>
              </a:rPr>
              <a:t>is then imaged (by the objective) into the intermediate image plane (3), where it is again focused into one spot = Airy disk. </a:t>
            </a:r>
          </a:p>
        </p:txBody>
      </p:sp>
      <p:sp>
        <p:nvSpPr>
          <p:cNvPr id="951300"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51301"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51303" name="Rectangle 7"/>
          <p:cNvSpPr>
            <a:spLocks noChangeArrowheads="1"/>
          </p:cNvSpPr>
          <p:nvPr/>
        </p:nvSpPr>
        <p:spPr bwMode="auto">
          <a:xfrm>
            <a:off x="2019300" y="6115050"/>
            <a:ext cx="1435100" cy="65405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5" name="Text Box 9"/>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grpSp>
        <p:nvGrpSpPr>
          <p:cNvPr id="2" name="Gruppieren 1"/>
          <p:cNvGrpSpPr/>
          <p:nvPr/>
        </p:nvGrpSpPr>
        <p:grpSpPr>
          <a:xfrm>
            <a:off x="2191871" y="4354701"/>
            <a:ext cx="954742" cy="2046100"/>
            <a:chOff x="2023596" y="4408488"/>
            <a:chExt cx="1284288" cy="2314575"/>
          </a:xfrm>
        </p:grpSpPr>
        <p:sp>
          <p:nvSpPr>
            <p:cNvPr id="951302" name="Rectangle 6"/>
            <p:cNvSpPr>
              <a:spLocks noChangeArrowheads="1"/>
            </p:cNvSpPr>
            <p:nvPr/>
          </p:nvSpPr>
          <p:spPr bwMode="auto">
            <a:xfrm>
              <a:off x="2031534" y="4408488"/>
              <a:ext cx="1270000" cy="1131887"/>
            </a:xfrm>
            <a:prstGeom prst="rect">
              <a:avLst/>
            </a:prstGeom>
            <a:solidFill>
              <a:srgbClr val="1B7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4" name="AutoShape 8"/>
            <p:cNvSpPr>
              <a:spLocks noChangeArrowheads="1"/>
            </p:cNvSpPr>
            <p:nvPr/>
          </p:nvSpPr>
          <p:spPr bwMode="auto">
            <a:xfrm>
              <a:off x="2023596" y="6096000"/>
              <a:ext cx="1281113" cy="627063"/>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951306" name="AutoShape 10"/>
            <p:cNvSpPr>
              <a:spLocks noChangeArrowheads="1"/>
            </p:cNvSpPr>
            <p:nvPr/>
          </p:nvSpPr>
          <p:spPr bwMode="auto">
            <a:xfrm flipV="1">
              <a:off x="2026771" y="5540375"/>
              <a:ext cx="1281113" cy="636588"/>
            </a:xfrm>
            <a:prstGeom prst="triangle">
              <a:avLst>
                <a:gd name="adj" fmla="val 50000"/>
              </a:avLst>
            </a:prstGeom>
            <a:gradFill rotWithShape="1">
              <a:gsLst>
                <a:gs pos="0">
                  <a:srgbClr val="00FF00"/>
                </a:gs>
                <a:gs pos="100000">
                  <a:srgbClr val="00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Tree>
    <p:extLst>
      <p:ext uri="{BB962C8B-B14F-4D97-AF65-F5344CB8AC3E}">
        <p14:creationId xmlns:p14="http://schemas.microsoft.com/office/powerpoint/2010/main" val="1970179744"/>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Title 1"/>
          <p:cNvSpPr>
            <a:spLocks noGrp="1"/>
          </p:cNvSpPr>
          <p:nvPr>
            <p:ph type="title" idx="4294967295"/>
          </p:nvPr>
        </p:nvSpPr>
        <p:spPr>
          <a:xfrm>
            <a:off x="0" y="274638"/>
            <a:ext cx="9144000" cy="1143000"/>
          </a:xfrm>
        </p:spPr>
        <p:txBody>
          <a:bodyPr>
            <a:normAutofit/>
          </a:bodyPr>
          <a:lstStyle/>
          <a:p>
            <a:r>
              <a:rPr lang="de-DE" altLang="en-US" sz="2800" b="1" dirty="0">
                <a:latin typeface="Arial" panose="020B0604020202020204" pitchFamily="34" charset="0"/>
                <a:cs typeface="Arial" panose="020B0604020202020204" pitchFamily="34" charset="0"/>
              </a:rPr>
              <a:t>1969: The </a:t>
            </a:r>
            <a:r>
              <a:rPr lang="de-DE" altLang="en-US" sz="2800" b="1" dirty="0" err="1">
                <a:latin typeface="Arial" panose="020B0604020202020204" pitchFamily="34" charset="0"/>
                <a:cs typeface="Arial" panose="020B0604020202020204" pitchFamily="34" charset="0"/>
              </a:rPr>
              <a:t>first</a:t>
            </a:r>
            <a:r>
              <a:rPr lang="de-DE" altLang="en-US" sz="2800" b="1" dirty="0">
                <a:latin typeface="Arial" panose="020B0604020202020204" pitchFamily="34" charset="0"/>
                <a:cs typeface="Arial" panose="020B0604020202020204" pitchFamily="34" charset="0"/>
              </a:rPr>
              <a:t> confocal Laser-Scanning-</a:t>
            </a:r>
            <a:r>
              <a:rPr lang="de-DE" altLang="en-US" sz="2800" b="1" dirty="0" err="1">
                <a:latin typeface="Arial" panose="020B0604020202020204" pitchFamily="34" charset="0"/>
                <a:cs typeface="Arial" panose="020B0604020202020204" pitchFamily="34" charset="0"/>
              </a:rPr>
              <a:t>Microscope</a:t>
            </a:r>
            <a:endParaRPr lang="de-DE"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lnSpcReduction="10000"/>
          </a:bodyPr>
          <a:lstStyle/>
          <a:p>
            <a:pPr>
              <a:lnSpc>
                <a:spcPct val="80000"/>
              </a:lnSpc>
            </a:pPr>
            <a:r>
              <a:rPr lang="en-US" altLang="en-US" sz="2200" dirty="0">
                <a:latin typeface="Arial" panose="020B0604020202020204" pitchFamily="34" charset="0"/>
                <a:cs typeface="Arial" panose="020B0604020202020204" pitchFamily="34" charset="0"/>
              </a:rPr>
              <a:t>Egger und </a:t>
            </a:r>
            <a:r>
              <a:rPr lang="en-US" altLang="en-US" sz="2200" dirty="0" err="1">
                <a:latin typeface="Arial" panose="020B0604020202020204" pitchFamily="34" charset="0"/>
                <a:cs typeface="Arial" panose="020B0604020202020204" pitchFamily="34" charset="0"/>
              </a:rPr>
              <a:t>Davidovits</a:t>
            </a:r>
            <a:r>
              <a:rPr lang="en-US" altLang="en-US" sz="2200" dirty="0">
                <a:latin typeface="Arial" panose="020B0604020202020204" pitchFamily="34" charset="0"/>
                <a:cs typeface="Arial" panose="020B0604020202020204" pitchFamily="34" charset="0"/>
              </a:rPr>
              <a:t>, Yale University, 1969</a:t>
            </a:r>
            <a:r>
              <a:rPr lang="en-US" altLang="en-US" sz="2200" baseline="30000" dirty="0">
                <a:latin typeface="Arial" panose="020B0604020202020204" pitchFamily="34" charset="0"/>
                <a:cs typeface="Arial" panose="020B0604020202020204" pitchFamily="34" charset="0"/>
              </a:rPr>
              <a:t> </a:t>
            </a:r>
            <a:r>
              <a:rPr lang="en-US" altLang="en-US" sz="2200" dirty="0" smtClean="0">
                <a:latin typeface="Arial" panose="020B0604020202020204" pitchFamily="34" charset="0"/>
                <a:cs typeface="Arial" panose="020B0604020202020204" pitchFamily="34" charset="0"/>
              </a:rPr>
              <a:t>and </a:t>
            </a:r>
            <a:r>
              <a:rPr lang="en-US" altLang="en-US" sz="2200" dirty="0">
                <a:latin typeface="Arial" panose="020B0604020202020204" pitchFamily="34" charset="0"/>
                <a:cs typeface="Arial" panose="020B0604020202020204" pitchFamily="34" charset="0"/>
              </a:rPr>
              <a:t>1971, point scanner.</a:t>
            </a:r>
          </a:p>
          <a:p>
            <a:pPr>
              <a:lnSpc>
                <a:spcPct val="80000"/>
              </a:lnSpc>
            </a:pPr>
            <a:r>
              <a:rPr lang="en-US" altLang="en-US" sz="2200" dirty="0">
                <a:latin typeface="Arial" panose="020B0604020202020204" pitchFamily="34" charset="0"/>
                <a:cs typeface="Arial" panose="020B0604020202020204" pitchFamily="34" charset="0"/>
              </a:rPr>
              <a:t>Epi-Illumination-reflection microscopy for the observation of nerve tissue. </a:t>
            </a:r>
          </a:p>
          <a:p>
            <a:pPr>
              <a:lnSpc>
                <a:spcPct val="80000"/>
              </a:lnSpc>
            </a:pPr>
            <a:r>
              <a:rPr lang="en-US" altLang="en-US" sz="2200" dirty="0">
                <a:latin typeface="Arial" panose="020B0604020202020204" pitchFamily="34" charset="0"/>
                <a:cs typeface="Arial" panose="020B0604020202020204" pitchFamily="34" charset="0"/>
              </a:rPr>
              <a:t>Speculation about fluorescent dyes for </a:t>
            </a:r>
            <a:r>
              <a:rPr lang="en-US" altLang="en-US" sz="2200" i="1" dirty="0">
                <a:latin typeface="Arial" panose="020B0604020202020204" pitchFamily="34" charset="0"/>
                <a:cs typeface="Arial" panose="020B0604020202020204" pitchFamily="34" charset="0"/>
              </a:rPr>
              <a:t>in vivo</a:t>
            </a:r>
            <a:r>
              <a:rPr lang="en-US" altLang="en-US" sz="2200" dirty="0">
                <a:latin typeface="Arial" panose="020B0604020202020204" pitchFamily="34" charset="0"/>
                <a:cs typeface="Arial" panose="020B0604020202020204" pitchFamily="34" charset="0"/>
              </a:rPr>
              <a:t> investigations.</a:t>
            </a:r>
          </a:p>
          <a:p>
            <a:pPr>
              <a:lnSpc>
                <a:spcPct val="80000"/>
              </a:lnSpc>
            </a:pPr>
            <a:r>
              <a:rPr lang="en-US" altLang="en-US" sz="2200" dirty="0">
                <a:latin typeface="Arial" panose="020B0604020202020204" pitchFamily="34" charset="0"/>
                <a:cs typeface="Arial" panose="020B0604020202020204" pitchFamily="34" charset="0"/>
              </a:rPr>
              <a:t>They cite Minsky‘s patent, thank Steve Baer for suggesting to use a laser with ‚Minsky‘s microscope‘ and thank </a:t>
            </a:r>
            <a:r>
              <a:rPr lang="en-US" altLang="en-US" sz="2200" dirty="0" err="1">
                <a:latin typeface="Arial" panose="020B0604020202020204" pitchFamily="34" charset="0"/>
                <a:cs typeface="Arial" panose="020B0604020202020204" pitchFamily="34" charset="0"/>
              </a:rPr>
              <a:t>Galambos</a:t>
            </a:r>
            <a:r>
              <a:rPr lang="en-US" altLang="en-US" sz="2200" dirty="0">
                <a:latin typeface="Arial" panose="020B0604020202020204" pitchFamily="34" charset="0"/>
                <a:cs typeface="Arial" panose="020B0604020202020204" pitchFamily="34" charset="0"/>
              </a:rPr>
              <a:t>, </a:t>
            </a:r>
            <a:r>
              <a:rPr lang="en-US" altLang="en-US" sz="2200" dirty="0" err="1">
                <a:latin typeface="Arial" panose="020B0604020202020204" pitchFamily="34" charset="0"/>
                <a:cs typeface="Arial" panose="020B0604020202020204" pitchFamily="34" charset="0"/>
              </a:rPr>
              <a:t>Hadravsky</a:t>
            </a:r>
            <a:r>
              <a:rPr lang="en-US" altLang="en-US" sz="2200" dirty="0">
                <a:latin typeface="Arial" panose="020B0604020202020204" pitchFamily="34" charset="0"/>
                <a:cs typeface="Arial" panose="020B0604020202020204" pitchFamily="34" charset="0"/>
              </a:rPr>
              <a:t> and </a:t>
            </a:r>
            <a:r>
              <a:rPr lang="en-US" altLang="en-US" sz="2200" dirty="0" err="1">
                <a:latin typeface="Arial" panose="020B0604020202020204" pitchFamily="34" charset="0"/>
                <a:cs typeface="Arial" panose="020B0604020202020204" pitchFamily="34" charset="0"/>
              </a:rPr>
              <a:t>Petráň</a:t>
            </a:r>
            <a:r>
              <a:rPr lang="en-US" altLang="en-US" sz="2200" dirty="0">
                <a:latin typeface="Arial" panose="020B0604020202020204" pitchFamily="34" charset="0"/>
                <a:cs typeface="Arial" panose="020B0604020202020204" pitchFamily="34" charset="0"/>
              </a:rPr>
              <a:t> for discussions leading to the development of their microscope. </a:t>
            </a:r>
          </a:p>
          <a:p>
            <a:pPr>
              <a:lnSpc>
                <a:spcPct val="80000"/>
              </a:lnSpc>
            </a:pPr>
            <a:r>
              <a:rPr lang="en-US" altLang="en-US" sz="2200" dirty="0">
                <a:latin typeface="Arial" panose="020B0604020202020204" pitchFamily="34" charset="0"/>
                <a:cs typeface="Arial" panose="020B0604020202020204" pitchFamily="34" charset="0"/>
              </a:rPr>
              <a:t>Motivation for the development: in the Tandem-Scanning-Microscope only a fraction of 1/ 10</a:t>
            </a:r>
            <a:r>
              <a:rPr lang="en-US" altLang="en-US" sz="2200" baseline="30000" dirty="0">
                <a:latin typeface="Arial" panose="020B0604020202020204" pitchFamily="34" charset="0"/>
                <a:cs typeface="Arial" panose="020B0604020202020204" pitchFamily="34" charset="0"/>
              </a:rPr>
              <a:t>-7</a:t>
            </a:r>
            <a:r>
              <a:rPr lang="en-US" altLang="en-US" sz="2200" dirty="0">
                <a:latin typeface="Arial" panose="020B0604020202020204" pitchFamily="34" charset="0"/>
                <a:cs typeface="Arial" panose="020B0604020202020204" pitchFamily="34" charset="0"/>
              </a:rPr>
              <a:t> of the illumination participates in generating the image in the eye piece. Thus, image quality is not sufficient for most biological investigations.</a:t>
            </a:r>
          </a:p>
        </p:txBody>
      </p:sp>
    </p:spTree>
    <p:extLst>
      <p:ext uri="{BB962C8B-B14F-4D97-AF65-F5344CB8AC3E}">
        <p14:creationId xmlns:p14="http://schemas.microsoft.com/office/powerpoint/2010/main" val="268281437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Title 1"/>
          <p:cNvSpPr>
            <a:spLocks noGrp="1"/>
          </p:cNvSpPr>
          <p:nvPr>
            <p:ph type="title" idx="4294967295"/>
          </p:nvPr>
        </p:nvSpPr>
        <p:spPr>
          <a:xfrm>
            <a:off x="0" y="274638"/>
            <a:ext cx="9144000" cy="1143000"/>
          </a:xfrm>
        </p:spPr>
        <p:txBody>
          <a:bodyPr>
            <a:normAutofit/>
          </a:bodyPr>
          <a:lstStyle/>
          <a:p>
            <a:r>
              <a:rPr lang="en-US" altLang="en-US" sz="2800" b="1" dirty="0">
                <a:latin typeface="Arial" panose="020B0604020202020204" pitchFamily="34" charset="0"/>
                <a:cs typeface="Arial" panose="020B0604020202020204" pitchFamily="34" charset="0"/>
              </a:rPr>
              <a:t>1969: The first confocal Laser-Scanning-Microscope</a:t>
            </a:r>
          </a:p>
        </p:txBody>
      </p:sp>
      <p:sp>
        <p:nvSpPr>
          <p:cNvPr id="3" name="Content Placeholder 2"/>
          <p:cNvSpPr>
            <a:spLocks noGrp="1"/>
          </p:cNvSpPr>
          <p:nvPr>
            <p:ph idx="4294967295"/>
          </p:nvPr>
        </p:nvSpPr>
        <p:spPr/>
        <p:txBody>
          <a:bodyPr>
            <a:normAutofit/>
          </a:bodyPr>
          <a:lstStyle/>
          <a:p>
            <a:pPr>
              <a:lnSpc>
                <a:spcPct val="80000"/>
              </a:lnSpc>
            </a:pPr>
            <a:r>
              <a:rPr lang="en-US" altLang="en-US" sz="2000">
                <a:latin typeface="Arial" panose="020B0604020202020204" pitchFamily="34" charset="0"/>
                <a:cs typeface="Arial" panose="020B0604020202020204" pitchFamily="34" charset="0"/>
              </a:rPr>
              <a:t>Helium-Neon-Laser, 633 nm, 5 mW, is reflected by a semi-transparent mirror towards the objective. </a:t>
            </a:r>
          </a:p>
          <a:p>
            <a:pPr>
              <a:lnSpc>
                <a:spcPct val="80000"/>
              </a:lnSpc>
            </a:pPr>
            <a:r>
              <a:rPr lang="en-US" altLang="en-US" sz="2000">
                <a:latin typeface="Arial" panose="020B0604020202020204" pitchFamily="34" charset="0"/>
                <a:cs typeface="Arial" panose="020B0604020202020204" pitchFamily="34" charset="0"/>
              </a:rPr>
              <a:t>The objective is a simple lens with a focal length of 8,5 mm. As opposed to all earlier and most later systems, the sample was scanned by movement of this lens (objective scanning), leading to a movement of the focal point.</a:t>
            </a:r>
          </a:p>
          <a:p>
            <a:pPr>
              <a:lnSpc>
                <a:spcPct val="80000"/>
              </a:lnSpc>
            </a:pPr>
            <a:r>
              <a:rPr lang="en-US" altLang="en-US" sz="2000">
                <a:latin typeface="Arial" panose="020B0604020202020204" pitchFamily="34" charset="0"/>
                <a:cs typeface="Arial" panose="020B0604020202020204" pitchFamily="34" charset="0"/>
              </a:rPr>
              <a:t>Reflected light came back to the semitransparent mirror, the transmitted part was focused by another lens on the detection pinhole behind which a photomultiplier tube was placed. </a:t>
            </a:r>
          </a:p>
          <a:p>
            <a:pPr>
              <a:lnSpc>
                <a:spcPct val="80000"/>
              </a:lnSpc>
            </a:pPr>
            <a:r>
              <a:rPr lang="en-US" altLang="en-US" sz="2000">
                <a:latin typeface="Arial" panose="020B0604020202020204" pitchFamily="34" charset="0"/>
                <a:cs typeface="Arial" panose="020B0604020202020204" pitchFamily="34" charset="0"/>
              </a:rPr>
              <a:t>The signal was visualized by a CRT of an oscilloscope, the cathode ray was moved simultaneously with the objective. A special device allowed to make Polaroid photos, three of which were shown in the 1971 publication. </a:t>
            </a:r>
          </a:p>
        </p:txBody>
      </p:sp>
    </p:spTree>
    <p:extLst>
      <p:ext uri="{BB962C8B-B14F-4D97-AF65-F5344CB8AC3E}">
        <p14:creationId xmlns:p14="http://schemas.microsoft.com/office/powerpoint/2010/main" val="4700300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Title 1"/>
          <p:cNvSpPr>
            <a:spLocks noGrp="1"/>
          </p:cNvSpPr>
          <p:nvPr>
            <p:ph type="title" idx="4294967295"/>
          </p:nvPr>
        </p:nvSpPr>
        <p:spPr/>
        <p:txBody>
          <a:bodyPr/>
          <a:lstStyle/>
          <a:p>
            <a:r>
              <a:rPr lang="de-DE" altLang="en-US" sz="3200" b="1">
                <a:latin typeface="Arial" panose="020B0604020202020204" pitchFamily="34" charset="0"/>
                <a:cs typeface="Arial" panose="020B0604020202020204" pitchFamily="34" charset="0"/>
              </a:rPr>
              <a:t>1977 – 1985: point scanners with laser </a:t>
            </a:r>
            <a:br>
              <a:rPr lang="de-DE" altLang="en-US" sz="3200" b="1">
                <a:latin typeface="Arial" panose="020B0604020202020204" pitchFamily="34" charset="0"/>
                <a:cs typeface="Arial" panose="020B0604020202020204" pitchFamily="34" charset="0"/>
              </a:rPr>
            </a:br>
            <a:r>
              <a:rPr lang="de-DE" altLang="en-US" sz="3200" b="1">
                <a:latin typeface="Arial" panose="020B0604020202020204" pitchFamily="34" charset="0"/>
                <a:cs typeface="Arial" panose="020B0604020202020204" pitchFamily="34" charset="0"/>
              </a:rPr>
              <a:t>and stage scanning</a:t>
            </a:r>
            <a:endParaRPr lang="de-DE" altLang="en-US" sz="320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a:bodyPr>
          <a:lstStyle/>
          <a:p>
            <a:pPr>
              <a:lnSpc>
                <a:spcPct val="80000"/>
              </a:lnSpc>
            </a:pPr>
            <a:r>
              <a:rPr lang="en-US" altLang="en-US" sz="2400">
                <a:latin typeface="Arial" panose="020B0604020202020204" pitchFamily="34" charset="0"/>
                <a:cs typeface="Arial" panose="020B0604020202020204" pitchFamily="34" charset="0"/>
              </a:rPr>
              <a:t>In 1977 Colin J. R. Sheppard and A. Choudhury, Oxford, UK, publish a theoretical analysis of confocal and laser-scanning microscopes. It is probably the first publication using the term  „confocal microscope“.</a:t>
            </a:r>
          </a:p>
          <a:p>
            <a:pPr>
              <a:lnSpc>
                <a:spcPct val="80000"/>
              </a:lnSpc>
            </a:pPr>
            <a:r>
              <a:rPr lang="en-US" altLang="en-US" sz="2400">
                <a:latin typeface="Arial" panose="020B0604020202020204" pitchFamily="34" charset="0"/>
                <a:cs typeface="Arial" panose="020B0604020202020204" pitchFamily="34" charset="0"/>
              </a:rPr>
              <a:t>In 1978 the brothers Christoph Cremer and Thomas Cremer in Heidelberg publish a design for a confocal laser-scanning-microscope for fluorescent excitation with electronic autofocus.  </a:t>
            </a:r>
          </a:p>
          <a:p>
            <a:pPr>
              <a:lnSpc>
                <a:spcPct val="80000"/>
              </a:lnSpc>
            </a:pPr>
            <a:r>
              <a:rPr lang="en-US" altLang="en-US" sz="2400">
                <a:latin typeface="Arial" panose="020B0604020202020204" pitchFamily="34" charset="0"/>
                <a:cs typeface="Arial" panose="020B0604020202020204" pitchFamily="34" charset="0"/>
              </a:rPr>
              <a:t>In 1978 and 1980, the Oxford-group around Sheppard and Tony Wilson describes  a confocal with epi-laser-illumination, stage scanning and PMTs as detectors. The stage could move along the optical axis, allowing optical serial sections. </a:t>
            </a:r>
            <a:endParaRPr lang="en-US" altLang="en-US" sz="2400" baseline="30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323937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Title 1"/>
          <p:cNvSpPr>
            <a:spLocks noGrp="1"/>
          </p:cNvSpPr>
          <p:nvPr>
            <p:ph type="title" idx="4294967295"/>
          </p:nvPr>
        </p:nvSpPr>
        <p:spPr/>
        <p:txBody>
          <a:bodyPr/>
          <a:lstStyle/>
          <a:p>
            <a:r>
              <a:rPr lang="en-US" altLang="en-US" sz="3200" b="1">
                <a:latin typeface="Arial" panose="020B0604020202020204" pitchFamily="34" charset="0"/>
                <a:cs typeface="Arial" panose="020B0604020202020204" pitchFamily="34" charset="0"/>
              </a:rPr>
              <a:t>1977 – 1985: point scanner with laser </a:t>
            </a:r>
            <a:br>
              <a:rPr lang="en-US" altLang="en-US" sz="32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and stage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600">
                <a:latin typeface="Arial" panose="020B0604020202020204" pitchFamily="34" charset="0"/>
                <a:cs typeface="Arial" panose="020B0604020202020204" pitchFamily="34" charset="0"/>
              </a:rPr>
              <a:t>Fred Brakenhoff and coworkers showed in 1979 that the theoretical advantages of optical sectioning and resolution improvement are indeed achievable. In 1985 the group was the first to publish convincing images with regard to cell biological questions, followed shortly afterwards by other groups.</a:t>
            </a:r>
          </a:p>
          <a:p>
            <a:pPr>
              <a:lnSpc>
                <a:spcPct val="80000"/>
              </a:lnSpc>
            </a:pPr>
            <a:r>
              <a:rPr lang="en-US" altLang="en-US" sz="2600">
                <a:latin typeface="Arial" panose="020B0604020202020204" pitchFamily="34" charset="0"/>
                <a:cs typeface="Arial" panose="020B0604020202020204" pitchFamily="34" charset="0"/>
              </a:rPr>
              <a:t>In 1983 I. J. Cox und Sheppard from the Oxford group published the first work connecting a confocal with a computer.</a:t>
            </a:r>
          </a:p>
          <a:p>
            <a:pPr>
              <a:lnSpc>
                <a:spcPct val="80000"/>
              </a:lnSpc>
            </a:pPr>
            <a:r>
              <a:rPr lang="en-US" altLang="en-US" sz="2600">
                <a:latin typeface="Arial" panose="020B0604020202020204" pitchFamily="34" charset="0"/>
                <a:cs typeface="Arial" panose="020B0604020202020204" pitchFamily="34" charset="0"/>
              </a:rPr>
              <a:t>The first commercial laser scanning microscope, the stage-scanner SOM-25 was offered by Oxford Optoelectronics (after several take-overs acquired by BioRad) starting in 1982. It was based on the design of the Oxford group. </a:t>
            </a:r>
          </a:p>
        </p:txBody>
      </p:sp>
    </p:spTree>
    <p:extLst>
      <p:ext uri="{BB962C8B-B14F-4D97-AF65-F5344CB8AC3E}">
        <p14:creationId xmlns:p14="http://schemas.microsoft.com/office/powerpoint/2010/main" val="200895426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endParaRPr lang="en-US" alt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100">
                <a:latin typeface="Arial" panose="020B0604020202020204" pitchFamily="34" charset="0"/>
                <a:cs typeface="Arial" panose="020B0604020202020204" pitchFamily="34" charset="0"/>
              </a:rPr>
              <a:t>In the Mid-1980ies, W. B. Amos, J. G. White and colleagues in Cambridge built the first confocal beam scanning microscope. The sample was not moving, but the illumination spot was, allowing faster image acquisition: four images per second with 512 lines each. </a:t>
            </a:r>
          </a:p>
          <a:p>
            <a:pPr>
              <a:lnSpc>
                <a:spcPct val="80000"/>
              </a:lnSpc>
            </a:pPr>
            <a:r>
              <a:rPr lang="en-US" altLang="en-US" sz="2100">
                <a:latin typeface="Arial" panose="020B0604020202020204" pitchFamily="34" charset="0"/>
                <a:cs typeface="Arial" panose="020B0604020202020204" pitchFamily="34" charset="0"/>
              </a:rPr>
              <a:t>Hugely magnified intermediate images, due to a 1-2 m long beam path, allowed to use a conventional iris diaphragm as a ‘pinhole’, with diameters ~ 1 mm. </a:t>
            </a:r>
          </a:p>
          <a:p>
            <a:pPr>
              <a:lnSpc>
                <a:spcPct val="80000"/>
              </a:lnSpc>
            </a:pPr>
            <a:r>
              <a:rPr lang="en-US" altLang="en-US" sz="2100">
                <a:latin typeface="Arial" panose="020B0604020202020204" pitchFamily="34" charset="0"/>
                <a:cs typeface="Arial" panose="020B0604020202020204" pitchFamily="34" charset="0"/>
              </a:rPr>
              <a:t>First micrographs were taken with long-term exposure on film before a digital camera was added. A further improvement allowed zooming into the preparation for the first time. </a:t>
            </a:r>
          </a:p>
          <a:p>
            <a:pPr>
              <a:lnSpc>
                <a:spcPct val="80000"/>
              </a:lnSpc>
            </a:pPr>
            <a:r>
              <a:rPr lang="en-US" altLang="en-US" sz="2100">
                <a:latin typeface="Arial" panose="020B0604020202020204" pitchFamily="34" charset="0"/>
                <a:cs typeface="Arial" panose="020B0604020202020204" pitchFamily="34" charset="0"/>
              </a:rPr>
              <a:t>Zeiss, Leitz and Cambridge Instruments had no interest in a commercial production. The Medical Research Council (MRC) finally sponsored development of a prototype. The design was acquired by Bio-Rad, amended with computer control and commercialized as ‘MRC 500’. </a:t>
            </a:r>
          </a:p>
          <a:p>
            <a:pPr>
              <a:lnSpc>
                <a:spcPct val="80000"/>
              </a:lnSpc>
            </a:pPr>
            <a:r>
              <a:rPr lang="en-US" altLang="en-US" sz="2100">
                <a:latin typeface="Arial" panose="020B0604020202020204" pitchFamily="34" charset="0"/>
                <a:cs typeface="Arial" panose="020B0604020202020204" pitchFamily="34" charset="0"/>
              </a:rPr>
              <a:t>The successor MRC 600 was later the basis for the development of the first two-photon-fluorescent microscope developed 1990 at Cornell University.</a:t>
            </a:r>
          </a:p>
          <a:p>
            <a:pPr>
              <a:lnSpc>
                <a:spcPct val="80000"/>
              </a:lnSpc>
              <a:buFont typeface="Arial" panose="020B0604020202020204" pitchFamily="34" charset="0"/>
              <a:buNone/>
            </a:pPr>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8615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Autofit/>
          </a:bodyPr>
          <a:lstStyle/>
          <a:p>
            <a:r>
              <a:rPr lang="en-US" altLang="en-US" sz="2800" b="1" dirty="0">
                <a:latin typeface="Arial" panose="020B0604020202020204" pitchFamily="34" charset="0"/>
                <a:cs typeface="Arial" panose="020B0604020202020204" pitchFamily="34" charset="0"/>
              </a:rPr>
              <a:t>Starting 1985: </a:t>
            </a:r>
            <a:br>
              <a:rPr lang="en-US" altLang="en-US" sz="2800" b="1" dirty="0">
                <a:latin typeface="Arial" panose="020B0604020202020204" pitchFamily="34" charset="0"/>
                <a:cs typeface="Arial" panose="020B0604020202020204" pitchFamily="34" charset="0"/>
              </a:rPr>
            </a:br>
            <a:r>
              <a:rPr lang="en-US" altLang="en-US" sz="2800" b="1" dirty="0">
                <a:latin typeface="Arial" panose="020B0604020202020204" pitchFamily="34" charset="0"/>
                <a:cs typeface="Arial" panose="020B0604020202020204" pitchFamily="34" charset="0"/>
              </a:rPr>
              <a:t>Laser point scanners with beam scanning</a:t>
            </a:r>
          </a:p>
        </p:txBody>
      </p:sp>
      <p:sp>
        <p:nvSpPr>
          <p:cNvPr id="3" name="Content Placeholder 2"/>
          <p:cNvSpPr>
            <a:spLocks noGrp="1"/>
          </p:cNvSpPr>
          <p:nvPr>
            <p:ph idx="4294967295"/>
          </p:nvPr>
        </p:nvSpPr>
        <p:spPr/>
        <p:txBody>
          <a:bodyPr>
            <a:normAutofit fontScale="92500" lnSpcReduction="10000"/>
          </a:bodyPr>
          <a:lstStyle/>
          <a:p>
            <a:pPr>
              <a:lnSpc>
                <a:spcPct val="80000"/>
              </a:lnSpc>
            </a:pPr>
            <a:r>
              <a:rPr lang="en-US" altLang="en-US" sz="2400">
                <a:latin typeface="Arial" panose="020B0604020202020204" pitchFamily="34" charset="0"/>
                <a:cs typeface="Arial" panose="020B0604020202020204" pitchFamily="34" charset="0"/>
              </a:rPr>
              <a:t>Developments at the University of Stockholm around the same time led to a commercial clsm distributed by the Swedish company Sarastro. The venture was acquired in 1990 by Molecular Dynamics, but the clsm was eventually discontinued. </a:t>
            </a:r>
          </a:p>
          <a:p>
            <a:pPr>
              <a:lnSpc>
                <a:spcPct val="80000"/>
              </a:lnSpc>
            </a:pPr>
            <a:r>
              <a:rPr lang="en-US" altLang="en-US" sz="2400">
                <a:latin typeface="Arial" panose="020B0604020202020204" pitchFamily="34" charset="0"/>
                <a:cs typeface="Arial" panose="020B0604020202020204" pitchFamily="34" charset="0"/>
              </a:rPr>
              <a:t>In Germany, Heidelberg Instruments, founded in 1984, developed a clsm which was initially  meant for industrial applications, rather than Biology. This instrument was taken over in 1990 by Leica Lasertechnik. </a:t>
            </a:r>
          </a:p>
          <a:p>
            <a:pPr>
              <a:lnSpc>
                <a:spcPct val="80000"/>
              </a:lnSpc>
            </a:pPr>
            <a:r>
              <a:rPr lang="en-US" altLang="en-US" sz="2400">
                <a:latin typeface="Arial" panose="020B0604020202020204" pitchFamily="34" charset="0"/>
                <a:cs typeface="Arial" panose="020B0604020202020204" pitchFamily="34" charset="0"/>
              </a:rPr>
              <a:t>Zeiss already hat a non-confocal flying-spot laser scanning microscope on the market which was upgraded to a confocal.</a:t>
            </a:r>
          </a:p>
          <a:p>
            <a:pPr>
              <a:lnSpc>
                <a:spcPct val="80000"/>
              </a:lnSpc>
            </a:pPr>
            <a:r>
              <a:rPr lang="en-US" altLang="en-US" sz="2400">
                <a:latin typeface="Arial" panose="020B0604020202020204" pitchFamily="34" charset="0"/>
                <a:cs typeface="Arial" panose="020B0604020202020204" pitchFamily="34" charset="0"/>
              </a:rPr>
              <a:t>A report from 1990, mentioning “some” manufacturers of confocals lists:  Sarastro, Technical Instrument, Meridian Instruments, Bio-Rad, Leica, Tracor-Northern und Zeiss.</a:t>
            </a:r>
          </a:p>
        </p:txBody>
      </p:sp>
    </p:spTree>
    <p:extLst>
      <p:ext uri="{BB962C8B-B14F-4D97-AF65-F5344CB8AC3E}">
        <p14:creationId xmlns:p14="http://schemas.microsoft.com/office/powerpoint/2010/main" val="658633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22" name="Picture 2" descr="confocal principle2-defocussed flu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2324"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
        <p:nvSpPr>
          <p:cNvPr id="5" name="Rectangle 3"/>
          <p:cNvSpPr txBox="1">
            <a:spLocks noChangeArrowheads="1"/>
          </p:cNvSpPr>
          <p:nvPr/>
        </p:nvSpPr>
        <p:spPr>
          <a:xfrm>
            <a:off x="4859338" y="492125"/>
            <a:ext cx="3867150" cy="2038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mtClean="0">
                <a:latin typeface="Arial" panose="020B0604020202020204" pitchFamily="34" charset="0"/>
                <a:cs typeface="Arial" panose="020B0604020202020204" pitchFamily="34" charset="0"/>
              </a:rPr>
              <a:t>The pinhole in this plane (3) only lets through this Airy disk, everything else is blocked.</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93932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3346" name="Picture 2" descr="confocal principle3-defocussed fluo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53347" name="Rectangle 3"/>
          <p:cNvSpPr>
            <a:spLocks noGrp="1" noChangeArrowheads="1"/>
          </p:cNvSpPr>
          <p:nvPr>
            <p:ph type="body" idx="1"/>
          </p:nvPr>
        </p:nvSpPr>
        <p:spPr>
          <a:xfrm>
            <a:off x="4859338" y="492125"/>
            <a:ext cx="3867150" cy="2038350"/>
          </a:xfrm>
        </p:spPr>
        <p:txBody>
          <a:bodyPr/>
          <a:lstStyle/>
          <a:p>
            <a:pPr>
              <a:lnSpc>
                <a:spcPct val="90000"/>
              </a:lnSpc>
            </a:pPr>
            <a:r>
              <a:rPr lang="en-US" altLang="en-US" sz="2800" dirty="0">
                <a:latin typeface="Arial" panose="020B0604020202020204" pitchFamily="34" charset="0"/>
                <a:cs typeface="Arial" panose="020B0604020202020204" pitchFamily="34" charset="0"/>
              </a:rPr>
              <a:t>The pinhole in this plane (3) only lets through this Airy disk, everything else is blocked.</a:t>
            </a:r>
          </a:p>
        </p:txBody>
      </p:sp>
      <p:sp>
        <p:nvSpPr>
          <p:cNvPr id="953348" name="Text Box 4"/>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400"/>
              <a:t>(3)</a:t>
            </a:r>
          </a:p>
        </p:txBody>
      </p:sp>
    </p:spTree>
    <p:extLst>
      <p:ext uri="{BB962C8B-B14F-4D97-AF65-F5344CB8AC3E}">
        <p14:creationId xmlns:p14="http://schemas.microsoft.com/office/powerpoint/2010/main" val="29459115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8658"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8660" name="Rectangle 4"/>
          <p:cNvSpPr>
            <a:spLocks noChangeArrowheads="1"/>
          </p:cNvSpPr>
          <p:nvPr/>
        </p:nvSpPr>
        <p:spPr bwMode="auto">
          <a:xfrm>
            <a:off x="4781550" y="2409825"/>
            <a:ext cx="441325" cy="2714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a:t>
            </a:r>
            <a:r>
              <a:rPr lang="en-US" altLang="en-US" sz="2800" dirty="0" smtClean="0"/>
              <a:t>intensity</a:t>
            </a:r>
            <a:endParaRPr lang="en-US" altLang="en-US" sz="2800" dirty="0"/>
          </a:p>
        </p:txBody>
      </p:sp>
    </p:spTree>
    <p:extLst>
      <p:ext uri="{BB962C8B-B14F-4D97-AF65-F5344CB8AC3E}">
        <p14:creationId xmlns:p14="http://schemas.microsoft.com/office/powerpoint/2010/main" val="372283606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82" name="Picture 2" descr="confocal principle4-scanning mirro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839683" name="Rectangle 3"/>
          <p:cNvSpPr>
            <a:spLocks noChangeArrowheads="1"/>
          </p:cNvSpPr>
          <p:nvPr/>
        </p:nvSpPr>
        <p:spPr bwMode="auto">
          <a:xfrm>
            <a:off x="4905375" y="236538"/>
            <a:ext cx="4238625" cy="279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80000"/>
              </a:lnSpc>
            </a:pPr>
            <a:r>
              <a:rPr lang="en-US" altLang="en-US" sz="2800" dirty="0"/>
              <a:t>Problem: only one spot can be investigated for intensity</a:t>
            </a:r>
          </a:p>
          <a:p>
            <a:pPr>
              <a:lnSpc>
                <a:spcPct val="80000"/>
              </a:lnSpc>
            </a:pPr>
            <a:r>
              <a:rPr lang="en-US" altLang="en-US" sz="2800" dirty="0"/>
              <a:t>Solution: scanning this spot over the specimen in 3D</a:t>
            </a:r>
          </a:p>
        </p:txBody>
      </p:sp>
    </p:spTree>
    <p:extLst>
      <p:ext uri="{BB962C8B-B14F-4D97-AF65-F5344CB8AC3E}">
        <p14:creationId xmlns:p14="http://schemas.microsoft.com/office/powerpoint/2010/main" val="3560607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0706" name="Picture 2" descr="confocal principle real li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
            <a:ext cx="9144000" cy="674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824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p:txBody>
          <a:bodyPr/>
          <a:lstStyle/>
          <a:p>
            <a:r>
              <a:rPr lang="en-US" altLang="en-US"/>
              <a:t>Clsm and 3D</a:t>
            </a:r>
          </a:p>
        </p:txBody>
      </p:sp>
      <p:sp>
        <p:nvSpPr>
          <p:cNvPr id="849923" name="Rectangle 3"/>
          <p:cNvSpPr>
            <a:spLocks noGrp="1" noChangeArrowheads="1"/>
          </p:cNvSpPr>
          <p:nvPr>
            <p:ph type="body" idx="1"/>
          </p:nvPr>
        </p:nvSpPr>
        <p:spPr/>
        <p:txBody>
          <a:bodyPr/>
          <a:lstStyle/>
          <a:p>
            <a:r>
              <a:rPr lang="en-US" altLang="en-US"/>
              <a:t>Technically, „confocal“ has nothing to do with 3D.</a:t>
            </a:r>
          </a:p>
          <a:p>
            <a:r>
              <a:rPr lang="en-US" altLang="en-US"/>
              <a:t>However, all clsm around have the capability of moving the focal plane through the specimen. Thus a series of images can be generated which can be combined to a 3D image stack.</a:t>
            </a:r>
          </a:p>
        </p:txBody>
      </p:sp>
    </p:spTree>
    <p:extLst>
      <p:ext uri="{BB962C8B-B14F-4D97-AF65-F5344CB8AC3E}">
        <p14:creationId xmlns:p14="http://schemas.microsoft.com/office/powerpoint/2010/main" val="321266304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8529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0063"/>
            <a:ext cx="9220200" cy="585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2995" name="Text Box 3"/>
          <p:cNvSpPr txBox="1">
            <a:spLocks noGrp="1" noChangeArrowheads="1"/>
          </p:cNvSpPr>
          <p:nvPr>
            <p:ph type="title"/>
          </p:nvPr>
        </p:nvSpPr>
        <p:spPr>
          <a:xfrm>
            <a:off x="193675" y="203200"/>
            <a:ext cx="8229600" cy="1143000"/>
          </a:xfrm>
          <a:noFill/>
          <a:ln/>
        </p:spPr>
        <p:txBody>
          <a:bodyPr/>
          <a:lstStyle/>
          <a:p>
            <a:pPr algn="l" eaLnBrk="0" hangingPunct="0"/>
            <a:r>
              <a:rPr lang="de-DE" altLang="en-US" sz="2800" b="1">
                <a:solidFill>
                  <a:srgbClr val="FFFF00"/>
                </a:solidFill>
              </a:rPr>
              <a:t>Gallery of optical, confocal sections </a:t>
            </a:r>
            <a:br>
              <a:rPr lang="de-DE" altLang="en-US" sz="2800" b="1">
                <a:solidFill>
                  <a:srgbClr val="FFFF00"/>
                </a:solidFill>
              </a:rPr>
            </a:br>
            <a:r>
              <a:rPr lang="de-DE" altLang="en-US" sz="2000" b="1">
                <a:solidFill>
                  <a:srgbClr val="FFFF00"/>
                </a:solidFill>
              </a:rPr>
              <a:t>(every 4</a:t>
            </a:r>
            <a:r>
              <a:rPr lang="de-DE" altLang="en-US" sz="2000" b="1" baseline="30000">
                <a:solidFill>
                  <a:srgbClr val="FFFF00"/>
                </a:solidFill>
              </a:rPr>
              <a:t>th</a:t>
            </a:r>
            <a:r>
              <a:rPr lang="de-DE" altLang="en-US" sz="2000" b="1">
                <a:solidFill>
                  <a:srgbClr val="FFFF00"/>
                </a:solidFill>
              </a:rPr>
              <a:t> section shown)</a:t>
            </a:r>
          </a:p>
        </p:txBody>
      </p:sp>
    </p:spTree>
    <p:extLst>
      <p:ext uri="{BB962C8B-B14F-4D97-AF65-F5344CB8AC3E}">
        <p14:creationId xmlns:p14="http://schemas.microsoft.com/office/powerpoint/2010/main" val="41278249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endParaRPr lang="en-US" altLang="en-US"/>
          </a:p>
        </p:txBody>
      </p:sp>
      <p:pic>
        <p:nvPicPr>
          <p:cNvPr id="854019" name="confocall-cleared-only.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27063" y="677863"/>
            <a:ext cx="7881937" cy="591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9104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000" fill="hold"/>
                                        <p:tgtEl>
                                          <p:spTgt spid="8540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854019"/>
                </p:tgtEl>
              </p:cMediaNode>
            </p:video>
            <p:seq concurrent="1" nextAc="seek">
              <p:cTn id="8" restart="whenNotActive" fill="hold" evtFilter="cancelBubble" nodeType="interactiveSeq">
                <p:stCondLst>
                  <p:cond evt="onClick" delay="0">
                    <p:tgtEl>
                      <p:spTgt spid="85401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854019"/>
                                        </p:tgtEl>
                                      </p:cBhvr>
                                    </p:cmd>
                                  </p:childTnLst>
                                </p:cTn>
                              </p:par>
                            </p:childTnLst>
                          </p:cTn>
                        </p:par>
                      </p:childTnLst>
                    </p:cTn>
                  </p:par>
                </p:childTnLst>
              </p:cTn>
              <p:nextCondLst>
                <p:cond evt="onClick" delay="0">
                  <p:tgtEl>
                    <p:spTgt spid="85401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r>
              <a:rPr lang="en-US" altLang="en-US"/>
              <a:t>Neues confocal Bild?</a:t>
            </a:r>
          </a:p>
        </p:txBody>
      </p:sp>
      <p:sp>
        <p:nvSpPr>
          <p:cNvPr id="955395" name="Rectangle 3"/>
          <p:cNvSpPr>
            <a:spLocks noGrp="1" noChangeArrowheads="1"/>
          </p:cNvSpPr>
          <p:nvPr>
            <p:ph type="body" idx="1"/>
          </p:nvPr>
        </p:nvSpPr>
        <p:spPr/>
        <p:txBody>
          <a:bodyPr/>
          <a:lstStyle/>
          <a:p>
            <a:endParaRPr lang="en-US" altLang="en-US"/>
          </a:p>
          <a:p>
            <a:r>
              <a:rPr lang="en-US" altLang="en-US"/>
              <a:t>Bilder aus Praktikum</a:t>
            </a:r>
          </a:p>
        </p:txBody>
      </p:sp>
      <p:pic>
        <p:nvPicPr>
          <p:cNvPr id="955396" name="combined-confocal-unconfocal-cleared.avi">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655638" y="-690563"/>
            <a:ext cx="6899275" cy="5175251"/>
          </a:xfrm>
          <a:prstGeom prst="rect">
            <a:avLst/>
          </a:prstGeom>
          <a:noFill/>
          <a:extLst>
            <a:ext uri="{909E8E84-426E-40DD-AFC4-6F175D3DCCD1}">
              <a14:hiddenFill xmlns:a14="http://schemas.microsoft.com/office/drawing/2010/main">
                <a:solidFill>
                  <a:srgbClr val="FFFFFF"/>
                </a:solidFill>
              </a14:hiddenFill>
            </a:ext>
          </a:extLst>
        </p:spPr>
      </p:pic>
      <p:pic>
        <p:nvPicPr>
          <p:cNvPr id="9553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 y="3767138"/>
            <a:ext cx="6518275"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5398" name="Text Box 6"/>
          <p:cNvSpPr txBox="1">
            <a:spLocks noChangeArrowheads="1"/>
          </p:cNvSpPr>
          <p:nvPr/>
        </p:nvSpPr>
        <p:spPr bwMode="auto">
          <a:xfrm>
            <a:off x="-7938" y="6383338"/>
            <a:ext cx="7854951"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Single sections:    Pinhole 1 Airy disk                          Pinhole fully open</a:t>
            </a:r>
          </a:p>
        </p:txBody>
      </p:sp>
      <p:sp>
        <p:nvSpPr>
          <p:cNvPr id="955399" name="Text Box 7"/>
          <p:cNvSpPr txBox="1">
            <a:spLocks noChangeArrowheads="1"/>
          </p:cNvSpPr>
          <p:nvPr/>
        </p:nvSpPr>
        <p:spPr bwMode="auto">
          <a:xfrm>
            <a:off x="0" y="0"/>
            <a:ext cx="8134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a:solidFill>
                  <a:schemeClr val="bg1"/>
                </a:solidFill>
              </a:rPr>
              <a:t>3D reconstruction:    Pinhole 1 Airy disk                          Pinhole fully open</a:t>
            </a:r>
          </a:p>
        </p:txBody>
      </p:sp>
    </p:spTree>
    <p:extLst>
      <p:ext uri="{BB962C8B-B14F-4D97-AF65-F5344CB8AC3E}">
        <p14:creationId xmlns:p14="http://schemas.microsoft.com/office/powerpoint/2010/main" val="774173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5000" fill="hold"/>
                                        <p:tgtEl>
                                          <p:spTgt spid="95539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55396"/>
                </p:tgtEl>
              </p:cMediaNode>
            </p:video>
            <p:seq concurrent="1" nextAc="seek">
              <p:cTn id="8" restart="whenNotActive" fill="hold" evtFilter="cancelBubble" nodeType="interactiveSeq">
                <p:stCondLst>
                  <p:cond evt="onClick" delay="0">
                    <p:tgtEl>
                      <p:spTgt spid="95539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955396"/>
                                        </p:tgtEl>
                                      </p:cBhvr>
                                    </p:cmd>
                                  </p:childTnLst>
                                </p:cTn>
                              </p:par>
                            </p:childTnLst>
                          </p:cTn>
                        </p:par>
                      </p:childTnLst>
                    </p:cTn>
                  </p:par>
                </p:childTnLst>
              </p:cTn>
              <p:nextCondLst>
                <p:cond evt="onClick" delay="0">
                  <p:tgtEl>
                    <p:spTgt spid="95539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r>
              <a:rPr lang="en-US" altLang="en-US"/>
              <a:t>Note 1</a:t>
            </a:r>
          </a:p>
        </p:txBody>
      </p:sp>
      <p:sp>
        <p:nvSpPr>
          <p:cNvPr id="961539" name="Rectangle 3"/>
          <p:cNvSpPr>
            <a:spLocks noGrp="1" noChangeArrowheads="1"/>
          </p:cNvSpPr>
          <p:nvPr>
            <p:ph type="body" idx="1"/>
          </p:nvPr>
        </p:nvSpPr>
        <p:spPr/>
        <p:txBody>
          <a:bodyPr>
            <a:normAutofit/>
          </a:bodyPr>
          <a:lstStyle/>
          <a:p>
            <a:r>
              <a:rPr lang="en-US" altLang="en-US" sz="2400" dirty="0"/>
              <a:t>This presentation contains material for a lecture on </a:t>
            </a:r>
            <a:r>
              <a:rPr lang="en-US" altLang="en-US" sz="2400" dirty="0" smtClean="0"/>
              <a:t>confocal microscopy. It </a:t>
            </a:r>
            <a:r>
              <a:rPr lang="en-US" altLang="en-US" sz="2400" dirty="0"/>
              <a:t>is not a complete </a:t>
            </a:r>
            <a:r>
              <a:rPr lang="en-US" altLang="en-US" sz="2400" dirty="0" smtClean="0"/>
              <a:t>lecture, nor </a:t>
            </a:r>
            <a:r>
              <a:rPr lang="en-US" altLang="en-US" sz="2400" dirty="0"/>
              <a:t>is it suggested that all slides should be shown in a lecture – there is some redundancy. </a:t>
            </a:r>
            <a:r>
              <a:rPr lang="en-US" altLang="en-US" sz="2400" dirty="0" smtClean="0"/>
              <a:t>Some </a:t>
            </a:r>
            <a:r>
              <a:rPr lang="en-US" altLang="en-US" sz="2400" dirty="0"/>
              <a:t>slides - like this one -  are ‘hidden’ (won’t show in presentation mode</a:t>
            </a:r>
            <a:r>
              <a:rPr lang="en-US" altLang="en-US" sz="2400" dirty="0" smtClean="0"/>
              <a:t>).</a:t>
            </a:r>
          </a:p>
          <a:p>
            <a:r>
              <a:rPr lang="en-US" altLang="en-US" sz="2400" dirty="0"/>
              <a:t>The ‘notes’ for each slide may contain links to </a:t>
            </a:r>
            <a:r>
              <a:rPr lang="en-US" altLang="en-US" sz="2400" dirty="0" smtClean="0"/>
              <a:t>download source</a:t>
            </a:r>
            <a:r>
              <a:rPr lang="en-US" altLang="en-US" sz="2400" dirty="0"/>
              <a:t>, e.g. for the historic </a:t>
            </a:r>
            <a:r>
              <a:rPr lang="en-US" altLang="en-US" sz="2400" dirty="0" smtClean="0"/>
              <a:t>images, or other information.</a:t>
            </a:r>
            <a:endParaRPr lang="en-US" altLang="en-US" sz="2400" dirty="0"/>
          </a:p>
          <a:p>
            <a:endParaRPr lang="de-DE" altLang="en-US" sz="2400" dirty="0"/>
          </a:p>
          <a:p>
            <a:r>
              <a:rPr lang="de-DE" altLang="en-US" sz="2400" dirty="0" smtClean="0"/>
              <a:t>File </a:t>
            </a:r>
            <a:r>
              <a:rPr lang="de-DE" altLang="en-US" sz="2400" dirty="0" err="1" smtClean="0"/>
              <a:t>version</a:t>
            </a:r>
            <a:r>
              <a:rPr lang="de-DE" altLang="en-US" sz="2400" dirty="0"/>
              <a:t> </a:t>
            </a:r>
            <a:r>
              <a:rPr lang="de-DE" altLang="en-US" sz="2400" dirty="0" smtClean="0"/>
              <a:t>2016-July</a:t>
            </a:r>
            <a:endParaRPr lang="en-US" altLang="en-US" sz="2400" dirty="0"/>
          </a:p>
        </p:txBody>
      </p:sp>
    </p:spTree>
    <p:extLst>
      <p:ext uri="{BB962C8B-B14F-4D97-AF65-F5344CB8AC3E}">
        <p14:creationId xmlns:p14="http://schemas.microsoft.com/office/powerpoint/2010/main" val="91539465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confocal resolution and optical sectioning; pinhole size</a:t>
            </a:r>
          </a:p>
        </p:txBody>
      </p:sp>
    </p:spTree>
    <p:extLst>
      <p:ext uri="{BB962C8B-B14F-4D97-AF65-F5344CB8AC3E}">
        <p14:creationId xmlns:p14="http://schemas.microsoft.com/office/powerpoint/2010/main" val="3477349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spTree>
    <p:extLst>
      <p:ext uri="{BB962C8B-B14F-4D97-AF65-F5344CB8AC3E}">
        <p14:creationId xmlns:p14="http://schemas.microsoft.com/office/powerpoint/2010/main" val="1776249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3600" dirty="0" smtClean="0"/>
              <a:t>How </a:t>
            </a:r>
            <a:r>
              <a:rPr lang="en-US" sz="3600" dirty="0"/>
              <a:t>the Airy patterns and intensity plots in this presentation were </a:t>
            </a:r>
            <a:r>
              <a:rPr lang="en-US" sz="3600" dirty="0" smtClean="0"/>
              <a:t>created</a:t>
            </a:r>
            <a:endParaRPr lang="en-US" sz="3600" dirty="0"/>
          </a:p>
        </p:txBody>
      </p:sp>
      <p:sp>
        <p:nvSpPr>
          <p:cNvPr id="3" name="Inhaltsplatzhalter 2"/>
          <p:cNvSpPr>
            <a:spLocks noGrp="1"/>
          </p:cNvSpPr>
          <p:nvPr>
            <p:ph idx="1"/>
          </p:nvPr>
        </p:nvSpPr>
        <p:spPr/>
        <p:txBody>
          <a:bodyPr>
            <a:normAutofit fontScale="47500" lnSpcReduction="20000"/>
          </a:bodyPr>
          <a:lstStyle/>
          <a:p>
            <a:r>
              <a:rPr lang="en-US" dirty="0" smtClean="0"/>
              <a:t>COSM </a:t>
            </a:r>
            <a:r>
              <a:rPr lang="en-US" dirty="0"/>
              <a:t>PSF (</a:t>
            </a:r>
            <a:r>
              <a:rPr lang="en-US" dirty="0">
                <a:hlinkClick r:id="rId2"/>
              </a:rPr>
              <a:t>http://</a:t>
            </a:r>
            <a:r>
              <a:rPr lang="en-US" dirty="0" smtClean="0">
                <a:hlinkClick r:id="rId2"/>
              </a:rPr>
              <a:t>cirl.memphis.edu/cosmos.php</a:t>
            </a:r>
            <a:r>
              <a:rPr lang="en-US" dirty="0" smtClean="0"/>
              <a:t>) was used to produce a PSF image (.</a:t>
            </a:r>
            <a:r>
              <a:rPr lang="en-US" dirty="0" err="1" smtClean="0"/>
              <a:t>wu</a:t>
            </a:r>
            <a:r>
              <a:rPr lang="en-US" dirty="0" smtClean="0"/>
              <a:t> file), see settings in screenshot left. Reassuringly, the first minimum turned out to be at 217 nm away from the Airy pattern maximum, as it should be according to d=0.61*</a:t>
            </a:r>
            <a:r>
              <a:rPr lang="el-GR" dirty="0" smtClean="0"/>
              <a:t>λ</a:t>
            </a:r>
            <a:r>
              <a:rPr lang="de-DE" dirty="0" smtClean="0"/>
              <a:t>/NA.</a:t>
            </a:r>
            <a:endParaRPr lang="en-US" dirty="0" smtClean="0"/>
          </a:p>
          <a:p>
            <a:r>
              <a:rPr lang="en-US" dirty="0" smtClean="0"/>
              <a:t>The .</a:t>
            </a:r>
            <a:r>
              <a:rPr lang="en-US" dirty="0" err="1" smtClean="0"/>
              <a:t>wu</a:t>
            </a:r>
            <a:r>
              <a:rPr lang="en-US" dirty="0" smtClean="0"/>
              <a:t> image was opened in </a:t>
            </a:r>
            <a:r>
              <a:rPr lang="en-US" dirty="0"/>
              <a:t>Fiji (</a:t>
            </a:r>
            <a:r>
              <a:rPr lang="en-US" dirty="0">
                <a:hlinkClick r:id="rId3"/>
              </a:rPr>
              <a:t>http://</a:t>
            </a:r>
            <a:r>
              <a:rPr lang="en-US" dirty="0" smtClean="0">
                <a:hlinkClick r:id="rId3"/>
              </a:rPr>
              <a:t>fiji.sc/Fiji</a:t>
            </a:r>
            <a:r>
              <a:rPr lang="en-US" dirty="0" smtClean="0"/>
              <a:t>) using the Import-Raw function with the following parameters: Type 32-real, Offset 1024, Gap 0, Little-endian and the width, height and number of images as defined in COSM PSF.</a:t>
            </a:r>
          </a:p>
          <a:p>
            <a:r>
              <a:rPr lang="en-US" dirty="0" smtClean="0"/>
              <a:t>In Fiji, the image’s type was changed to 16 bit and it was then saved as Text-Image to be reopened in Excel 2013. In the 2001x2001 pixel image, the position of the maximum gray value of 65535 was labeled in Fiji position 1001;1001 and in Excel in Line 1002, Column ALN.</a:t>
            </a:r>
          </a:p>
          <a:p>
            <a:r>
              <a:rPr lang="en-US" dirty="0"/>
              <a:t>The numbers of line 1002 were then used to draw the “wide-field” diagrams (blue) in </a:t>
            </a:r>
            <a:r>
              <a:rPr lang="en-US" dirty="0" err="1"/>
              <a:t>GraphPad</a:t>
            </a:r>
            <a:r>
              <a:rPr lang="en-US" dirty="0"/>
              <a:t> Prism. For the confocal-with-closed-pinhole diagram (green), the numbers of this line were squared. </a:t>
            </a:r>
          </a:p>
          <a:p>
            <a:r>
              <a:rPr lang="en-US" dirty="0" smtClean="0"/>
              <a:t>For import in </a:t>
            </a:r>
            <a:r>
              <a:rPr lang="en-US" dirty="0" err="1" smtClean="0"/>
              <a:t>Powerpoint</a:t>
            </a:r>
            <a:r>
              <a:rPr lang="en-US" dirty="0" smtClean="0"/>
              <a:t>, images of Airy patterns </a:t>
            </a:r>
            <a:r>
              <a:rPr lang="en-US" dirty="0"/>
              <a:t>in Fiji </a:t>
            </a:r>
            <a:r>
              <a:rPr lang="en-US" dirty="0" smtClean="0"/>
              <a:t>were first adjusted to the desired grayscale range and then converted to 8-bit, </a:t>
            </a:r>
          </a:p>
          <a:p>
            <a:r>
              <a:rPr lang="en-US" dirty="0" smtClean="0"/>
              <a:t>For images with the ‘added pixel intensities’ (see right), 80x80 pixel (=nm) sized boxes were defined in Fiji (y-value for all: 961. x-values: 961, 1041, 1121, 1201, 938, 1018, 1098, 1178). Two images were added using the “Calculator Plus” (k1=0.5; k2=0). All 12 ‘pixel-’images were combined in a stack to create the montage shown here. The  average intensity was determined using the ‘measure’ command. Values were normalized in Excel. </a:t>
            </a:r>
            <a:endParaRPr lang="en-US" dirty="0"/>
          </a:p>
          <a:p>
            <a:r>
              <a:rPr lang="en-US" dirty="0" smtClean="0"/>
              <a:t>One exception applies: The image with two neighboring Airy patterns was created by Katharina </a:t>
            </a:r>
            <a:r>
              <a:rPr lang="en-US" dirty="0" err="1" smtClean="0"/>
              <a:t>Nekolla</a:t>
            </a:r>
            <a:r>
              <a:rPr lang="en-US" dirty="0" smtClean="0"/>
              <a:t> with </a:t>
            </a:r>
            <a:r>
              <a:rPr lang="en-US" dirty="0" err="1" smtClean="0"/>
              <a:t>Matlab</a:t>
            </a:r>
            <a:r>
              <a:rPr lang="en-US" dirty="0" smtClean="0"/>
              <a:t> code kindly provided by Peng Xi. This code is published in his </a:t>
            </a:r>
            <a:r>
              <a:rPr lang="en-US" dirty="0"/>
              <a:t>book “Optical </a:t>
            </a:r>
            <a:r>
              <a:rPr lang="en-US" dirty="0" err="1"/>
              <a:t>Nanoscopy</a:t>
            </a:r>
            <a:r>
              <a:rPr lang="en-US" dirty="0"/>
              <a:t> and Novel Microscopy Techniques" published by CRC</a:t>
            </a:r>
            <a:r>
              <a:rPr lang="en-US" dirty="0" smtClean="0"/>
              <a:t>. </a:t>
            </a:r>
          </a:p>
          <a:p>
            <a:r>
              <a:rPr lang="en-US" dirty="0" smtClean="0"/>
              <a:t>I would like to thank the contributors to the ‘confocal list</a:t>
            </a:r>
            <a:r>
              <a:rPr lang="en-US" dirty="0"/>
              <a:t>’ (</a:t>
            </a:r>
            <a:r>
              <a:rPr lang="en-US" dirty="0">
                <a:hlinkClick r:id="rId4"/>
              </a:rPr>
              <a:t>http://</a:t>
            </a:r>
            <a:r>
              <a:rPr lang="en-US" dirty="0" smtClean="0">
                <a:hlinkClick r:id="rId4"/>
              </a:rPr>
              <a:t>lists.umn.edu/cgi-bin/wa?A0=CONFOCALMICROSCOPY</a:t>
            </a:r>
            <a:r>
              <a:rPr lang="en-US" dirty="0" smtClean="0"/>
              <a:t>). Without the tips of Arne Seitz, Sergey </a:t>
            </a:r>
            <a:r>
              <a:rPr lang="en-US" dirty="0" err="1" smtClean="0"/>
              <a:t>Tauger</a:t>
            </a:r>
            <a:r>
              <a:rPr lang="en-US" dirty="0" smtClean="0"/>
              <a:t>, David </a:t>
            </a:r>
            <a:r>
              <a:rPr lang="en-US" dirty="0" err="1" smtClean="0"/>
              <a:t>Baddeley</a:t>
            </a:r>
            <a:r>
              <a:rPr lang="en-US" dirty="0" smtClean="0"/>
              <a:t>, Peng Xi and others, I would have not been able to generate those images.</a:t>
            </a:r>
            <a:endParaRPr lang="en-US" dirty="0"/>
          </a:p>
        </p:txBody>
      </p:sp>
      <p:pic>
        <p:nvPicPr>
          <p:cNvPr id="4" name="Grafik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6514" y="800022"/>
            <a:ext cx="6415314" cy="4451840"/>
          </a:xfrm>
          <a:prstGeom prst="rect">
            <a:avLst/>
          </a:prstGeom>
        </p:spPr>
      </p:pic>
      <p:pic>
        <p:nvPicPr>
          <p:cNvPr id="5" name="Grafik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3822" y="4309671"/>
            <a:ext cx="790178" cy="592633"/>
          </a:xfrm>
          <a:prstGeom prst="rect">
            <a:avLst/>
          </a:prstGeom>
        </p:spPr>
      </p:pic>
    </p:spTree>
    <p:extLst>
      <p:ext uri="{BB962C8B-B14F-4D97-AF65-F5344CB8AC3E}">
        <p14:creationId xmlns:p14="http://schemas.microsoft.com/office/powerpoint/2010/main" val="54921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image of a point is not a point, </a:t>
            </a:r>
            <a:br>
              <a:rPr lang="en-US" dirty="0" smtClean="0">
                <a:solidFill>
                  <a:schemeClr val="accent4"/>
                </a:solidFill>
              </a:rPr>
            </a:br>
            <a:r>
              <a:rPr lang="en-US" dirty="0" smtClean="0">
                <a:solidFill>
                  <a:schemeClr val="accent4"/>
                </a:solidFill>
              </a:rPr>
              <a:t>but an Airy pattern</a:t>
            </a:r>
            <a:endParaRPr lang="en-US" dirty="0">
              <a:solidFill>
                <a:schemeClr val="accent4"/>
              </a:solidFill>
            </a:endParaRPr>
          </a:p>
        </p:txBody>
      </p:sp>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70304"/>
            <a:ext cx="2937689" cy="3712464"/>
          </a:xfrm>
          <a:prstGeom prst="rect">
            <a:avLst/>
          </a:prstGeom>
        </p:spPr>
      </p:pic>
      <p:sp>
        <p:nvSpPr>
          <p:cNvPr id="7" name="Rechteck 6"/>
          <p:cNvSpPr/>
          <p:nvPr/>
        </p:nvSpPr>
        <p:spPr>
          <a:xfrm>
            <a:off x="42380" y="4451368"/>
            <a:ext cx="2920276" cy="923330"/>
          </a:xfrm>
          <a:prstGeom prst="rect">
            <a:avLst/>
          </a:prstGeom>
          <a:solidFill>
            <a:schemeClr val="tx1">
              <a:lumMod val="65000"/>
              <a:lumOff val="35000"/>
            </a:schemeClr>
          </a:solidFill>
        </p:spPr>
        <p:txBody>
          <a:bodyPr wrap="square">
            <a:spAutoFit/>
          </a:bodyPr>
          <a:lstStyle/>
          <a:p>
            <a:pPr algn="ctr"/>
            <a:r>
              <a:rPr lang="de-DE" b="1" dirty="0">
                <a:solidFill>
                  <a:srgbClr val="FFC000"/>
                </a:solidFill>
              </a:rPr>
              <a:t>Sir George </a:t>
            </a:r>
            <a:r>
              <a:rPr lang="de-DE" b="1" dirty="0" err="1">
                <a:solidFill>
                  <a:srgbClr val="FFC000"/>
                </a:solidFill>
              </a:rPr>
              <a:t>Biddell</a:t>
            </a:r>
            <a:r>
              <a:rPr lang="de-DE" b="1" dirty="0">
                <a:solidFill>
                  <a:srgbClr val="FFC000"/>
                </a:solidFill>
              </a:rPr>
              <a:t> </a:t>
            </a:r>
            <a:r>
              <a:rPr lang="de-DE" b="1" dirty="0" err="1">
                <a:solidFill>
                  <a:srgbClr val="FFC000"/>
                </a:solidFill>
              </a:rPr>
              <a:t>Airy</a:t>
            </a:r>
            <a:r>
              <a:rPr lang="de-DE" dirty="0">
                <a:solidFill>
                  <a:srgbClr val="FFC000"/>
                </a:solidFill>
              </a:rPr>
              <a:t>, </a:t>
            </a:r>
            <a:endParaRPr lang="de-DE" dirty="0" smtClean="0">
              <a:solidFill>
                <a:srgbClr val="FFC000"/>
              </a:solidFill>
            </a:endParaRPr>
          </a:p>
          <a:p>
            <a:pPr algn="ctr"/>
            <a:r>
              <a:rPr lang="de-DE" dirty="0" smtClean="0">
                <a:solidFill>
                  <a:srgbClr val="FFC000"/>
                </a:solidFill>
              </a:rPr>
              <a:t>27.07.1801–02.01.1892</a:t>
            </a:r>
          </a:p>
          <a:p>
            <a:pPr algn="ctr"/>
            <a:r>
              <a:rPr lang="de-DE" dirty="0" err="1">
                <a:solidFill>
                  <a:srgbClr val="FFC000"/>
                </a:solidFill>
              </a:rPr>
              <a:t>Astronomer</a:t>
            </a:r>
            <a:r>
              <a:rPr lang="de-DE" dirty="0">
                <a:solidFill>
                  <a:srgbClr val="FFC000"/>
                </a:solidFill>
              </a:rPr>
              <a:t> Royal 1835-1881</a:t>
            </a:r>
          </a:p>
        </p:txBody>
      </p:sp>
    </p:spTree>
    <p:extLst>
      <p:ext uri="{BB962C8B-B14F-4D97-AF65-F5344CB8AC3E}">
        <p14:creationId xmlns:p14="http://schemas.microsoft.com/office/powerpoint/2010/main" val="424271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Intensity profile</a:t>
            </a:r>
            <a:endParaRPr lang="en-US" dirty="0">
              <a:solidFill>
                <a:schemeClr val="accent4"/>
              </a:solidFill>
            </a:endParaRPr>
          </a:p>
        </p:txBody>
      </p:sp>
      <p:cxnSp>
        <p:nvCxnSpPr>
          <p:cNvPr id="5" name="Gerader Verbinder 4"/>
          <p:cNvCxnSpPr/>
          <p:nvPr/>
        </p:nvCxnSpPr>
        <p:spPr>
          <a:xfrm flipH="1">
            <a:off x="1431562" y="3500203"/>
            <a:ext cx="7015396"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697042" y="3500203"/>
            <a:ext cx="2520883" cy="369332"/>
          </a:xfrm>
          <a:prstGeom prst="rect">
            <a:avLst/>
          </a:prstGeom>
          <a:noFill/>
        </p:spPr>
        <p:txBody>
          <a:bodyPr wrap="none" rtlCol="0">
            <a:spAutoFit/>
          </a:bodyPr>
          <a:lstStyle/>
          <a:p>
            <a:r>
              <a:rPr lang="en-US" b="1" dirty="0" smtClean="0">
                <a:solidFill>
                  <a:srgbClr val="FFC000"/>
                </a:solidFill>
              </a:rPr>
              <a:t>measured along this line</a:t>
            </a:r>
            <a:endParaRPr lang="en-US" b="1" dirty="0">
              <a:solidFill>
                <a:srgbClr val="FFC000"/>
              </a:solidFill>
            </a:endParaRPr>
          </a:p>
        </p:txBody>
      </p:sp>
    </p:spTree>
    <p:extLst>
      <p:ext uri="{BB962C8B-B14F-4D97-AF65-F5344CB8AC3E}">
        <p14:creationId xmlns:p14="http://schemas.microsoft.com/office/powerpoint/2010/main" val="361410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076209"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𝒓</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𝟔𝟏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217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076209" cy="495777"/>
              </a:xfrm>
              <a:prstGeom prst="rect">
                <a:avLst/>
              </a:prstGeom>
              <a:blipFill rotWithShape="0">
                <a:blip r:embed="rId3"/>
                <a:stretch>
                  <a:fillRect r="-1466" b="-8642"/>
                </a:stretch>
              </a:blipFill>
            </p:spPr>
            <p:txBody>
              <a:bodyPr/>
              <a:lstStyle/>
              <a:p>
                <a:r>
                  <a:rPr lang="en-US">
                    <a:noFill/>
                  </a:rPr>
                  <a:t> </a:t>
                </a:r>
              </a:p>
            </p:txBody>
          </p:sp>
        </mc:Fallback>
      </mc:AlternateContent>
    </p:spTree>
    <p:extLst>
      <p:ext uri="{BB962C8B-B14F-4D97-AF65-F5344CB8AC3E}">
        <p14:creationId xmlns:p14="http://schemas.microsoft.com/office/powerpoint/2010/main" val="1348621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0" y="365126"/>
            <a:ext cx="9144000" cy="1325563"/>
          </a:xfrm>
        </p:spPr>
        <p:txBody>
          <a:bodyPr>
            <a:normAutofit fontScale="90000"/>
          </a:bodyPr>
          <a:lstStyle/>
          <a:p>
            <a:r>
              <a:rPr lang="en-US" dirty="0"/>
              <a:t>How close can two Airy patterns </a:t>
            </a:r>
            <a:r>
              <a:rPr lang="en-US" dirty="0" smtClean="0"/>
              <a:t/>
            </a:r>
            <a:br>
              <a:rPr lang="en-US" dirty="0" smtClean="0"/>
            </a:br>
            <a:r>
              <a:rPr lang="en-US" dirty="0" smtClean="0"/>
              <a:t>be </a:t>
            </a:r>
            <a:r>
              <a:rPr lang="en-US" dirty="0"/>
              <a:t>together and still be </a:t>
            </a:r>
            <a:r>
              <a:rPr lang="en-US" dirty="0" smtClean="0"/>
              <a:t/>
            </a:r>
            <a:br>
              <a:rPr lang="en-US" dirty="0" smtClean="0"/>
            </a:br>
            <a:r>
              <a:rPr lang="en-US" b="1" i="1" dirty="0" smtClean="0"/>
              <a:t>resolved</a:t>
            </a:r>
            <a:r>
              <a:rPr lang="en-US" dirty="0" smtClean="0"/>
              <a:t> </a:t>
            </a:r>
            <a:r>
              <a:rPr lang="en-US" dirty="0"/>
              <a:t>= recognized as two?</a:t>
            </a:r>
          </a:p>
        </p:txBody>
      </p:sp>
      <p:sp>
        <p:nvSpPr>
          <p:cNvPr id="13" name="Inhaltsplatzhalter 3"/>
          <p:cNvSpPr txBox="1">
            <a:spLocks/>
          </p:cNvSpPr>
          <p:nvPr/>
        </p:nvSpPr>
        <p:spPr>
          <a:xfrm>
            <a:off x="628650" y="2035277"/>
            <a:ext cx="7886700" cy="41416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prstClr val="black"/>
              </a:solidFill>
            </a:endParaRPr>
          </a:p>
        </p:txBody>
      </p:sp>
      <p:pic>
        <p:nvPicPr>
          <p:cNvPr id="6" name="Grafik 5"/>
          <p:cNvPicPr>
            <a:picLocks noChangeAspect="1"/>
          </p:cNvPicPr>
          <p:nvPr/>
        </p:nvPicPr>
        <p:blipFill>
          <a:blip r:embed="rId3"/>
          <a:stretch>
            <a:fillRect/>
          </a:stretch>
        </p:blipFill>
        <p:spPr>
          <a:xfrm>
            <a:off x="910559" y="2277891"/>
            <a:ext cx="3882667" cy="3376522"/>
          </a:xfrm>
          <a:prstGeom prst="rect">
            <a:avLst/>
          </a:prstGeom>
        </p:spPr>
      </p:pic>
      <p:pic>
        <p:nvPicPr>
          <p:cNvPr id="14" name="Picture 2" descr="Lord Rayleigh (John William Strut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0098" y="2121655"/>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15" name="Rechteck 14"/>
          <p:cNvSpPr/>
          <p:nvPr/>
        </p:nvSpPr>
        <p:spPr>
          <a:xfrm>
            <a:off x="5350099" y="4928772"/>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15999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5" name="Gerader Verbinder 4"/>
          <p:cNvCxnSpPr/>
          <p:nvPr/>
        </p:nvCxnSpPr>
        <p:spPr>
          <a:xfrm flipV="1">
            <a:off x="5343993" y="2353456"/>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5066676" y="2046159"/>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
        <p:nvSpPr>
          <p:cNvPr id="7" name="Textfeld 6"/>
          <p:cNvSpPr txBox="1"/>
          <p:nvPr/>
        </p:nvSpPr>
        <p:spPr>
          <a:xfrm>
            <a:off x="4676931" y="6302750"/>
            <a:ext cx="3169842" cy="584775"/>
          </a:xfrm>
          <a:prstGeom prst="rect">
            <a:avLst/>
          </a:prstGeom>
          <a:noFill/>
        </p:spPr>
        <p:txBody>
          <a:bodyPr wrap="none" rtlCol="0">
            <a:spAutoFit/>
          </a:bodyPr>
          <a:lstStyle/>
          <a:p>
            <a:r>
              <a:rPr lang="en-US" sz="3200" b="1" dirty="0" smtClean="0">
                <a:solidFill>
                  <a:prstClr val="black"/>
                </a:solidFill>
              </a:rPr>
              <a:t>Rayleigh criterion</a:t>
            </a:r>
            <a:endParaRPr lang="en-US" sz="3200" b="1" dirty="0">
              <a:solidFill>
                <a:prstClr val="black"/>
              </a:solidFill>
            </a:endParaRPr>
          </a:p>
        </p:txBody>
      </p:sp>
      <p:cxnSp>
        <p:nvCxnSpPr>
          <p:cNvPr id="8" name="Gerader Verbinder 7"/>
          <p:cNvCxnSpPr/>
          <p:nvPr/>
        </p:nvCxnSpPr>
        <p:spPr>
          <a:xfrm>
            <a:off x="5876544" y="2415491"/>
            <a:ext cx="0" cy="3168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893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hteck 2"/>
          <p:cNvSpPr/>
          <p:nvPr/>
        </p:nvSpPr>
        <p:spPr>
          <a:xfrm>
            <a:off x="628650" y="1402327"/>
            <a:ext cx="4845558" cy="4031873"/>
          </a:xfrm>
          <a:prstGeom prst="rect">
            <a:avLst/>
          </a:prstGeom>
        </p:spPr>
        <p:txBody>
          <a:bodyPr wrap="square">
            <a:spAutoFit/>
          </a:bodyPr>
          <a:lstStyle/>
          <a:p>
            <a:r>
              <a:rPr lang="en-US" sz="2400" b="1" dirty="0" smtClean="0">
                <a:solidFill>
                  <a:prstClr val="black"/>
                </a:solidFill>
              </a:rPr>
              <a:t>“..This rule is convenient on account of its simplicity; and it is sufficiently accurate in view of the necessary uncertainty as to what exactly is meant by resolution.”</a:t>
            </a:r>
          </a:p>
          <a:p>
            <a:endParaRPr lang="en-US" dirty="0" smtClean="0">
              <a:solidFill>
                <a:prstClr val="black"/>
              </a:solidFill>
            </a:endParaRPr>
          </a:p>
          <a:p>
            <a:r>
              <a:rPr lang="en-US" sz="1400" dirty="0" smtClean="0">
                <a:solidFill>
                  <a:prstClr val="black"/>
                </a:solidFill>
              </a:rPr>
              <a:t>Rayleigh (1879) ‘XXXI. Investigations in optics, with special reference to the spectroscope, Phil. Mag. Series 5,8: 49, p 267</a:t>
            </a:r>
          </a:p>
          <a:p>
            <a:endParaRPr lang="en-US" dirty="0">
              <a:solidFill>
                <a:prstClr val="black"/>
              </a:solidFill>
            </a:endParaRPr>
          </a:p>
          <a:p>
            <a:r>
              <a:rPr lang="en-US" dirty="0" smtClean="0">
                <a:solidFill>
                  <a:prstClr val="black"/>
                </a:solidFill>
              </a:rPr>
              <a:t>Lord Rayleigh won the </a:t>
            </a:r>
            <a:r>
              <a:rPr lang="en-US" dirty="0">
                <a:solidFill>
                  <a:prstClr val="black"/>
                </a:solidFill>
              </a:rPr>
              <a:t>Nobel Prize in Physics 1904 </a:t>
            </a:r>
          </a:p>
          <a:p>
            <a:r>
              <a:rPr lang="en-US" dirty="0">
                <a:solidFill>
                  <a:prstClr val="black"/>
                </a:solidFill>
              </a:rPr>
              <a:t>"for his investigations of the densities of the most important gases and for his discovery of argon in connection with these studies"</a:t>
            </a:r>
          </a:p>
        </p:txBody>
      </p:sp>
      <p:pic>
        <p:nvPicPr>
          <p:cNvPr id="4" name="Picture 2" descr="Lord Rayleigh (John William Strut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626" y="1402327"/>
            <a:ext cx="2637689" cy="3730447"/>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764627" y="4209444"/>
            <a:ext cx="2637689" cy="923330"/>
          </a:xfrm>
          <a:prstGeom prst="rect">
            <a:avLst/>
          </a:prstGeom>
          <a:solidFill>
            <a:schemeClr val="tx1">
              <a:lumMod val="65000"/>
              <a:lumOff val="35000"/>
            </a:schemeClr>
          </a:solidFill>
        </p:spPr>
        <p:txBody>
          <a:bodyPr wrap="square">
            <a:spAutoFit/>
          </a:bodyPr>
          <a:lstStyle/>
          <a:p>
            <a:pPr algn="ctr"/>
            <a:r>
              <a:rPr lang="de-DE" b="1" dirty="0" smtClean="0">
                <a:solidFill>
                  <a:srgbClr val="FFC000"/>
                </a:solidFill>
              </a:rPr>
              <a:t>Lord </a:t>
            </a:r>
            <a:r>
              <a:rPr lang="de-DE" b="1" dirty="0">
                <a:solidFill>
                  <a:srgbClr val="FFC000"/>
                </a:solidFill>
              </a:rPr>
              <a:t>Rayleigh </a:t>
            </a:r>
          </a:p>
          <a:p>
            <a:pPr algn="ctr"/>
            <a:r>
              <a:rPr lang="de-DE" dirty="0">
                <a:solidFill>
                  <a:srgbClr val="FFC000"/>
                </a:solidFill>
              </a:rPr>
              <a:t>(John William </a:t>
            </a:r>
            <a:r>
              <a:rPr lang="de-DE" dirty="0" err="1">
                <a:solidFill>
                  <a:srgbClr val="FFC000"/>
                </a:solidFill>
              </a:rPr>
              <a:t>Strutt</a:t>
            </a:r>
            <a:r>
              <a:rPr lang="de-DE" dirty="0">
                <a:solidFill>
                  <a:srgbClr val="FFC000"/>
                </a:solidFill>
              </a:rPr>
              <a:t>)</a:t>
            </a:r>
          </a:p>
          <a:p>
            <a:pPr algn="ctr"/>
            <a:r>
              <a:rPr lang="de-DE" dirty="0" smtClean="0">
                <a:solidFill>
                  <a:srgbClr val="FFC000"/>
                </a:solidFill>
              </a:rPr>
              <a:t>12.11.1842-30.07.1919</a:t>
            </a:r>
            <a:endParaRPr lang="de-DE" dirty="0">
              <a:solidFill>
                <a:srgbClr val="FFC000"/>
              </a:solidFill>
            </a:endParaRPr>
          </a:p>
        </p:txBody>
      </p:sp>
    </p:spTree>
    <p:extLst>
      <p:ext uri="{BB962C8B-B14F-4D97-AF65-F5344CB8AC3E}">
        <p14:creationId xmlns:p14="http://schemas.microsoft.com/office/powerpoint/2010/main" val="2129391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But how do we measure that?</a:t>
            </a:r>
            <a:endParaRPr lang="en-US" dirty="0"/>
          </a:p>
        </p:txBody>
      </p:sp>
      <p:sp>
        <p:nvSpPr>
          <p:cNvPr id="3" name="Inhaltsplatzhalter 2"/>
          <p:cNvSpPr>
            <a:spLocks noGrp="1"/>
          </p:cNvSpPr>
          <p:nvPr>
            <p:ph idx="1"/>
          </p:nvPr>
        </p:nvSpPr>
        <p:spPr/>
        <p:txBody>
          <a:bodyPr/>
          <a:lstStyle/>
          <a:p>
            <a:r>
              <a:rPr lang="en-US" dirty="0" smtClean="0"/>
              <a:t>It is very difficult to exactly determine the location of the minimum experimentally</a:t>
            </a:r>
          </a:p>
          <a:p>
            <a:r>
              <a:rPr lang="en-US" dirty="0" smtClean="0"/>
              <a:t>Therefore, for measurements a different criterion is needed:</a:t>
            </a:r>
          </a:p>
          <a:p>
            <a:r>
              <a:rPr lang="en-US" dirty="0" smtClean="0"/>
              <a:t>The </a:t>
            </a:r>
            <a:r>
              <a:rPr lang="en-US" u="sng" dirty="0" smtClean="0"/>
              <a:t>F</a:t>
            </a:r>
            <a:r>
              <a:rPr lang="en-US" dirty="0" smtClean="0"/>
              <a:t>ull </a:t>
            </a:r>
            <a:r>
              <a:rPr lang="en-US" u="sng" dirty="0" smtClean="0"/>
              <a:t>W</a:t>
            </a:r>
            <a:r>
              <a:rPr lang="en-US" dirty="0" smtClean="0"/>
              <a:t>idth </a:t>
            </a:r>
            <a:r>
              <a:rPr lang="en-US" u="sng" dirty="0" smtClean="0"/>
              <a:t>H</a:t>
            </a:r>
            <a:r>
              <a:rPr lang="en-US" dirty="0" smtClean="0"/>
              <a:t>alf </a:t>
            </a:r>
            <a:r>
              <a:rPr lang="en-US" u="sng" dirty="0" smtClean="0"/>
              <a:t>M</a:t>
            </a:r>
            <a:r>
              <a:rPr lang="en-US" dirty="0" smtClean="0"/>
              <a:t>aximum, FWHM</a:t>
            </a:r>
            <a:endParaRPr lang="en-US" dirty="0"/>
          </a:p>
        </p:txBody>
      </p:sp>
    </p:spTree>
    <p:extLst>
      <p:ext uri="{BB962C8B-B14F-4D97-AF65-F5344CB8AC3E}">
        <p14:creationId xmlns:p14="http://schemas.microsoft.com/office/powerpoint/2010/main" val="2445149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r>
              <a:rPr lang="en-US" altLang="en-US"/>
              <a:t>Note 2</a:t>
            </a:r>
          </a:p>
        </p:txBody>
      </p:sp>
      <p:sp>
        <p:nvSpPr>
          <p:cNvPr id="1003523" name="Rectangle 3"/>
          <p:cNvSpPr>
            <a:spLocks noGrp="1" noChangeArrowheads="1"/>
          </p:cNvSpPr>
          <p:nvPr>
            <p:ph type="body" idx="1"/>
          </p:nvPr>
        </p:nvSpPr>
        <p:spPr/>
        <p:txBody>
          <a:bodyPr/>
          <a:lstStyle/>
          <a:p>
            <a:r>
              <a:rPr lang="en-US" altLang="en-US" sz="2400" dirty="0"/>
              <a:t>This presentation was published on the German </a:t>
            </a:r>
            <a:r>
              <a:rPr lang="en-US" altLang="en-US" sz="2400" dirty="0" err="1"/>
              <a:t>BioImaging</a:t>
            </a:r>
            <a:r>
              <a:rPr lang="en-US" altLang="en-US" sz="2400" dirty="0"/>
              <a:t> Website. </a:t>
            </a:r>
            <a:br>
              <a:rPr lang="en-US" altLang="en-US" sz="2400" dirty="0"/>
            </a:br>
            <a:r>
              <a:rPr lang="en-US" altLang="en-US" sz="2400" dirty="0">
                <a:hlinkClick r:id="rId2"/>
              </a:rPr>
              <a:t>http://www.germanbioimaging.org</a:t>
            </a:r>
            <a:r>
              <a:rPr lang="en-US" altLang="en-US" sz="2400" dirty="0"/>
              <a:t/>
            </a:r>
            <a:br>
              <a:rPr lang="en-US" altLang="en-US" sz="2400" dirty="0"/>
            </a:br>
            <a:r>
              <a:rPr lang="en-US" altLang="en-US" sz="2400" dirty="0"/>
              <a:t>under</a:t>
            </a:r>
            <a:br>
              <a:rPr lang="en-US" altLang="en-US" sz="2400" dirty="0"/>
            </a:br>
            <a:r>
              <a:rPr lang="en-US" altLang="en-US" sz="2400" dirty="0">
                <a:hlinkClick r:id="rId3" tooltip="Workgroup5"/>
              </a:rPr>
              <a:t>Workgroup 5 Training of facility users</a:t>
            </a:r>
            <a:r>
              <a:rPr lang="en-US" altLang="en-US" sz="2400" b="1" dirty="0"/>
              <a:t/>
            </a:r>
            <a:br>
              <a:rPr lang="en-US" altLang="en-US" sz="2400" b="1" dirty="0"/>
            </a:br>
            <a:r>
              <a:rPr lang="en-US" altLang="en-US" sz="2400" b="1" dirty="0"/>
              <a:t/>
            </a:r>
            <a:br>
              <a:rPr lang="en-US" altLang="en-US" sz="2400" b="1" dirty="0"/>
            </a:br>
            <a:r>
              <a:rPr lang="en-US" altLang="en-US" sz="2400" dirty="0"/>
              <a:t>German </a:t>
            </a:r>
            <a:r>
              <a:rPr lang="en-US" altLang="en-US" sz="2400" dirty="0" err="1"/>
              <a:t>BioImaging</a:t>
            </a:r>
            <a:r>
              <a:rPr lang="en-US" altLang="en-US" sz="2400" dirty="0"/>
              <a:t> is a network of German microscopists and imaging specialists. </a:t>
            </a:r>
            <a:endParaRPr lang="en-US" altLang="en-US" sz="2400" dirty="0" smtClean="0"/>
          </a:p>
          <a:p>
            <a:r>
              <a:rPr lang="en-US" altLang="en-US" sz="2400" dirty="0"/>
              <a:t>And on the website of the Core Facility Bioimaging at the Biomedical Center (BMC) of the Ludwig-</a:t>
            </a:r>
            <a:r>
              <a:rPr lang="en-US" altLang="en-US" sz="2400" dirty="0" err="1"/>
              <a:t>Maximilians</a:t>
            </a:r>
            <a:r>
              <a:rPr lang="en-US" altLang="en-US" sz="2400" dirty="0"/>
              <a:t>-</a:t>
            </a:r>
            <a:r>
              <a:rPr lang="en-US" altLang="en-US" sz="2400" dirty="0" err="1"/>
              <a:t>Universität</a:t>
            </a:r>
            <a:r>
              <a:rPr lang="en-US" altLang="en-US" sz="2400" dirty="0"/>
              <a:t> München</a:t>
            </a:r>
            <a:br>
              <a:rPr lang="en-US" altLang="en-US" sz="2400" dirty="0"/>
            </a:br>
            <a:r>
              <a:rPr lang="en-US" altLang="en-US" sz="2400" dirty="0">
                <a:hlinkClick r:id="rId4"/>
              </a:rPr>
              <a:t>http://</a:t>
            </a:r>
            <a:r>
              <a:rPr lang="en-US" altLang="en-US" sz="2400" dirty="0" smtClean="0">
                <a:hlinkClick r:id="rId4"/>
              </a:rPr>
              <a:t>www.bioimaging.bmc.med.lmu.de/learning-teaching</a:t>
            </a:r>
            <a:endParaRPr lang="en-US" altLang="en-US" sz="2400" dirty="0"/>
          </a:p>
        </p:txBody>
      </p:sp>
    </p:spTree>
    <p:extLst>
      <p:ext uri="{BB962C8B-B14F-4D97-AF65-F5344CB8AC3E}">
        <p14:creationId xmlns:p14="http://schemas.microsoft.com/office/powerpoint/2010/main" val="183067171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cxnSp>
        <p:nvCxnSpPr>
          <p:cNvPr id="10" name="Gerader Verbinder 9"/>
          <p:cNvCxnSpPr/>
          <p:nvPr/>
        </p:nvCxnSpPr>
        <p:spPr>
          <a:xfrm flipH="1">
            <a:off x="4318567" y="3947326"/>
            <a:ext cx="936185" cy="15478"/>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4383125" y="4054141"/>
            <a:ext cx="899605" cy="369332"/>
          </a:xfrm>
          <a:prstGeom prst="rect">
            <a:avLst/>
          </a:prstGeom>
          <a:noFill/>
        </p:spPr>
        <p:txBody>
          <a:bodyPr wrap="none" rtlCol="0">
            <a:spAutoFit/>
          </a:bodyPr>
          <a:lstStyle/>
          <a:p>
            <a:r>
              <a:rPr lang="en-US" b="1" dirty="0" smtClean="0">
                <a:solidFill>
                  <a:srgbClr val="FF0000"/>
                </a:solidFill>
              </a:rPr>
              <a:t>182 nm</a:t>
            </a:r>
            <a:endParaRPr lang="en-US" b="1" dirty="0">
              <a:solidFill>
                <a:srgbClr val="FF0000"/>
              </a:solidFill>
            </a:endParaRPr>
          </a:p>
        </p:txBody>
      </p:sp>
      <mc:AlternateContent xmlns:mc="http://schemas.openxmlformats.org/markup-compatibility/2006" xmlns:a14="http://schemas.microsoft.com/office/drawing/2010/main">
        <mc:Choice Requires="a14">
          <p:sp>
            <p:nvSpPr>
              <p:cNvPr id="12" name="Textfeld 11"/>
              <p:cNvSpPr txBox="1"/>
              <p:nvPr/>
            </p:nvSpPr>
            <p:spPr>
              <a:xfrm>
                <a:off x="5126636" y="6076983"/>
                <a:ext cx="2719014" cy="495777"/>
              </a:xfrm>
              <a:prstGeom prst="rect">
                <a:avLst/>
              </a:prstGeom>
              <a:noFill/>
            </p:spPr>
            <p:txBody>
              <a:bodyPr wrap="none" rtlCol="0">
                <a:spAutoFit/>
              </a:bodyPr>
              <a:lstStyle/>
              <a:p>
                <a14:m>
                  <m:oMath xmlns:m="http://schemas.openxmlformats.org/officeDocument/2006/math">
                    <m:r>
                      <a:rPr lang="de-DE" b="1" i="1" smtClean="0">
                        <a:solidFill>
                          <a:srgbClr val="FF0000"/>
                        </a:solidFill>
                        <a:latin typeface="Cambria Math" panose="02040503050406030204" pitchFamily="18" charset="0"/>
                      </a:rPr>
                      <m:t>𝑭𝑾𝑯𝑴</m:t>
                    </m:r>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𝟓𝟏</m:t>
                        </m:r>
                        <m:r>
                          <a:rPr lang="de-DE" b="1" i="1" smtClean="0">
                            <a:solidFill>
                              <a:srgbClr val="FF0000"/>
                            </a:solidFill>
                            <a:latin typeface="Cambria Math" panose="02040503050406030204" pitchFamily="18" charset="0"/>
                          </a:rPr>
                          <m:t>∗</m:t>
                        </m:r>
                        <m:r>
                          <a:rPr lang="el-GR" b="1" i="1" smtClean="0">
                            <a:solidFill>
                              <a:srgbClr val="FF0000"/>
                            </a:solidFill>
                            <a:latin typeface="Cambria Math" panose="02040503050406030204" pitchFamily="18" charset="0"/>
                          </a:rPr>
                          <m:t>𝝀</m:t>
                        </m:r>
                      </m:num>
                      <m:den>
                        <m:r>
                          <a:rPr lang="de-DE" b="1" i="1" smtClean="0">
                            <a:solidFill>
                              <a:srgbClr val="FF0000"/>
                            </a:solidFill>
                            <a:latin typeface="Cambria Math" panose="02040503050406030204" pitchFamily="18" charset="0"/>
                          </a:rPr>
                          <m:t>𝑵𝑨</m:t>
                        </m:r>
                      </m:den>
                    </m:f>
                    <m:r>
                      <a:rPr lang="de-DE" b="1" i="1" smtClean="0">
                        <a:solidFill>
                          <a:srgbClr val="FF0000"/>
                        </a:solidFill>
                        <a:latin typeface="Cambria Math" panose="02040503050406030204" pitchFamily="18" charset="0"/>
                      </a:rPr>
                      <m:t>=</m:t>
                    </m:r>
                  </m:oMath>
                </a14:m>
                <a:r>
                  <a:rPr lang="en-US" b="1" dirty="0" smtClean="0">
                    <a:solidFill>
                      <a:srgbClr val="FF0000"/>
                    </a:solidFill>
                  </a:rPr>
                  <a:t>182 nm</a:t>
                </a:r>
                <a:endParaRPr lang="en-US" b="1" dirty="0">
                  <a:solidFill>
                    <a:srgbClr val="FF0000"/>
                  </a:solidFill>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5126636" y="6076983"/>
                <a:ext cx="2719014" cy="495777"/>
              </a:xfrm>
              <a:prstGeom prst="rect">
                <a:avLst/>
              </a:prstGeom>
              <a:blipFill rotWithShape="0">
                <a:blip r:embed="rId3"/>
                <a:stretch>
                  <a:fillRect r="-1121" b="-8642"/>
                </a:stretch>
              </a:blipFill>
            </p:spPr>
            <p:txBody>
              <a:bodyPr/>
              <a:lstStyle/>
              <a:p>
                <a:r>
                  <a:rPr lang="en-US">
                    <a:noFill/>
                  </a:rPr>
                  <a:t> </a:t>
                </a:r>
              </a:p>
            </p:txBody>
          </p:sp>
        </mc:Fallback>
      </mc:AlternateContent>
      <p:sp>
        <p:nvSpPr>
          <p:cNvPr id="2" name="Textfeld 1"/>
          <p:cNvSpPr txBox="1"/>
          <p:nvPr/>
        </p:nvSpPr>
        <p:spPr>
          <a:xfrm>
            <a:off x="2182875" y="1837231"/>
            <a:ext cx="2393604" cy="1015663"/>
          </a:xfrm>
          <a:prstGeom prst="rect">
            <a:avLst/>
          </a:prstGeom>
          <a:noFill/>
        </p:spPr>
        <p:txBody>
          <a:bodyPr wrap="none" rtlCol="0">
            <a:spAutoFit/>
          </a:bodyPr>
          <a:lstStyle/>
          <a:p>
            <a:r>
              <a:rPr lang="de-DE" sz="6000" b="1" dirty="0" smtClean="0">
                <a:solidFill>
                  <a:srgbClr val="FF0000"/>
                </a:solidFill>
              </a:rPr>
              <a:t>FWHM</a:t>
            </a:r>
            <a:endParaRPr lang="en-US" sz="6000" b="1" dirty="0">
              <a:solidFill>
                <a:srgbClr val="FF0000"/>
              </a:solidFill>
            </a:endParaRPr>
          </a:p>
        </p:txBody>
      </p:sp>
      <p:cxnSp>
        <p:nvCxnSpPr>
          <p:cNvPr id="5" name="Gerader Verbinder 4"/>
          <p:cNvCxnSpPr/>
          <p:nvPr/>
        </p:nvCxnSpPr>
        <p:spPr>
          <a:xfrm>
            <a:off x="2218944" y="3932252"/>
            <a:ext cx="5108448" cy="301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110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3" name="Textfeld 2"/>
          <p:cNvSpPr txBox="1"/>
          <p:nvPr/>
        </p:nvSpPr>
        <p:spPr>
          <a:xfrm>
            <a:off x="4946754" y="2196060"/>
            <a:ext cx="2476191" cy="646331"/>
          </a:xfrm>
          <a:prstGeom prst="rect">
            <a:avLst/>
          </a:prstGeom>
          <a:noFill/>
        </p:spPr>
        <p:txBody>
          <a:bodyPr wrap="none" rtlCol="0">
            <a:spAutoFit/>
          </a:bodyPr>
          <a:lstStyle/>
          <a:p>
            <a:r>
              <a:rPr lang="en-US" b="1" dirty="0">
                <a:solidFill>
                  <a:srgbClr val="0000FF"/>
                </a:solidFill>
              </a:rPr>
              <a:t>n</a:t>
            </a:r>
            <a:r>
              <a:rPr lang="en-US" b="1" dirty="0" smtClean="0">
                <a:solidFill>
                  <a:srgbClr val="0000FF"/>
                </a:solidFill>
              </a:rPr>
              <a:t>ormal fluorescence</a:t>
            </a:r>
          </a:p>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spTree>
    <p:extLst>
      <p:ext uri="{BB962C8B-B14F-4D97-AF65-F5344CB8AC3E}">
        <p14:creationId xmlns:p14="http://schemas.microsoft.com/office/powerpoint/2010/main" val="2528280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2" y="5096660"/>
            <a:ext cx="11242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931765" y="4736893"/>
            <a:ext cx="894797" cy="369332"/>
          </a:xfrm>
          <a:prstGeom prst="rect">
            <a:avLst/>
          </a:prstGeom>
          <a:noFill/>
        </p:spPr>
        <p:txBody>
          <a:bodyPr wrap="none" rtlCol="0">
            <a:spAutoFit/>
          </a:bodyPr>
          <a:lstStyle/>
          <a:p>
            <a:r>
              <a:rPr lang="en-US" b="1" dirty="0" smtClean="0">
                <a:solidFill>
                  <a:srgbClr val="FF0000"/>
                </a:solidFill>
              </a:rPr>
              <a:t>217 nm</a:t>
            </a:r>
            <a:endParaRPr lang="en-US" b="1" dirty="0">
              <a:solidFill>
                <a:srgbClr val="FF0000"/>
              </a:solidFill>
            </a:endParaRPr>
          </a:p>
        </p:txBody>
      </p:sp>
      <p:cxnSp>
        <p:nvCxnSpPr>
          <p:cNvPr id="11" name="Gerade Verbindung mit Pfeil 10"/>
          <p:cNvCxnSpPr/>
          <p:nvPr/>
        </p:nvCxnSpPr>
        <p:spPr>
          <a:xfrm flipH="1">
            <a:off x="5358984" y="4002374"/>
            <a:ext cx="599607" cy="0"/>
          </a:xfrm>
          <a:prstGeom prst="straightConnector1">
            <a:avLst/>
          </a:prstGeom>
          <a:ln w="1016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735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1800000"/>
            <a:ext cx="6707138" cy="4663449"/>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t>
            </a:r>
            <a:r>
              <a:rPr lang="en-US" dirty="0"/>
              <a:t>Airy pattern of </a:t>
            </a:r>
            <a:r>
              <a:rPr lang="en-US" dirty="0" smtClean="0"/>
              <a:t>a point with an NA 1.4 objective with </a:t>
            </a:r>
            <a:r>
              <a:rPr lang="el-GR" dirty="0" smtClean="0"/>
              <a:t>λ</a:t>
            </a:r>
            <a:r>
              <a:rPr lang="de-DE" dirty="0" smtClean="0"/>
              <a:t>=500 </a:t>
            </a:r>
            <a:r>
              <a:rPr lang="de-DE" dirty="0" err="1" smtClean="0"/>
              <a:t>nm</a:t>
            </a:r>
            <a:endParaRPr lang="en-US" dirty="0"/>
          </a:p>
        </p:txBody>
      </p:sp>
      <p:sp>
        <p:nvSpPr>
          <p:cNvPr id="3" name="Textfeld 2"/>
          <p:cNvSpPr txBox="1"/>
          <p:nvPr/>
        </p:nvSpPr>
        <p:spPr>
          <a:xfrm>
            <a:off x="2218544" y="2360952"/>
            <a:ext cx="2476191" cy="369332"/>
          </a:xfrm>
          <a:prstGeom prst="rect">
            <a:avLst/>
          </a:prstGeom>
          <a:noFill/>
        </p:spPr>
        <p:txBody>
          <a:bodyPr wrap="none" rtlCol="0">
            <a:spAutoFit/>
          </a:bodyPr>
          <a:lstStyle/>
          <a:p>
            <a:r>
              <a:rPr lang="en-US" b="1" dirty="0" smtClean="0">
                <a:solidFill>
                  <a:srgbClr val="70AD47">
                    <a:lumMod val="75000"/>
                  </a:srgbClr>
                </a:solidFill>
              </a:rPr>
              <a:t>confocal, closed pinhole</a:t>
            </a:r>
            <a:endParaRPr lang="en-US" b="1" dirty="0">
              <a:solidFill>
                <a:srgbClr val="70AD47">
                  <a:lumMod val="75000"/>
                </a:srgbClr>
              </a:solidFill>
            </a:endParaRPr>
          </a:p>
        </p:txBody>
      </p:sp>
      <p:cxnSp>
        <p:nvCxnSpPr>
          <p:cNvPr id="13" name="Gerader Verbinder 12"/>
          <p:cNvCxnSpPr/>
          <p:nvPr/>
        </p:nvCxnSpPr>
        <p:spPr>
          <a:xfrm flipH="1">
            <a:off x="4781863" y="5096660"/>
            <a:ext cx="816963"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4811845" y="4736893"/>
            <a:ext cx="899605" cy="369332"/>
          </a:xfrm>
          <a:prstGeom prst="rect">
            <a:avLst/>
          </a:prstGeom>
          <a:noFill/>
        </p:spPr>
        <p:txBody>
          <a:bodyPr wrap="none" rtlCol="0">
            <a:spAutoFit/>
          </a:bodyPr>
          <a:lstStyle/>
          <a:p>
            <a:r>
              <a:rPr lang="en-US" b="1" dirty="0" smtClean="0">
                <a:solidFill>
                  <a:srgbClr val="FF0000"/>
                </a:solidFill>
              </a:rPr>
              <a:t>155 nm</a:t>
            </a:r>
            <a:endParaRPr lang="en-US" b="1" dirty="0">
              <a:solidFill>
                <a:srgbClr val="FF0000"/>
              </a:solidFill>
            </a:endParaRPr>
          </a:p>
        </p:txBody>
      </p:sp>
      <p:cxnSp>
        <p:nvCxnSpPr>
          <p:cNvPr id="8" name="Gerader Verbinder 7"/>
          <p:cNvCxnSpPr/>
          <p:nvPr/>
        </p:nvCxnSpPr>
        <p:spPr>
          <a:xfrm flipV="1">
            <a:off x="5186598" y="2315981"/>
            <a:ext cx="0" cy="846944"/>
          </a:xfrm>
          <a:prstGeom prst="line">
            <a:avLst/>
          </a:prstGeom>
          <a:ln w="635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4909281" y="2008684"/>
            <a:ext cx="583814" cy="369332"/>
          </a:xfrm>
          <a:prstGeom prst="rect">
            <a:avLst/>
          </a:prstGeom>
          <a:noFill/>
        </p:spPr>
        <p:txBody>
          <a:bodyPr wrap="none" rtlCol="0">
            <a:spAutoFit/>
          </a:bodyPr>
          <a:lstStyle/>
          <a:p>
            <a:r>
              <a:rPr lang="en-US" b="1" dirty="0" smtClean="0">
                <a:solidFill>
                  <a:prstClr val="black"/>
                </a:solidFill>
              </a:rPr>
              <a:t>26%</a:t>
            </a:r>
            <a:endParaRPr lang="en-US" b="1" dirty="0">
              <a:solidFill>
                <a:prstClr val="black"/>
              </a:solidFill>
            </a:endParaRPr>
          </a:p>
        </p:txBody>
      </p:sp>
    </p:spTree>
    <p:extLst>
      <p:ext uri="{BB962C8B-B14F-4D97-AF65-F5344CB8AC3E}">
        <p14:creationId xmlns:p14="http://schemas.microsoft.com/office/powerpoint/2010/main" val="212094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u="sng" dirty="0" smtClean="0"/>
              <a:t>But:</a:t>
            </a:r>
            <a:endParaRPr lang="en-US" b="1" u="sng" dirty="0"/>
          </a:p>
        </p:txBody>
      </p:sp>
      <p:sp>
        <p:nvSpPr>
          <p:cNvPr id="3" name="Inhaltsplatzhalter 2"/>
          <p:cNvSpPr>
            <a:spLocks noGrp="1"/>
          </p:cNvSpPr>
          <p:nvPr>
            <p:ph idx="1"/>
          </p:nvPr>
        </p:nvSpPr>
        <p:spPr/>
        <p:txBody>
          <a:bodyPr/>
          <a:lstStyle/>
          <a:p>
            <a:r>
              <a:rPr lang="en-US" dirty="0" smtClean="0"/>
              <a:t>If we close the pinhole, we don’t get a signal on the detector. Therefore, the pinhole is usually set to </a:t>
            </a:r>
            <a:br>
              <a:rPr lang="en-US" dirty="0" smtClean="0"/>
            </a:br>
            <a:r>
              <a:rPr lang="en-US" dirty="0" smtClean="0"/>
              <a:t>0.8 – 1 AU.</a:t>
            </a:r>
          </a:p>
          <a:p>
            <a:r>
              <a:rPr lang="en-US" dirty="0" smtClean="0"/>
              <a:t>AU = Airy unit, diameter of the first ring-minimum of the Airy pattern</a:t>
            </a:r>
            <a:endParaRPr lang="en-US" dirty="0"/>
          </a:p>
        </p:txBody>
      </p:sp>
    </p:spTree>
    <p:extLst>
      <p:ext uri="{BB962C8B-B14F-4D97-AF65-F5344CB8AC3E}">
        <p14:creationId xmlns:p14="http://schemas.microsoft.com/office/powerpoint/2010/main" val="3277426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Confocal resolution and intensity  vs Pinhole size</a:t>
            </a:r>
            <a:endParaRPr lang="en-US" dirty="0"/>
          </a:p>
        </p:txBody>
      </p:sp>
      <p:pic>
        <p:nvPicPr>
          <p:cNvPr id="6" name="Inhaltsplatzhalt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0057" y="2398025"/>
            <a:ext cx="4132002" cy="3224371"/>
          </a:xfrm>
        </p:spPr>
      </p:pic>
      <p:sp>
        <p:nvSpPr>
          <p:cNvPr id="7" name="Textfeld 6"/>
          <p:cNvSpPr txBox="1"/>
          <p:nvPr/>
        </p:nvSpPr>
        <p:spPr>
          <a:xfrm>
            <a:off x="3636066" y="2884479"/>
            <a:ext cx="1635256" cy="369332"/>
          </a:xfrm>
          <a:prstGeom prst="rect">
            <a:avLst/>
          </a:prstGeom>
          <a:noFill/>
        </p:spPr>
        <p:txBody>
          <a:bodyPr wrap="none" rtlCol="0">
            <a:spAutoFit/>
          </a:bodyPr>
          <a:lstStyle/>
          <a:p>
            <a:r>
              <a:rPr lang="en-US" b="1" dirty="0" smtClean="0">
                <a:solidFill>
                  <a:srgbClr val="0000CC"/>
                </a:solidFill>
              </a:rPr>
              <a:t>Signal intensity</a:t>
            </a:r>
            <a:endParaRPr lang="en-US" b="1" dirty="0">
              <a:solidFill>
                <a:srgbClr val="0000CC"/>
              </a:solidFill>
            </a:endParaRPr>
          </a:p>
        </p:txBody>
      </p:sp>
      <p:sp>
        <p:nvSpPr>
          <p:cNvPr id="8" name="Textfeld 7"/>
          <p:cNvSpPr txBox="1"/>
          <p:nvPr/>
        </p:nvSpPr>
        <p:spPr>
          <a:xfrm>
            <a:off x="3617624" y="2117183"/>
            <a:ext cx="2064796" cy="369332"/>
          </a:xfrm>
          <a:prstGeom prst="rect">
            <a:avLst/>
          </a:prstGeom>
          <a:noFill/>
        </p:spPr>
        <p:txBody>
          <a:bodyPr wrap="none" rtlCol="0">
            <a:spAutoFit/>
          </a:bodyPr>
          <a:lstStyle/>
          <a:p>
            <a:r>
              <a:rPr lang="en-US" b="1" dirty="0" smtClean="0">
                <a:solidFill>
                  <a:srgbClr val="FF0000"/>
                </a:solidFill>
              </a:rPr>
              <a:t>Resolution (FWHM)</a:t>
            </a:r>
            <a:endParaRPr lang="en-US" b="1" dirty="0">
              <a:solidFill>
                <a:srgbClr val="FF0000"/>
              </a:solidFill>
            </a:endParaRPr>
          </a:p>
        </p:txBody>
      </p:sp>
      <p:cxnSp>
        <p:nvCxnSpPr>
          <p:cNvPr id="10" name="Gerader Verbinder 9"/>
          <p:cNvCxnSpPr/>
          <p:nvPr/>
        </p:nvCxnSpPr>
        <p:spPr>
          <a:xfrm flipV="1">
            <a:off x="3636066" y="2546475"/>
            <a:ext cx="0" cy="24536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0" y="6438271"/>
            <a:ext cx="9143999" cy="430887"/>
          </a:xfrm>
          <a:prstGeom prst="rect">
            <a:avLst/>
          </a:prstGeom>
          <a:noFill/>
        </p:spPr>
        <p:txBody>
          <a:bodyPr wrap="square" rtlCol="0">
            <a:spAutoFit/>
          </a:bodyPr>
          <a:lstStyle/>
          <a:p>
            <a:r>
              <a:rPr lang="en-US" sz="1100" dirty="0" smtClean="0">
                <a:solidFill>
                  <a:prstClr val="black"/>
                </a:solidFill>
              </a:rPr>
              <a:t>Data source: CJR Sheppard et al. (2006) Signal–to-noise ratio in confocal microscopes. In: JB Pawley (</a:t>
            </a:r>
            <a:r>
              <a:rPr lang="en-US" sz="1100" dirty="0" err="1" smtClean="0">
                <a:solidFill>
                  <a:prstClr val="black"/>
                </a:solidFill>
              </a:rPr>
              <a:t>ed</a:t>
            </a:r>
            <a:r>
              <a:rPr lang="en-US" sz="1100" dirty="0" smtClean="0">
                <a:solidFill>
                  <a:prstClr val="black"/>
                </a:solidFill>
              </a:rPr>
              <a:t>) Handbook of biological confocal microscopy (3</a:t>
            </a:r>
            <a:r>
              <a:rPr lang="en-US" sz="1100" baseline="30000" dirty="0" smtClean="0">
                <a:solidFill>
                  <a:prstClr val="black"/>
                </a:solidFill>
              </a:rPr>
              <a:t>rd</a:t>
            </a:r>
            <a:r>
              <a:rPr lang="en-US" sz="1100" dirty="0" smtClean="0">
                <a:solidFill>
                  <a:prstClr val="black"/>
                </a:solidFill>
              </a:rPr>
              <a:t> </a:t>
            </a:r>
            <a:r>
              <a:rPr lang="en-US" sz="1100" dirty="0" err="1" smtClean="0">
                <a:solidFill>
                  <a:prstClr val="black"/>
                </a:solidFill>
              </a:rPr>
              <a:t>ed</a:t>
            </a:r>
            <a:r>
              <a:rPr lang="en-US" sz="1100" dirty="0" smtClean="0">
                <a:solidFill>
                  <a:prstClr val="black"/>
                </a:solidFill>
              </a:rPr>
              <a:t>), pp 442-452. Numerical data extracted </a:t>
            </a:r>
            <a:r>
              <a:rPr lang="en-US" sz="1100" dirty="0">
                <a:solidFill>
                  <a:prstClr val="black"/>
                </a:solidFill>
              </a:rPr>
              <a:t>with </a:t>
            </a:r>
            <a:r>
              <a:rPr lang="en-US" sz="1100" dirty="0" err="1">
                <a:solidFill>
                  <a:prstClr val="black"/>
                </a:solidFill>
              </a:rPr>
              <a:t>Engauge</a:t>
            </a:r>
            <a:r>
              <a:rPr lang="en-US" sz="1100" dirty="0">
                <a:solidFill>
                  <a:prstClr val="black"/>
                </a:solidFill>
              </a:rPr>
              <a:t> Digitizer V.4.1 from </a:t>
            </a:r>
            <a:r>
              <a:rPr lang="en-US" sz="1100" dirty="0" smtClean="0">
                <a:solidFill>
                  <a:prstClr val="black"/>
                </a:solidFill>
              </a:rPr>
              <a:t>Fig 22.2 (circular pinhole) and Fig 22.3 (1/[transverse resolution (point)]).</a:t>
            </a:r>
            <a:endParaRPr lang="en-US" sz="1100" dirty="0">
              <a:solidFill>
                <a:prstClr val="black"/>
              </a:solidFill>
            </a:endParaRPr>
          </a:p>
        </p:txBody>
      </p:sp>
    </p:spTree>
    <p:extLst>
      <p:ext uri="{BB962C8B-B14F-4D97-AF65-F5344CB8AC3E}">
        <p14:creationId xmlns:p14="http://schemas.microsoft.com/office/powerpoint/2010/main" val="1280575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2402934"/>
            <a:ext cx="7886700" cy="1325563"/>
          </a:xfrm>
        </p:spPr>
        <p:txBody>
          <a:bodyPr/>
          <a:lstStyle/>
          <a:p>
            <a:r>
              <a:rPr lang="de-DE" dirty="0" smtClean="0"/>
              <a:t>All </a:t>
            </a:r>
            <a:r>
              <a:rPr lang="de-DE" dirty="0" err="1" smtClean="0"/>
              <a:t>this</a:t>
            </a:r>
            <a:r>
              <a:rPr lang="de-DE" dirty="0" smtClean="0"/>
              <a:t> was </a:t>
            </a:r>
            <a:r>
              <a:rPr lang="de-DE" dirty="0" err="1" smtClean="0"/>
              <a:t>about</a:t>
            </a:r>
            <a:r>
              <a:rPr lang="de-DE" dirty="0" smtClean="0"/>
              <a:t> </a:t>
            </a:r>
            <a:r>
              <a:rPr lang="de-DE" dirty="0" err="1" smtClean="0"/>
              <a:t>imaging</a:t>
            </a:r>
            <a:r>
              <a:rPr lang="de-DE" dirty="0" smtClean="0"/>
              <a:t> in </a:t>
            </a:r>
            <a:r>
              <a:rPr lang="de-DE" dirty="0" err="1" smtClean="0"/>
              <a:t>the</a:t>
            </a:r>
            <a:r>
              <a:rPr lang="de-DE" dirty="0" smtClean="0"/>
              <a:t> </a:t>
            </a:r>
            <a:r>
              <a:rPr lang="de-DE" dirty="0" err="1" smtClean="0"/>
              <a:t>focal</a:t>
            </a:r>
            <a:r>
              <a:rPr lang="de-DE" dirty="0" smtClean="0"/>
              <a:t> plane – </a:t>
            </a:r>
            <a:r>
              <a:rPr lang="de-DE" dirty="0" err="1" smtClean="0"/>
              <a:t>what</a:t>
            </a:r>
            <a:r>
              <a:rPr lang="de-DE" dirty="0" smtClean="0"/>
              <a:t> </a:t>
            </a:r>
            <a:r>
              <a:rPr lang="de-DE" dirty="0" err="1" smtClean="0"/>
              <a:t>about</a:t>
            </a:r>
            <a:r>
              <a:rPr lang="de-DE" dirty="0" smtClean="0"/>
              <a:t> z?</a:t>
            </a:r>
            <a:endParaRPr lang="en-US" dirty="0"/>
          </a:p>
        </p:txBody>
      </p:sp>
    </p:spTree>
    <p:extLst>
      <p:ext uri="{BB962C8B-B14F-4D97-AF65-F5344CB8AC3E}">
        <p14:creationId xmlns:p14="http://schemas.microsoft.com/office/powerpoint/2010/main" val="3525435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999" y="10885"/>
            <a:ext cx="6847115" cy="6847115"/>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42464002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9371" y="-3629"/>
            <a:ext cx="6865258" cy="6865258"/>
          </a:xfrm>
          <a:prstGeom prst="rect">
            <a:avLst/>
          </a:prstGeom>
        </p:spPr>
      </p:pic>
      <p:sp>
        <p:nvSpPr>
          <p:cNvPr id="2" name="Titel 1"/>
          <p:cNvSpPr>
            <a:spLocks noGrp="1"/>
          </p:cNvSpPr>
          <p:nvPr>
            <p:ph type="title"/>
          </p:nvPr>
        </p:nvSpPr>
        <p:spPr>
          <a:xfrm>
            <a:off x="0" y="0"/>
            <a:ext cx="9144000" cy="1325563"/>
          </a:xfrm>
        </p:spPr>
        <p:txBody>
          <a:bodyPr/>
          <a:lstStyle/>
          <a:p>
            <a:pPr algn="ctr"/>
            <a:r>
              <a:rPr lang="en-US" dirty="0" smtClean="0">
                <a:solidFill>
                  <a:schemeClr val="accent4"/>
                </a:solidFill>
              </a:rPr>
              <a:t>The Airy pattern in z-direction</a:t>
            </a:r>
            <a:endParaRPr lang="en-US" dirty="0">
              <a:solidFill>
                <a:schemeClr val="accent4"/>
              </a:solidFill>
            </a:endParaRPr>
          </a:p>
        </p:txBody>
      </p:sp>
    </p:spTree>
    <p:extLst>
      <p:ext uri="{BB962C8B-B14F-4D97-AF65-F5344CB8AC3E}">
        <p14:creationId xmlns:p14="http://schemas.microsoft.com/office/powerpoint/2010/main" val="245416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cxnSp>
        <p:nvCxnSpPr>
          <p:cNvPr id="7" name="Gerade Verbindung mit Pfeil 6"/>
          <p:cNvCxnSpPr/>
          <p:nvPr/>
        </p:nvCxnSpPr>
        <p:spPr>
          <a:xfrm>
            <a:off x="2383436" y="3972393"/>
            <a:ext cx="3732551" cy="0"/>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7" name="Gerade Verbindung mit Pfeil 16"/>
          <p:cNvCxnSpPr/>
          <p:nvPr/>
        </p:nvCxnSpPr>
        <p:spPr>
          <a:xfrm>
            <a:off x="2383436" y="3949908"/>
            <a:ext cx="0" cy="2563318"/>
          </a:xfrm>
          <a:prstGeom prst="straightConnector1">
            <a:avLst/>
          </a:prstGeom>
          <a:ln w="50800">
            <a:solidFill>
              <a:schemeClr val="bg1"/>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3166724" y="3327816"/>
            <a:ext cx="2720681" cy="769441"/>
          </a:xfrm>
          <a:prstGeom prst="rect">
            <a:avLst/>
          </a:prstGeom>
          <a:noFill/>
        </p:spPr>
        <p:txBody>
          <a:bodyPr wrap="none" rtlCol="0">
            <a:spAutoFit/>
          </a:bodyPr>
          <a:lstStyle/>
          <a:p>
            <a:r>
              <a:rPr lang="en-US" sz="4400" b="1" dirty="0" smtClean="0">
                <a:solidFill>
                  <a:prstClr val="white"/>
                </a:solidFill>
              </a:rPr>
              <a:t>Z-direction</a:t>
            </a:r>
            <a:endParaRPr lang="en-US" sz="4400" b="1" dirty="0">
              <a:solidFill>
                <a:prstClr val="white"/>
              </a:solidFill>
            </a:endParaRPr>
          </a:p>
        </p:txBody>
      </p:sp>
    </p:spTree>
    <p:extLst>
      <p:ext uri="{BB962C8B-B14F-4D97-AF65-F5344CB8AC3E}">
        <p14:creationId xmlns:p14="http://schemas.microsoft.com/office/powerpoint/2010/main" val="3281479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0514" name="Rectangle 2"/>
          <p:cNvSpPr>
            <a:spLocks noGrp="1" noChangeArrowheads="1"/>
          </p:cNvSpPr>
          <p:nvPr>
            <p:ph type="title"/>
          </p:nvPr>
        </p:nvSpPr>
        <p:spPr/>
        <p:txBody>
          <a:bodyPr/>
          <a:lstStyle/>
          <a:p>
            <a:r>
              <a:rPr lang="en-US" altLang="en-US"/>
              <a:t>Copyright notice</a:t>
            </a:r>
          </a:p>
        </p:txBody>
      </p:sp>
      <p:sp>
        <p:nvSpPr>
          <p:cNvPr id="960515" name="Rectangle 3"/>
          <p:cNvSpPr>
            <a:spLocks noGrp="1" noChangeArrowheads="1"/>
          </p:cNvSpPr>
          <p:nvPr>
            <p:ph type="body" idx="1"/>
          </p:nvPr>
        </p:nvSpPr>
        <p:spPr/>
        <p:txBody>
          <a:bodyPr>
            <a:normAutofit fontScale="92500" lnSpcReduction="20000"/>
          </a:bodyPr>
          <a:lstStyle/>
          <a:p>
            <a:r>
              <a:rPr lang="en-US" altLang="en-US" sz="2000" dirty="0"/>
              <a:t>Except for the logos or if otherwise noted or obviously from other sources, material in this presentation was created by Steffen Dietzel.</a:t>
            </a:r>
          </a:p>
          <a:p>
            <a:endParaRPr lang="en-US" altLang="en-US" sz="2000" dirty="0" smtClean="0"/>
          </a:p>
          <a:p>
            <a:r>
              <a:rPr lang="en-US" altLang="en-US" sz="2000" dirty="0" smtClean="0"/>
              <a:t>Material from Steffen Dietzel is distributed under the license </a:t>
            </a:r>
            <a:r>
              <a:rPr lang="en-US" altLang="en-US" sz="2000" u="sng" dirty="0" smtClean="0"/>
              <a:t>‘Creative Commons Attribution </a:t>
            </a:r>
            <a:r>
              <a:rPr lang="en-US" altLang="en-US" sz="2000" u="sng" dirty="0" err="1" smtClean="0"/>
              <a:t>Sharealike</a:t>
            </a:r>
            <a:r>
              <a:rPr lang="en-US" altLang="en-US" sz="2000" u="sng" dirty="0" smtClean="0"/>
              <a:t>‘</a:t>
            </a:r>
            <a:r>
              <a:rPr lang="en-US" altLang="en-US" sz="2000" dirty="0" smtClean="0"/>
              <a:t>. This license includes permission to use, alter and redistribute this material (not limited to but including to students and colleagues), provided you give appropriate credit to the creator (e.g. by leaving the copyright notice at the right lower edge of the slide) and you distribute any derivative work under the same license. For license details see </a:t>
            </a:r>
            <a:r>
              <a:rPr lang="en-US" altLang="en-US" sz="2000" dirty="0" smtClean="0">
                <a:hlinkClick r:id="rId2"/>
              </a:rPr>
              <a:t>http://creativecommons.org/licenses/by-sa/4.0</a:t>
            </a:r>
            <a:r>
              <a:rPr lang="en-US" altLang="en-US" sz="2000" dirty="0" smtClean="0"/>
              <a:t> </a:t>
            </a:r>
          </a:p>
          <a:p>
            <a:endParaRPr lang="en-US" altLang="en-US" sz="2000" dirty="0" smtClean="0"/>
          </a:p>
          <a:p>
            <a:r>
              <a:rPr lang="en-US" altLang="en-US" sz="2000" dirty="0" smtClean="0"/>
              <a:t>The </a:t>
            </a:r>
            <a:r>
              <a:rPr lang="en-US" altLang="en-US" sz="2000" u="sng" dirty="0"/>
              <a:t>logos</a:t>
            </a:r>
            <a:r>
              <a:rPr lang="en-US" altLang="en-US" sz="2000" dirty="0"/>
              <a:t> </a:t>
            </a:r>
            <a:r>
              <a:rPr lang="en-US" altLang="en-US" sz="2000" dirty="0" smtClean="0"/>
              <a:t>(</a:t>
            </a:r>
            <a:r>
              <a:rPr lang="en-US" altLang="en-US" sz="2000" dirty="0"/>
              <a:t>lower and upper right </a:t>
            </a:r>
            <a:r>
              <a:rPr lang="en-US" altLang="en-US" sz="2000" dirty="0" smtClean="0"/>
              <a:t>corners </a:t>
            </a:r>
            <a:r>
              <a:rPr lang="en-US" altLang="en-US" sz="2000" dirty="0"/>
              <a:t>of the slides, title </a:t>
            </a:r>
            <a:r>
              <a:rPr lang="en-US" altLang="en-US" sz="2000" dirty="0" smtClean="0"/>
              <a:t>slide) are </a:t>
            </a:r>
            <a:r>
              <a:rPr lang="en-US" altLang="en-US" sz="2000" u="sng" dirty="0" smtClean="0"/>
              <a:t>not covered by this license. </a:t>
            </a:r>
            <a:r>
              <a:rPr lang="en-US" altLang="en-US" sz="2000" dirty="0" smtClean="0"/>
              <a:t>They </a:t>
            </a:r>
            <a:r>
              <a:rPr lang="en-US" altLang="en-US" sz="2000" dirty="0"/>
              <a:t>may </a:t>
            </a:r>
            <a:r>
              <a:rPr lang="en-US" altLang="en-US" sz="2000" dirty="0" smtClean="0"/>
              <a:t>be redistributed with the slides provided in this presentation, but not in a different context.</a:t>
            </a:r>
          </a:p>
          <a:p>
            <a:endParaRPr lang="en-US" altLang="en-US" sz="2000" dirty="0" smtClean="0"/>
          </a:p>
          <a:p>
            <a:r>
              <a:rPr lang="en-US" altLang="en-US" sz="2000" dirty="0" smtClean="0"/>
              <a:t>If you should need a different license for your purpose, please contact me at dietzel@lmu.de</a:t>
            </a:r>
            <a:endParaRPr lang="en-US" altLang="en-US" sz="2000" dirty="0"/>
          </a:p>
        </p:txBody>
      </p:sp>
      <p:pic>
        <p:nvPicPr>
          <p:cNvPr id="1026" name="Picture 2" descr="Creative Commons Licen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2108" y="375959"/>
            <a:ext cx="2957994" cy="1042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43782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pic>
        <p:nvPicPr>
          <p:cNvPr id="13" name="Grafik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166079" y="2938155"/>
            <a:ext cx="5081665" cy="5081665"/>
          </a:xfrm>
          <a:prstGeom prst="rect">
            <a:avLst/>
          </a:prstGeom>
        </p:spPr>
      </p:pic>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7" name="Textfeld 6"/>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12540133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800000"/>
            <a:ext cx="6748286"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cxnSp>
        <p:nvCxnSpPr>
          <p:cNvPr id="10" name="Gerader Verbinder 9"/>
          <p:cNvCxnSpPr/>
          <p:nvPr/>
        </p:nvCxnSpPr>
        <p:spPr>
          <a:xfrm flipH="1">
            <a:off x="4137292" y="5036702"/>
            <a:ext cx="1296642" cy="0"/>
          </a:xfrm>
          <a:prstGeom prst="line">
            <a:avLst/>
          </a:prstGeom>
          <a:ln w="508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feld 5"/>
              <p:cNvSpPr txBox="1"/>
              <p:nvPr/>
            </p:nvSpPr>
            <p:spPr>
              <a:xfrm>
                <a:off x="1512579" y="6076983"/>
                <a:ext cx="3389326" cy="626390"/>
              </a:xfrm>
              <a:prstGeom prst="rect">
                <a:avLst/>
              </a:prstGeom>
              <a:noFill/>
            </p:spPr>
            <p:txBody>
              <a:bodyPr wrap="none" rtlCol="0">
                <a:spAutoFit/>
              </a:bodyPr>
              <a:lstStyle/>
              <a:p>
                <a:r>
                  <a:rPr lang="de-DE" b="1" dirty="0" smtClean="0">
                    <a:solidFill>
                      <a:srgbClr val="FF0000"/>
                    </a:solidFill>
                  </a:rPr>
                  <a:t>FWHM</a:t>
                </a:r>
                <a:r>
                  <a:rPr lang="de-DE" b="1" baseline="-25000" dirty="0" smtClean="0">
                    <a:solidFill>
                      <a:srgbClr val="FF0000"/>
                    </a:solidFill>
                  </a:rPr>
                  <a:t>(z)</a:t>
                </a:r>
                <a14:m>
                  <m:oMath xmlns:m="http://schemas.openxmlformats.org/officeDocument/2006/math">
                    <m:r>
                      <a:rPr lang="de-DE" b="1" i="1" smtClean="0">
                        <a:solidFill>
                          <a:srgbClr val="FF0000"/>
                        </a:solidFill>
                        <a:latin typeface="Cambria Math" panose="02040503050406030204" pitchFamily="18" charset="0"/>
                      </a:rPr>
                      <m:t>=</m:t>
                    </m:r>
                    <m:f>
                      <m:fPr>
                        <m:ctrlPr>
                          <a:rPr lang="de-DE" b="1" i="1" smtClean="0">
                            <a:solidFill>
                              <a:srgbClr val="FF0000"/>
                            </a:solidFill>
                            <a:latin typeface="Cambria Math" panose="02040503050406030204" pitchFamily="18" charset="0"/>
                          </a:rPr>
                        </m:ctrlPr>
                      </m:fPr>
                      <m:num>
                        <m:r>
                          <a:rPr lang="de-DE" b="1" i="1" smtClean="0">
                            <a:solidFill>
                              <a:srgbClr val="FF0000"/>
                            </a:solidFill>
                            <a:latin typeface="Cambria Math" panose="02040503050406030204" pitchFamily="18" charset="0"/>
                          </a:rPr>
                          <m:t>𝟎</m:t>
                        </m:r>
                        <m:r>
                          <a:rPr lang="de-DE" b="1" i="1" smtClean="0">
                            <a:solidFill>
                              <a:srgbClr val="FF0000"/>
                            </a:solidFill>
                            <a:latin typeface="Cambria Math" panose="02040503050406030204" pitchFamily="18" charset="0"/>
                          </a:rPr>
                          <m:t>.</m:t>
                        </m:r>
                        <m:r>
                          <a:rPr lang="de-DE" b="1" i="1" smtClean="0">
                            <a:solidFill>
                              <a:srgbClr val="FF0000"/>
                            </a:solidFill>
                            <a:latin typeface="Cambria Math" panose="02040503050406030204" pitchFamily="18" charset="0"/>
                          </a:rPr>
                          <m:t>𝟖𝟖</m:t>
                        </m:r>
                        <m:r>
                          <a:rPr lang="el-GR" b="1" i="1" smtClean="0">
                            <a:solidFill>
                              <a:srgbClr val="FF0000"/>
                            </a:solidFill>
                            <a:latin typeface="Cambria Math" panose="02040503050406030204" pitchFamily="18" charset="0"/>
                          </a:rPr>
                          <m:t>𝝀</m:t>
                        </m:r>
                      </m:num>
                      <m:den>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r>
                              <a:rPr lang="de-DE" b="1" i="1" smtClean="0">
                                <a:solidFill>
                                  <a:srgbClr val="FF0000"/>
                                </a:solidFill>
                                <a:latin typeface="Cambria Math" panose="02040503050406030204" pitchFamily="18" charset="0"/>
                              </a:rPr>
                              <m:t>−</m:t>
                            </m:r>
                            <m:rad>
                              <m:radPr>
                                <m:degHide m:val="on"/>
                                <m:ctrlPr>
                                  <a:rPr lang="de-DE" b="1" i="1" smtClean="0">
                                    <a:solidFill>
                                      <a:srgbClr val="FF0000"/>
                                    </a:solidFill>
                                    <a:latin typeface="Cambria Math" panose="02040503050406030204" pitchFamily="18" charset="0"/>
                                  </a:rPr>
                                </m:ctrlPr>
                              </m:radPr>
                              <m:deg/>
                              <m:e>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𝒏</m:t>
                                    </m:r>
                                  </m:e>
                                  <m:sup>
                                    <m:r>
                                      <a:rPr lang="de-DE" b="1" i="1" smtClean="0">
                                        <a:solidFill>
                                          <a:srgbClr val="FF0000"/>
                                        </a:solidFill>
                                        <a:latin typeface="Cambria Math" panose="02040503050406030204" pitchFamily="18" charset="0"/>
                                      </a:rPr>
                                      <m:t>𝟐</m:t>
                                    </m:r>
                                  </m:sup>
                                </m:sSup>
                                <m:r>
                                  <a:rPr lang="de-DE" b="1" i="1" smtClean="0">
                                    <a:solidFill>
                                      <a:srgbClr val="FF0000"/>
                                    </a:solidFill>
                                    <a:latin typeface="Cambria Math" panose="02040503050406030204" pitchFamily="18" charset="0"/>
                                  </a:rPr>
                                  <m:t>−</m:t>
                                </m:r>
                                <m:sSup>
                                  <m:sSupPr>
                                    <m:ctrlPr>
                                      <a:rPr lang="de-DE" b="1" i="1" smtClean="0">
                                        <a:solidFill>
                                          <a:srgbClr val="FF0000"/>
                                        </a:solidFill>
                                        <a:latin typeface="Cambria Math" panose="02040503050406030204" pitchFamily="18" charset="0"/>
                                      </a:rPr>
                                    </m:ctrlPr>
                                  </m:sSupPr>
                                  <m:e>
                                    <m:r>
                                      <a:rPr lang="de-DE" b="1" i="1" smtClean="0">
                                        <a:solidFill>
                                          <a:srgbClr val="FF0000"/>
                                        </a:solidFill>
                                        <a:latin typeface="Cambria Math" panose="02040503050406030204" pitchFamily="18" charset="0"/>
                                      </a:rPr>
                                      <m:t>𝑵𝑨</m:t>
                                    </m:r>
                                  </m:e>
                                  <m:sup>
                                    <m:r>
                                      <a:rPr lang="de-DE" b="1" i="1" smtClean="0">
                                        <a:solidFill>
                                          <a:srgbClr val="FF0000"/>
                                        </a:solidFill>
                                        <a:latin typeface="Cambria Math" panose="02040503050406030204" pitchFamily="18" charset="0"/>
                                      </a:rPr>
                                      <m:t>𝟐</m:t>
                                    </m:r>
                                  </m:sup>
                                </m:sSup>
                              </m:e>
                            </m:rad>
                          </m:e>
                          <m:sup/>
                        </m:sSup>
                      </m:den>
                    </m:f>
                    <m:r>
                      <a:rPr lang="de-DE" b="1" i="1" smtClean="0">
                        <a:solidFill>
                          <a:srgbClr val="FF0000"/>
                        </a:solidFill>
                        <a:latin typeface="Cambria Math" panose="02040503050406030204" pitchFamily="18" charset="0"/>
                      </a:rPr>
                      <m:t>=</m:t>
                    </m:r>
                  </m:oMath>
                </a14:m>
                <a:r>
                  <a:rPr lang="en-US" b="1" dirty="0" smtClean="0">
                    <a:solidFill>
                      <a:srgbClr val="FF0000"/>
                    </a:solidFill>
                  </a:rPr>
                  <a:t> 472 nm</a:t>
                </a:r>
                <a:endParaRPr lang="en-US" b="1" dirty="0">
                  <a:solidFill>
                    <a:srgbClr val="FF0000"/>
                  </a:solidFill>
                </a:endParaRPr>
              </a:p>
            </p:txBody>
          </p:sp>
        </mc:Choice>
        <mc:Fallback xmlns="">
          <p:sp>
            <p:nvSpPr>
              <p:cNvPr id="6" name="Textfeld 5"/>
              <p:cNvSpPr txBox="1">
                <a:spLocks noRot="1" noChangeAspect="1" noMove="1" noResize="1" noEditPoints="1" noAdjustHandles="1" noChangeArrowheads="1" noChangeShapeType="1" noTextEdit="1"/>
              </p:cNvSpPr>
              <p:nvPr/>
            </p:nvSpPr>
            <p:spPr>
              <a:xfrm>
                <a:off x="1512579" y="6076983"/>
                <a:ext cx="3389326" cy="626390"/>
              </a:xfrm>
              <a:prstGeom prst="rect">
                <a:avLst/>
              </a:prstGeom>
              <a:blipFill rotWithShape="0">
                <a:blip r:embed="rId4"/>
                <a:stretch>
                  <a:fillRect l="-1439" r="-899"/>
                </a:stretch>
              </a:blipFill>
            </p:spPr>
            <p:txBody>
              <a:bodyPr/>
              <a:lstStyle/>
              <a:p>
                <a:r>
                  <a:rPr lang="en-US">
                    <a:noFill/>
                  </a:rPr>
                  <a:t> </a:t>
                </a:r>
              </a:p>
            </p:txBody>
          </p:sp>
        </mc:Fallback>
      </mc:AlternateContent>
      <p:sp>
        <p:nvSpPr>
          <p:cNvPr id="2" name="Rechteck 1"/>
          <p:cNvSpPr/>
          <p:nvPr/>
        </p:nvSpPr>
        <p:spPr>
          <a:xfrm>
            <a:off x="4144779" y="3962639"/>
            <a:ext cx="1289155" cy="160359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7" name="Gerader Verbinder 6"/>
          <p:cNvCxnSpPr/>
          <p:nvPr/>
        </p:nvCxnSpPr>
        <p:spPr>
          <a:xfrm>
            <a:off x="2197725" y="3962638"/>
            <a:ext cx="42962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5727045" y="2003265"/>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401341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1"/>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6" name="Textfeld 5"/>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Tree>
    <p:extLst>
      <p:ext uri="{BB962C8B-B14F-4D97-AF65-F5344CB8AC3E}">
        <p14:creationId xmlns:p14="http://schemas.microsoft.com/office/powerpoint/2010/main" val="6420938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38626061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000" y="1800000"/>
            <a:ext cx="6748285" cy="4622300"/>
          </a:xfrm>
          <a:prstGeom prst="rect">
            <a:avLst/>
          </a:prstGeom>
        </p:spPr>
      </p:pic>
      <p:sp>
        <p:nvSpPr>
          <p:cNvPr id="4" name="Titel 3"/>
          <p:cNvSpPr>
            <a:spLocks noGrp="1"/>
          </p:cNvSpPr>
          <p:nvPr>
            <p:ph type="title"/>
          </p:nvPr>
        </p:nvSpPr>
        <p:spPr>
          <a:xfrm>
            <a:off x="412230" y="365126"/>
            <a:ext cx="8327036" cy="1325563"/>
          </a:xfrm>
        </p:spPr>
        <p:txBody>
          <a:bodyPr>
            <a:normAutofit fontScale="90000"/>
          </a:bodyPr>
          <a:lstStyle/>
          <a:p>
            <a:r>
              <a:rPr lang="en-US" dirty="0" smtClean="0"/>
              <a:t>Example: Intensity distribution in the Airy pattern of a point with an NA 1.4 objective with </a:t>
            </a:r>
            <a:r>
              <a:rPr lang="el-GR" dirty="0" smtClean="0"/>
              <a:t>λ</a:t>
            </a:r>
            <a:r>
              <a:rPr lang="de-DE" dirty="0" smtClean="0"/>
              <a:t>=500 </a:t>
            </a:r>
            <a:r>
              <a:rPr lang="de-DE" dirty="0" err="1" smtClean="0"/>
              <a:t>nm</a:t>
            </a:r>
            <a:endParaRPr lang="en-US" dirty="0"/>
          </a:p>
        </p:txBody>
      </p:sp>
      <p:sp>
        <p:nvSpPr>
          <p:cNvPr id="7" name="Textfeld 6"/>
          <p:cNvSpPr txBox="1"/>
          <p:nvPr/>
        </p:nvSpPr>
        <p:spPr>
          <a:xfrm>
            <a:off x="6506273" y="1876044"/>
            <a:ext cx="2720681" cy="769441"/>
          </a:xfrm>
          <a:prstGeom prst="rect">
            <a:avLst/>
          </a:prstGeom>
          <a:noFill/>
        </p:spPr>
        <p:txBody>
          <a:bodyPr wrap="none" rtlCol="0">
            <a:spAutoFit/>
          </a:bodyPr>
          <a:lstStyle/>
          <a:p>
            <a:r>
              <a:rPr lang="en-US" sz="4400" b="1" dirty="0" smtClean="0">
                <a:solidFill>
                  <a:srgbClr val="0000FF"/>
                </a:solidFill>
              </a:rPr>
              <a:t>Z-direction</a:t>
            </a:r>
            <a:endParaRPr lang="en-US" sz="4400" b="1" dirty="0">
              <a:solidFill>
                <a:srgbClr val="0000FF"/>
              </a:solidFill>
            </a:endParaRPr>
          </a:p>
        </p:txBody>
      </p:sp>
      <p:sp>
        <p:nvSpPr>
          <p:cNvPr id="8" name="Textfeld 7"/>
          <p:cNvSpPr txBox="1"/>
          <p:nvPr/>
        </p:nvSpPr>
        <p:spPr>
          <a:xfrm>
            <a:off x="3880236" y="4691270"/>
            <a:ext cx="1759688" cy="707886"/>
          </a:xfrm>
          <a:prstGeom prst="rect">
            <a:avLst/>
          </a:prstGeom>
          <a:noFill/>
        </p:spPr>
        <p:txBody>
          <a:bodyPr wrap="square" rtlCol="0">
            <a:spAutoFit/>
          </a:bodyPr>
          <a:lstStyle/>
          <a:p>
            <a:pPr algn="ctr"/>
            <a:r>
              <a:rPr lang="en-US" sz="2000" b="1" dirty="0" smtClean="0">
                <a:solidFill>
                  <a:srgbClr val="808000"/>
                </a:solidFill>
              </a:rPr>
              <a:t>theoretical</a:t>
            </a:r>
          </a:p>
          <a:p>
            <a:pPr algn="ctr"/>
            <a:r>
              <a:rPr lang="en-US" sz="2000" b="1" dirty="0" smtClean="0">
                <a:solidFill>
                  <a:srgbClr val="808000"/>
                </a:solidFill>
              </a:rPr>
              <a:t>confocal</a:t>
            </a:r>
            <a:endParaRPr lang="en-US" sz="2000" b="1" dirty="0">
              <a:solidFill>
                <a:srgbClr val="808000"/>
              </a:solidFill>
            </a:endParaRPr>
          </a:p>
        </p:txBody>
      </p:sp>
    </p:spTree>
    <p:extLst>
      <p:ext uri="{BB962C8B-B14F-4D97-AF65-F5344CB8AC3E}">
        <p14:creationId xmlns:p14="http://schemas.microsoft.com/office/powerpoint/2010/main" val="2730058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 confocal detection of fluorescence and reflection; laser transmission detection</a:t>
            </a:r>
          </a:p>
          <a:p>
            <a:r>
              <a:rPr lang="en-US" sz="4800" dirty="0" smtClean="0"/>
              <a:t>equipment</a:t>
            </a:r>
            <a:endParaRPr lang="en-US" sz="4800" dirty="0"/>
          </a:p>
          <a:p>
            <a:pPr marL="0" indent="0">
              <a:buNone/>
            </a:pPr>
            <a:endParaRPr lang="en-US" sz="4800" dirty="0"/>
          </a:p>
        </p:txBody>
      </p:sp>
    </p:spTree>
    <p:extLst>
      <p:ext uri="{BB962C8B-B14F-4D97-AF65-F5344CB8AC3E}">
        <p14:creationId xmlns:p14="http://schemas.microsoft.com/office/powerpoint/2010/main" val="1285189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Confocal Microscopy</a:t>
            </a:r>
          </a:p>
        </p:txBody>
      </p:sp>
      <p:sp>
        <p:nvSpPr>
          <p:cNvPr id="657411"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To produce confocal images, in principle no laser or fluorescence is required: </a:t>
            </a:r>
          </a:p>
          <a:p>
            <a:r>
              <a:rPr lang="en-US" altLang="en-US" dirty="0">
                <a:latin typeface="Arial" panose="020B0604020202020204" pitchFamily="34" charset="0"/>
                <a:cs typeface="Arial" panose="020B0604020202020204" pitchFamily="34" charset="0"/>
              </a:rPr>
              <a:t>Transmission confocal microscopy is possible (e.g. Minsky, 1957) but not commercially available. </a:t>
            </a:r>
          </a:p>
          <a:p>
            <a:r>
              <a:rPr lang="en-US" altLang="en-US" dirty="0">
                <a:latin typeface="Arial" panose="020B0604020202020204" pitchFamily="34" charset="0"/>
                <a:cs typeface="Arial" panose="020B0604020202020204" pitchFamily="34" charset="0"/>
              </a:rPr>
              <a:t>The point is, that only one spot of the preparation is scanned at any one </a:t>
            </a:r>
            <a:r>
              <a:rPr lang="en-US" altLang="en-US" dirty="0" smtClean="0">
                <a:latin typeface="Arial" panose="020B0604020202020204" pitchFamily="34" charset="0"/>
                <a:cs typeface="Arial" panose="020B0604020202020204" pitchFamily="34" charset="0"/>
              </a:rPr>
              <a:t>time and only light from that point is detected. </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9379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smtClean="0"/>
              <a:t>Detectors: PMTs and hybrid detectors</a:t>
            </a:r>
            <a:endParaRPr lang="en-US" sz="4800" dirty="0"/>
          </a:p>
        </p:txBody>
      </p:sp>
    </p:spTree>
    <p:extLst>
      <p:ext uri="{BB962C8B-B14F-4D97-AF65-F5344CB8AC3E}">
        <p14:creationId xmlns:p14="http://schemas.microsoft.com/office/powerpoint/2010/main" val="31382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 (PMT)</a:t>
            </a:r>
            <a:endParaRPr lang="en-US" dirty="0"/>
          </a:p>
        </p:txBody>
      </p:sp>
      <p:sp>
        <p:nvSpPr>
          <p:cNvPr id="5" name="Textfeld 4"/>
          <p:cNvSpPr txBox="1"/>
          <p:nvPr/>
        </p:nvSpPr>
        <p:spPr>
          <a:xfrm>
            <a:off x="-79513" y="6280919"/>
            <a:ext cx="4281941" cy="577081"/>
          </a:xfrm>
          <a:prstGeom prst="rect">
            <a:avLst/>
          </a:prstGeom>
          <a:noFill/>
        </p:spPr>
        <p:txBody>
          <a:bodyPr wrap="none" rtlCol="0">
            <a:spAutoFit/>
          </a:bodyPr>
          <a:lstStyle/>
          <a:p>
            <a:r>
              <a:rPr lang="en-US" sz="1050" dirty="0">
                <a:solidFill>
                  <a:prstClr val="white">
                    <a:lumMod val="65000"/>
                  </a:prstClr>
                </a:solidFill>
              </a:rPr>
              <a:t>Image created by </a:t>
            </a:r>
            <a:r>
              <a:rPr lang="en-US" sz="1050" dirty="0" err="1" smtClean="0">
                <a:solidFill>
                  <a:prstClr val="white">
                    <a:lumMod val="65000"/>
                  </a:prstClr>
                </a:solidFill>
              </a:rPr>
              <a:t>Jkrieger</a:t>
            </a:r>
            <a:r>
              <a:rPr lang="en-US" sz="1050" dirty="0" smtClean="0">
                <a:solidFill>
                  <a:prstClr val="white">
                    <a:lumMod val="65000"/>
                  </a:prstClr>
                </a:solidFill>
              </a:rPr>
              <a:t> and put into the public domain. </a:t>
            </a:r>
          </a:p>
          <a:p>
            <a:r>
              <a:rPr lang="en-US" sz="1050" dirty="0" smtClean="0">
                <a:solidFill>
                  <a:prstClr val="white">
                    <a:lumMod val="65000"/>
                  </a:prstClr>
                </a:solidFill>
              </a:rPr>
              <a:t>English Translation by Steffen Dietzel. Image </a:t>
            </a:r>
            <a:r>
              <a:rPr lang="en-US" sz="1050" dirty="0">
                <a:solidFill>
                  <a:prstClr val="white">
                    <a:lumMod val="65000"/>
                  </a:prstClr>
                </a:solidFill>
              </a:rPr>
              <a:t>source: </a:t>
            </a:r>
            <a:endParaRPr lang="en-US" sz="1050" dirty="0" smtClean="0">
              <a:solidFill>
                <a:prstClr val="white">
                  <a:lumMod val="65000"/>
                </a:prstClr>
              </a:solidFill>
            </a:endParaRPr>
          </a:p>
          <a:p>
            <a:r>
              <a:rPr lang="en-US" sz="1050" dirty="0" smtClean="0">
                <a:solidFill>
                  <a:prstClr val="white">
                    <a:lumMod val="65000"/>
                  </a:prstClr>
                </a:solidFill>
              </a:rPr>
              <a:t>https</a:t>
            </a:r>
            <a:r>
              <a:rPr lang="en-US" sz="1050" dirty="0">
                <a:solidFill>
                  <a:prstClr val="white">
                    <a:lumMod val="65000"/>
                  </a:prstClr>
                </a:solidFill>
              </a:rPr>
              <a:t>://commons.wikimedia.org/wiki/File:Photomultiplier_schema_de.png</a:t>
            </a:r>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496" y="1457740"/>
            <a:ext cx="8486459" cy="4028660"/>
          </a:xfrm>
          <a:prstGeom prst="rect">
            <a:avLst/>
          </a:prstGeom>
        </p:spPr>
      </p:pic>
      <p:sp>
        <p:nvSpPr>
          <p:cNvPr id="4" name="Rechteck 3"/>
          <p:cNvSpPr/>
          <p:nvPr/>
        </p:nvSpPr>
        <p:spPr>
          <a:xfrm>
            <a:off x="4754880" y="6701246"/>
            <a:ext cx="3951798" cy="156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0193364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a:latin typeface="Arial" panose="020B0604020202020204" pitchFamily="34" charset="0"/>
                <a:cs typeface="Arial" panose="020B0604020202020204" pitchFamily="34" charset="0"/>
              </a:rPr>
              <a:t>PMT</a:t>
            </a: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a:latin typeface="Arial" panose="020B0604020202020204" pitchFamily="34" charset="0"/>
                <a:cs typeface="Arial" panose="020B0604020202020204" pitchFamily="34" charset="0"/>
              </a:rPr>
              <a:t>Typically, a PMT has 10 Dynodes. If 5 electrons are sputtered for each hitting electron, amplification is 5</a:t>
            </a:r>
            <a:r>
              <a:rPr lang="en-US" altLang="en-US" sz="2400" baseline="30000" dirty="0">
                <a:latin typeface="Arial" panose="020B0604020202020204" pitchFamily="34" charset="0"/>
                <a:cs typeface="Arial" panose="020B0604020202020204" pitchFamily="34" charset="0"/>
              </a:rPr>
              <a:t>10</a:t>
            </a:r>
            <a:r>
              <a:rPr lang="en-US" altLang="en-US" sz="2400" dirty="0">
                <a:latin typeface="Arial" panose="020B0604020202020204" pitchFamily="34" charset="0"/>
                <a:cs typeface="Arial" panose="020B0604020202020204" pitchFamily="34" charset="0"/>
              </a:rPr>
              <a:t>, i.e. about 10 million electrons for each </a:t>
            </a:r>
            <a:r>
              <a:rPr lang="en-US" altLang="en-US" sz="2400" dirty="0" smtClean="0">
                <a:latin typeface="Arial" panose="020B0604020202020204" pitchFamily="34" charset="0"/>
                <a:cs typeface="Arial" panose="020B0604020202020204" pitchFamily="34" charset="0"/>
              </a:rPr>
              <a:t>photoelectron </a:t>
            </a:r>
            <a:r>
              <a:rPr lang="en-US" altLang="en-US" sz="2400" dirty="0">
                <a:latin typeface="Arial" panose="020B0604020202020204" pitchFamily="34" charset="0"/>
                <a:cs typeface="Arial" panose="020B0604020202020204" pitchFamily="34" charset="0"/>
              </a:rPr>
              <a:t>from the </a:t>
            </a:r>
            <a:r>
              <a:rPr lang="en-US" altLang="en-US" sz="2400" dirty="0" smtClean="0">
                <a:latin typeface="Arial" panose="020B0604020202020204" pitchFamily="34" charset="0"/>
                <a:cs typeface="Arial" panose="020B0604020202020204" pitchFamily="34" charset="0"/>
              </a:rPr>
              <a:t>photocathode</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As long as the </a:t>
            </a:r>
            <a:r>
              <a:rPr lang="en-US" altLang="en-US" sz="2400" dirty="0">
                <a:latin typeface="Arial" panose="020B0604020202020204" pitchFamily="34" charset="0"/>
                <a:cs typeface="Arial" panose="020B0604020202020204" pitchFamily="34" charset="0"/>
              </a:rPr>
              <a:t>PMT is not saturated, t</a:t>
            </a:r>
            <a:r>
              <a:rPr lang="en-US" altLang="en-US" sz="2400" dirty="0" smtClean="0">
                <a:latin typeface="Arial" panose="020B0604020202020204" pitchFamily="34" charset="0"/>
                <a:cs typeface="Arial" panose="020B0604020202020204" pitchFamily="34" charset="0"/>
              </a:rPr>
              <a:t>he </a:t>
            </a:r>
            <a:r>
              <a:rPr lang="en-US" altLang="en-US" sz="2400" dirty="0">
                <a:latin typeface="Arial" panose="020B0604020202020204" pitchFamily="34" charset="0"/>
                <a:cs typeface="Arial" panose="020B0604020202020204" pitchFamily="34" charset="0"/>
              </a:rPr>
              <a:t>total number of secondary electrons is generally proportional to the number of hitting </a:t>
            </a:r>
            <a:r>
              <a:rPr lang="en-US" altLang="en-US" sz="2400" dirty="0" smtClean="0">
                <a:latin typeface="Arial" panose="020B0604020202020204" pitchFamily="34" charset="0"/>
                <a:cs typeface="Arial" panose="020B0604020202020204" pitchFamily="34" charset="0"/>
              </a:rPr>
              <a:t>photons, but</a:t>
            </a:r>
            <a:r>
              <a:rPr lang="en-US" altLang="en-US" sz="2400" dirty="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Amplification is a statistical process: one electron may sputter 5 electrons, the next one maybe 4 or 6.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a:latin typeface="Arial" panose="020B0604020202020204" pitchFamily="34" charset="0"/>
                <a:cs typeface="Arial" panose="020B0604020202020204" pitchFamily="34" charset="0"/>
              </a:rPr>
              <a:t>This statistical noise (Poisson noise) gets less important when image </a:t>
            </a:r>
            <a:r>
              <a:rPr lang="en-US" altLang="en-US" sz="2400" i="1" u="sng" dirty="0">
                <a:latin typeface="Arial" panose="020B0604020202020204" pitchFamily="34" charset="0"/>
                <a:cs typeface="Arial" panose="020B0604020202020204" pitchFamily="34" charset="0"/>
              </a:rPr>
              <a:t>contrast</a:t>
            </a:r>
            <a:r>
              <a:rPr lang="en-US" altLang="en-US" sz="2400" dirty="0">
                <a:latin typeface="Arial" panose="020B0604020202020204" pitchFamily="34" charset="0"/>
                <a:cs typeface="Arial" panose="020B0604020202020204" pitchFamily="34" charset="0"/>
              </a:rPr>
              <a:t> is increased by longer exposure, e.g. image averaging.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9419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US" sz="4800" dirty="0"/>
              <a:t>the confocal </a:t>
            </a:r>
            <a:r>
              <a:rPr lang="en-US" sz="4800" dirty="0" smtClean="0"/>
              <a:t>principle</a:t>
            </a:r>
          </a:p>
          <a:p>
            <a:r>
              <a:rPr lang="en-US" sz="4800" dirty="0" err="1" smtClean="0"/>
              <a:t>beampath</a:t>
            </a:r>
            <a:r>
              <a:rPr lang="en-US" sz="4800" dirty="0" smtClean="0"/>
              <a:t> </a:t>
            </a:r>
            <a:r>
              <a:rPr lang="en-US" sz="4800" dirty="0"/>
              <a:t>in a confocal laser scanning microscope, scanning, zooming </a:t>
            </a:r>
          </a:p>
        </p:txBody>
      </p:sp>
    </p:spTree>
    <p:extLst>
      <p:ext uri="{BB962C8B-B14F-4D97-AF65-F5344CB8AC3E}">
        <p14:creationId xmlns:p14="http://schemas.microsoft.com/office/powerpoint/2010/main" val="105349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a:t>
            </a:r>
          </a:p>
        </p:txBody>
      </p:sp>
      <p:sp>
        <p:nvSpPr>
          <p:cNvPr id="943107" name="Rectangle 3"/>
          <p:cNvSpPr>
            <a:spLocks noGrp="1" noChangeArrowheads="1"/>
          </p:cNvSpPr>
          <p:nvPr>
            <p:ph type="body" idx="1"/>
          </p:nvPr>
        </p:nvSpPr>
        <p:spPr/>
        <p:txBody>
          <a:bodyPr/>
          <a:lstStyle/>
          <a:p>
            <a:r>
              <a:rPr lang="en-US" altLang="en-US"/>
              <a:t>The analog signal is then digitized, usually with 8 bit (2</a:t>
            </a:r>
            <a:r>
              <a:rPr lang="en-US" altLang="en-US" baseline="30000"/>
              <a:t>8</a:t>
            </a:r>
            <a:r>
              <a:rPr lang="en-US" altLang="en-US"/>
              <a:t> = 256 values, 0-255).</a:t>
            </a:r>
          </a:p>
          <a:p>
            <a:endParaRPr lang="en-US" altLang="en-US"/>
          </a:p>
          <a:p>
            <a:r>
              <a:rPr lang="en-US" altLang="en-US"/>
              <a:t>Higher voltage (= gain) leads to a stronger signal </a:t>
            </a:r>
            <a:r>
              <a:rPr lang="en-US" altLang="en-US" u="sng"/>
              <a:t>and</a:t>
            </a:r>
            <a:r>
              <a:rPr lang="en-US" altLang="en-US"/>
              <a:t> to more electronic noise.</a:t>
            </a:r>
          </a:p>
          <a:p>
            <a:endParaRPr lang="en-US" altLang="en-US"/>
          </a:p>
          <a:p>
            <a:r>
              <a:rPr lang="en-US" altLang="en-US"/>
              <a:t>the „offset“ defines the zero-point (how many electrons are „zero“).</a:t>
            </a:r>
          </a:p>
        </p:txBody>
      </p:sp>
    </p:spTree>
    <p:extLst>
      <p:ext uri="{BB962C8B-B14F-4D97-AF65-F5344CB8AC3E}">
        <p14:creationId xmlns:p14="http://schemas.microsoft.com/office/powerpoint/2010/main" val="272352073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Photomultiplier Tube</a:t>
            </a:r>
            <a:endParaRPr lang="en-US" dirty="0"/>
          </a:p>
        </p:txBody>
      </p:sp>
      <p:sp>
        <p:nvSpPr>
          <p:cNvPr id="3" name="Inhaltsplatzhalter 2"/>
          <p:cNvSpPr>
            <a:spLocks noGrp="1"/>
          </p:cNvSpPr>
          <p:nvPr>
            <p:ph idx="1"/>
          </p:nvPr>
        </p:nvSpPr>
        <p:spPr/>
        <p:txBody>
          <a:bodyPr/>
          <a:lstStyle/>
          <a:p>
            <a:r>
              <a:rPr lang="en-US" dirty="0" smtClean="0"/>
              <a:t>If an electron is amplified 3 times on each dynode, and 10 dynodes are present, a total amplification of 3</a:t>
            </a:r>
            <a:r>
              <a:rPr lang="en-US" baseline="30000" dirty="0" smtClean="0"/>
              <a:t>10 </a:t>
            </a:r>
            <a:r>
              <a:rPr lang="en-US" dirty="0" smtClean="0"/>
              <a:t>= 59049 is achieved</a:t>
            </a:r>
          </a:p>
          <a:p>
            <a:r>
              <a:rPr lang="en-US" dirty="0" smtClean="0"/>
              <a:t>However, amplification is a statistical process! </a:t>
            </a:r>
          </a:p>
          <a:p>
            <a:r>
              <a:rPr lang="en-US" dirty="0" smtClean="0"/>
              <a:t>In this example, producing just one electron less or more on the first dynode may cause a signal deviation of 1/3. </a:t>
            </a:r>
          </a:p>
          <a:p>
            <a:r>
              <a:rPr lang="en-US" dirty="0" smtClean="0"/>
              <a:t>Thus, the final numbers of electrons for a given number of photoelectrons are smeared over a large range</a:t>
            </a:r>
            <a:endParaRPr lang="en-US" dirty="0"/>
          </a:p>
        </p:txBody>
      </p:sp>
    </p:spTree>
    <p:extLst>
      <p:ext uri="{BB962C8B-B14F-4D97-AF65-F5344CB8AC3E}">
        <p14:creationId xmlns:p14="http://schemas.microsoft.com/office/powerpoint/2010/main" val="3374194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How many photons do we really collect in one pixel?</a:t>
            </a:r>
            <a:endParaRPr lang="en-US" dirty="0"/>
          </a:p>
        </p:txBody>
      </p:sp>
      <p:sp>
        <p:nvSpPr>
          <p:cNvPr id="3" name="Inhaltsplatzhalter 2"/>
          <p:cNvSpPr>
            <a:spLocks noGrp="1"/>
          </p:cNvSpPr>
          <p:nvPr>
            <p:ph idx="1"/>
          </p:nvPr>
        </p:nvSpPr>
        <p:spPr/>
        <p:txBody>
          <a:bodyPr/>
          <a:lstStyle/>
          <a:p>
            <a:endParaRPr lang="en-US" dirty="0" smtClean="0"/>
          </a:p>
          <a:p>
            <a:endParaRPr lang="en-US" dirty="0"/>
          </a:p>
          <a:p>
            <a:r>
              <a:rPr lang="en-US" dirty="0" smtClean="0"/>
              <a:t>Let’s have a look at the </a:t>
            </a:r>
            <a:r>
              <a:rPr lang="en-US" dirty="0" err="1" smtClean="0"/>
              <a:t>grayvalues</a:t>
            </a:r>
            <a:r>
              <a:rPr lang="en-US" dirty="0" smtClean="0"/>
              <a:t> in an image…</a:t>
            </a:r>
            <a:endParaRPr lang="en-US" dirty="0"/>
          </a:p>
        </p:txBody>
      </p:sp>
    </p:spTree>
    <p:extLst>
      <p:ext uri="{BB962C8B-B14F-4D97-AF65-F5344CB8AC3E}">
        <p14:creationId xmlns:p14="http://schemas.microsoft.com/office/powerpoint/2010/main" val="35756967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77293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7871682" cy="6858000"/>
          </a:xfrm>
        </p:spPr>
      </p:pic>
      <p:sp>
        <p:nvSpPr>
          <p:cNvPr id="2" name="Titel 1"/>
          <p:cNvSpPr>
            <a:spLocks noGrp="1"/>
          </p:cNvSpPr>
          <p:nvPr>
            <p:ph type="title"/>
          </p:nvPr>
        </p:nvSpPr>
        <p:spPr>
          <a:xfrm>
            <a:off x="0" y="-2297"/>
            <a:ext cx="9144000" cy="1325563"/>
          </a:xfrm>
        </p:spPr>
        <p:txBody>
          <a:bodyPr>
            <a:normAutofit fontScale="90000"/>
          </a:bodyPr>
          <a:lstStyle/>
          <a:p>
            <a:r>
              <a:rPr lang="en-US" sz="3600" dirty="0" err="1" smtClean="0">
                <a:solidFill>
                  <a:schemeClr val="accent4">
                    <a:lumMod val="60000"/>
                    <a:lumOff val="40000"/>
                  </a:schemeClr>
                </a:solidFill>
              </a:rPr>
              <a:t>SiR</a:t>
            </a:r>
            <a:r>
              <a:rPr lang="en-US" sz="3600" dirty="0" smtClean="0">
                <a:solidFill>
                  <a:schemeClr val="accent4">
                    <a:lumMod val="60000"/>
                    <a:lumOff val="40000"/>
                  </a:schemeClr>
                </a:solidFill>
              </a:rPr>
              <a:t>-actin staining, recorded with PMT, no averaging</a:t>
            </a:r>
            <a:br>
              <a:rPr lang="en-US" sz="3600" dirty="0" smtClean="0">
                <a:solidFill>
                  <a:schemeClr val="accent4">
                    <a:lumMod val="60000"/>
                    <a:lumOff val="40000"/>
                  </a:schemeClr>
                </a:solidFill>
              </a:rPr>
            </a:br>
            <a:r>
              <a:rPr lang="en-US" sz="3600" dirty="0" smtClean="0">
                <a:solidFill>
                  <a:schemeClr val="accent4">
                    <a:lumMod val="60000"/>
                    <a:lumOff val="40000"/>
                  </a:schemeClr>
                </a:solidFill>
              </a:rPr>
              <a:t>Clipping size 629x548 = 344692 pixels</a:t>
            </a:r>
            <a:endParaRPr lang="en-US" sz="3600" dirty="0">
              <a:solidFill>
                <a:schemeClr val="accent4">
                  <a:lumMod val="60000"/>
                  <a:lumOff val="40000"/>
                </a:schemeClr>
              </a:solidFill>
            </a:endParaRPr>
          </a:p>
        </p:txBody>
      </p:sp>
      <p:sp>
        <p:nvSpPr>
          <p:cNvPr id="12" name="Textfeld 11"/>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1629" y="2007853"/>
            <a:ext cx="6345949" cy="3666751"/>
          </a:xfrm>
          <a:prstGeom prst="rect">
            <a:avLst/>
          </a:prstGeom>
        </p:spPr>
      </p:pic>
    </p:spTree>
    <p:extLst>
      <p:ext uri="{BB962C8B-B14F-4D97-AF65-F5344CB8AC3E}">
        <p14:creationId xmlns:p14="http://schemas.microsoft.com/office/powerpoint/2010/main" val="1781007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smtClean="0">
                <a:solidFill>
                  <a:schemeClr val="accent4">
                    <a:lumMod val="60000"/>
                    <a:lumOff val="40000"/>
                  </a:schemeClr>
                </a:solidFill>
              </a:rPr>
              <a:t>The same optical section recorded with Hybrid detector (and less laser power)</a:t>
            </a:r>
            <a:endParaRPr lang="en-US" dirty="0">
              <a:solidFill>
                <a:schemeClr val="accent4">
                  <a:lumMod val="60000"/>
                  <a:lumOff val="40000"/>
                </a:schemeClr>
              </a:solidFill>
            </a:endParaRP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spTree>
    <p:extLst>
      <p:ext uri="{BB962C8B-B14F-4D97-AF65-F5344CB8AC3E}">
        <p14:creationId xmlns:p14="http://schemas.microsoft.com/office/powerpoint/2010/main" val="12451772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49" cy="3666751"/>
          </a:xfrm>
          <a:prstGeom prst="rect">
            <a:avLst/>
          </a:prstGeom>
        </p:spPr>
      </p:pic>
    </p:spTree>
    <p:extLst>
      <p:ext uri="{BB962C8B-B14F-4D97-AF65-F5344CB8AC3E}">
        <p14:creationId xmlns:p14="http://schemas.microsoft.com/office/powerpoint/2010/main" val="30208359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
            <a:ext cx="7869842" cy="6856396"/>
          </a:xfrm>
          <a:prstGeom prst="rect">
            <a:avLst/>
          </a:prstGeom>
        </p:spPr>
      </p:pic>
      <p:sp>
        <p:nvSpPr>
          <p:cNvPr id="2" name="Titel 1"/>
          <p:cNvSpPr>
            <a:spLocks noGrp="1"/>
          </p:cNvSpPr>
          <p:nvPr>
            <p:ph type="title"/>
          </p:nvPr>
        </p:nvSpPr>
        <p:spPr>
          <a:xfrm>
            <a:off x="442209" y="365126"/>
            <a:ext cx="8609025" cy="1325563"/>
          </a:xfrm>
        </p:spPr>
        <p:txBody>
          <a:bodyPr>
            <a:normAutofit fontScale="90000"/>
          </a:bodyPr>
          <a:lstStyle/>
          <a:p>
            <a:r>
              <a:rPr lang="en-US" dirty="0">
                <a:solidFill>
                  <a:schemeClr val="accent4">
                    <a:lumMod val="60000"/>
                    <a:lumOff val="40000"/>
                  </a:schemeClr>
                </a:solidFill>
              </a:rPr>
              <a:t>The same optical section recorded with Hybrid detector </a:t>
            </a:r>
            <a:r>
              <a:rPr lang="en-US" dirty="0" smtClean="0">
                <a:solidFill>
                  <a:schemeClr val="accent4">
                    <a:lumMod val="60000"/>
                    <a:lumOff val="40000"/>
                  </a:schemeClr>
                </a:solidFill>
              </a:rPr>
              <a:t>(and less </a:t>
            </a:r>
            <a:r>
              <a:rPr lang="en-US" dirty="0">
                <a:solidFill>
                  <a:schemeClr val="accent4">
                    <a:lumMod val="60000"/>
                    <a:lumOff val="40000"/>
                  </a:schemeClr>
                </a:solidFill>
              </a:rPr>
              <a:t>laser power)</a:t>
            </a:r>
          </a:p>
        </p:txBody>
      </p:sp>
      <p:sp>
        <p:nvSpPr>
          <p:cNvPr id="7" name="Textfeld 6"/>
          <p:cNvSpPr txBox="1"/>
          <p:nvPr/>
        </p:nvSpPr>
        <p:spPr>
          <a:xfrm>
            <a:off x="1986196" y="6309990"/>
            <a:ext cx="3208251" cy="369332"/>
          </a:xfrm>
          <a:prstGeom prst="rect">
            <a:avLst/>
          </a:prstGeom>
          <a:noFill/>
        </p:spPr>
        <p:txBody>
          <a:bodyPr wrap="none" rtlCol="0">
            <a:spAutoFit/>
          </a:bodyPr>
          <a:lstStyle/>
          <a:p>
            <a:r>
              <a:rPr lang="en-US" dirty="0" smtClean="0">
                <a:solidFill>
                  <a:srgbClr val="FFC000">
                    <a:lumMod val="60000"/>
                    <a:lumOff val="40000"/>
                  </a:srgbClr>
                </a:solidFill>
              </a:rPr>
              <a:t>Formaldehyde fixed HUVEC cells</a:t>
            </a:r>
            <a:endParaRPr lang="en-US" dirty="0">
              <a:solidFill>
                <a:srgbClr val="FFC000">
                  <a:lumMod val="60000"/>
                  <a:lumOff val="40000"/>
                </a:srgbClr>
              </a:solidFill>
            </a:endParaRPr>
          </a:p>
        </p:txBody>
      </p:sp>
      <p:pic>
        <p:nvPicPr>
          <p:cNvPr id="6" name="Inhaltsplatzhalt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02617" y="2054211"/>
            <a:ext cx="6345950" cy="3666751"/>
          </a:xfrm>
        </p:spPr>
      </p:pic>
    </p:spTree>
    <p:extLst>
      <p:ext uri="{BB962C8B-B14F-4D97-AF65-F5344CB8AC3E}">
        <p14:creationId xmlns:p14="http://schemas.microsoft.com/office/powerpoint/2010/main" val="2601937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918" y="1005841"/>
            <a:ext cx="9442642" cy="5456050"/>
          </a:xfrm>
        </p:spPr>
      </p:pic>
      <p:sp>
        <p:nvSpPr>
          <p:cNvPr id="3" name="Rechteck 2"/>
          <p:cNvSpPr/>
          <p:nvPr/>
        </p:nvSpPr>
        <p:spPr>
          <a:xfrm>
            <a:off x="5943601" y="1920241"/>
            <a:ext cx="2103120" cy="8490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Textfeld 4"/>
          <p:cNvSpPr txBox="1"/>
          <p:nvPr/>
        </p:nvSpPr>
        <p:spPr>
          <a:xfrm>
            <a:off x="1087323" y="1356046"/>
            <a:ext cx="7860734" cy="954107"/>
          </a:xfrm>
          <a:prstGeom prst="rect">
            <a:avLst/>
          </a:prstGeom>
          <a:solidFill>
            <a:schemeClr val="bg2">
              <a:alpha val="70000"/>
            </a:schemeClr>
          </a:solidFill>
        </p:spPr>
        <p:txBody>
          <a:bodyPr wrap="square" rtlCol="0">
            <a:spAutoFit/>
          </a:bodyPr>
          <a:lstStyle/>
          <a:p>
            <a:r>
              <a:rPr lang="en-US" sz="1600" b="1" dirty="0" smtClean="0">
                <a:solidFill>
                  <a:prstClr val="black"/>
                </a:solidFill>
              </a:rPr>
              <a:t>    </a:t>
            </a:r>
            <a:r>
              <a:rPr lang="en-US" sz="2400" b="1" dirty="0" smtClean="0">
                <a:solidFill>
                  <a:prstClr val="black"/>
                </a:solidFill>
              </a:rPr>
              <a:t>Actual </a:t>
            </a:r>
            <a:r>
              <a:rPr lang="en-US" sz="2400" b="1" dirty="0" err="1" smtClean="0">
                <a:solidFill>
                  <a:prstClr val="black"/>
                </a:solidFill>
              </a:rPr>
              <a:t>grayvalues</a:t>
            </a:r>
            <a:endParaRPr lang="en-US" sz="2400" b="1" dirty="0" smtClean="0">
              <a:solidFill>
                <a:prstClr val="black"/>
              </a:solidFill>
            </a:endParaRPr>
          </a:p>
          <a:p>
            <a:r>
              <a:rPr lang="en-US" sz="1600" b="1" dirty="0" smtClean="0">
                <a:solidFill>
                  <a:prstClr val="black"/>
                </a:solidFill>
              </a:rPr>
              <a:t>0    11   23   35    47   59   71   83   95 107 119 131 143 155 167 179 191 203 215 227 239 255</a:t>
            </a:r>
          </a:p>
          <a:p>
            <a:endParaRPr lang="en-US" sz="1600" b="1" dirty="0">
              <a:solidFill>
                <a:prstClr val="black"/>
              </a:solidFill>
            </a:endParaRPr>
          </a:p>
        </p:txBody>
      </p:sp>
      <p:sp>
        <p:nvSpPr>
          <p:cNvPr id="12" name="Textfeld 11"/>
          <p:cNvSpPr txBox="1"/>
          <p:nvPr/>
        </p:nvSpPr>
        <p:spPr>
          <a:xfrm>
            <a:off x="1113446" y="2647054"/>
            <a:ext cx="8030553" cy="707886"/>
          </a:xfrm>
          <a:prstGeom prst="rect">
            <a:avLst/>
          </a:prstGeom>
          <a:solidFill>
            <a:schemeClr val="bg2">
              <a:alpha val="70000"/>
            </a:schemeClr>
          </a:solidFill>
        </p:spPr>
        <p:txBody>
          <a:bodyPr wrap="square" rtlCol="0">
            <a:spAutoFit/>
          </a:bodyPr>
          <a:lstStyle/>
          <a:p>
            <a:r>
              <a:rPr lang="en-US" sz="2400" b="1" dirty="0" smtClean="0">
                <a:solidFill>
                  <a:prstClr val="black"/>
                </a:solidFill>
              </a:rPr>
              <a:t>Number of Photons</a:t>
            </a:r>
            <a:endParaRPr lang="en-US" sz="1600" b="1" dirty="0" smtClean="0">
              <a:solidFill>
                <a:prstClr val="black"/>
              </a:solidFill>
            </a:endParaRPr>
          </a:p>
          <a:p>
            <a:r>
              <a:rPr lang="en-US" sz="1600" b="1" dirty="0" smtClean="0">
                <a:solidFill>
                  <a:prstClr val="black"/>
                </a:solidFill>
              </a:rPr>
              <a:t>0     1     2     3      4     5     6     7      8      9     10  11   12   13   14    15   16   17   18   19   20  21 &gt;21</a:t>
            </a:r>
            <a:endParaRPr lang="en-US" sz="1600" b="1" dirty="0">
              <a:solidFill>
                <a:prstClr val="black"/>
              </a:solidFill>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4085761"/>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369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Hybrid </a:t>
            </a:r>
            <a:r>
              <a:rPr lang="de-DE" dirty="0" err="1" smtClean="0"/>
              <a:t>detector</a:t>
            </a:r>
            <a:endParaRPr lang="en-US"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997" y="1485465"/>
            <a:ext cx="7647353" cy="4797769"/>
          </a:xfrm>
          <a:prstGeom prst="rect">
            <a:avLst/>
          </a:prstGeom>
        </p:spPr>
      </p:pic>
    </p:spTree>
    <p:extLst>
      <p:ext uri="{BB962C8B-B14F-4D97-AF65-F5344CB8AC3E}">
        <p14:creationId xmlns:p14="http://schemas.microsoft.com/office/powerpoint/2010/main" val="1074928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a:xfrm>
            <a:off x="449263" y="1123950"/>
            <a:ext cx="8229600" cy="1257300"/>
          </a:xfrm>
        </p:spPr>
        <p:txBody>
          <a:bodyPr/>
          <a:lstStyle/>
          <a:p>
            <a:r>
              <a:rPr lang="en-US" altLang="en-US" b="1" dirty="0">
                <a:latin typeface="Arial" panose="020B0604020202020204" pitchFamily="34" charset="0"/>
                <a:cs typeface="Arial" panose="020B0604020202020204" pitchFamily="34" charset="0"/>
              </a:rPr>
              <a:t>confocal, </a:t>
            </a:r>
            <a:r>
              <a:rPr lang="en-US" altLang="en-US" b="1" i="1" dirty="0">
                <a:latin typeface="Arial" panose="020B0604020202020204" pitchFamily="34" charset="0"/>
                <a:cs typeface="Arial" panose="020B0604020202020204" pitchFamily="34" charset="0"/>
              </a:rPr>
              <a:t>adj</a:t>
            </a:r>
            <a:r>
              <a:rPr lang="en-US" altLang="en-US" b="1" dirty="0">
                <a:latin typeface="Arial" panose="020B0604020202020204" pitchFamily="34" charset="0"/>
                <a:cs typeface="Arial" panose="020B0604020202020204" pitchFamily="34" charset="0"/>
              </a:rPr>
              <a:t>. </a:t>
            </a:r>
          </a:p>
        </p:txBody>
      </p:sp>
      <p:sp>
        <p:nvSpPr>
          <p:cNvPr id="957443" name="Rectangle 3"/>
          <p:cNvSpPr>
            <a:spLocks noGrp="1" noChangeArrowheads="1"/>
          </p:cNvSpPr>
          <p:nvPr>
            <p:ph type="body" idx="1"/>
          </p:nvPr>
        </p:nvSpPr>
        <p:spPr>
          <a:xfrm>
            <a:off x="511175" y="2249488"/>
            <a:ext cx="8229600" cy="3100387"/>
          </a:xfrm>
        </p:spPr>
        <p:txBody>
          <a:bodyPr/>
          <a:lstStyle/>
          <a:p>
            <a:pPr>
              <a:buFontTx/>
              <a:buNone/>
            </a:pPr>
            <a:r>
              <a:rPr lang="en-US" altLang="en-US" b="1">
                <a:latin typeface="Arial" panose="020B0604020202020204" pitchFamily="34" charset="0"/>
                <a:cs typeface="Arial" panose="020B0604020202020204" pitchFamily="34" charset="0"/>
              </a:rPr>
              <a:t>Having the same focus or foci.</a:t>
            </a:r>
          </a:p>
          <a:p>
            <a:pPr>
              <a:buFontTx/>
              <a:buNone/>
            </a:pPr>
            <a:endParaRPr lang="en-US" altLang="en-US" sz="1000" b="1">
              <a:latin typeface="Arial" panose="020B0604020202020204" pitchFamily="34" charset="0"/>
              <a:cs typeface="Arial" panose="020B0604020202020204" pitchFamily="34" charset="0"/>
            </a:endParaRPr>
          </a:p>
          <a:p>
            <a:pPr>
              <a:buFontTx/>
              <a:buNone/>
            </a:pPr>
            <a:r>
              <a:rPr lang="en-US" altLang="en-US" sz="2000">
                <a:latin typeface="Arial" panose="020B0604020202020204" pitchFamily="34" charset="0"/>
                <a:cs typeface="Arial" panose="020B0604020202020204" pitchFamily="34" charset="0"/>
              </a:rPr>
              <a:t>1867   W. Thomson &amp; P. G. Tait </a:t>
            </a:r>
            <a:r>
              <a:rPr lang="en-US" altLang="en-US" sz="2000" i="1">
                <a:latin typeface="Arial" panose="020B0604020202020204" pitchFamily="34" charset="0"/>
                <a:cs typeface="Arial" panose="020B0604020202020204" pitchFamily="34" charset="0"/>
              </a:rPr>
              <a:t>Treat. Nat. Philos.</a:t>
            </a:r>
            <a:r>
              <a:rPr lang="en-US" altLang="en-US" sz="2000">
                <a:latin typeface="Arial" panose="020B0604020202020204" pitchFamily="34" charset="0"/>
                <a:cs typeface="Arial" panose="020B0604020202020204" pitchFamily="34" charset="0"/>
              </a:rPr>
              <a:t> §494   Any two confocal homogeneous solid ellipsoids of equal masses produce equal attraction through all space external to both. </a:t>
            </a:r>
          </a:p>
          <a:p>
            <a:endParaRPr lang="en-US" altLang="en-US">
              <a:latin typeface="Arial" panose="020B0604020202020204" pitchFamily="34" charset="0"/>
              <a:cs typeface="Arial" panose="020B0604020202020204" pitchFamily="34" charset="0"/>
            </a:endParaRPr>
          </a:p>
        </p:txBody>
      </p:sp>
      <p:sp>
        <p:nvSpPr>
          <p:cNvPr id="957445" name="Text Box 5"/>
          <p:cNvSpPr txBox="1">
            <a:spLocks noChangeArrowheads="1"/>
          </p:cNvSpPr>
          <p:nvPr/>
        </p:nvSpPr>
        <p:spPr bwMode="auto">
          <a:xfrm>
            <a:off x="2581275" y="6129338"/>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latin typeface="Arial" panose="020B0604020202020204" pitchFamily="34" charset="0"/>
                <a:cs typeface="Arial" panose="020B0604020202020204" pitchFamily="34" charset="0"/>
              </a:rPr>
              <a:t>(„Con“ means „with“, as in chili con carne)</a:t>
            </a:r>
          </a:p>
        </p:txBody>
      </p:sp>
      <p:sp>
        <p:nvSpPr>
          <p:cNvPr id="957446" name="Rectangle 6"/>
          <p:cNvSpPr>
            <a:spLocks noChangeArrowheads="1"/>
          </p:cNvSpPr>
          <p:nvPr/>
        </p:nvSpPr>
        <p:spPr bwMode="auto">
          <a:xfrm>
            <a:off x="347663" y="477838"/>
            <a:ext cx="7458075"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marL="457200" fontAlgn="base">
              <a:spcBef>
                <a:spcPct val="0"/>
              </a:spcBef>
              <a:spcAft>
                <a:spcPct val="0"/>
              </a:spcAft>
              <a:defRPr>
                <a:solidFill>
                  <a:schemeClr val="tx1"/>
                </a:solidFill>
                <a:latin typeface="Arial" panose="020B0604020202020204" pitchFamily="34" charset="0"/>
              </a:defRPr>
            </a:lvl6pPr>
            <a:lvl7pPr marL="914400" fontAlgn="base">
              <a:spcBef>
                <a:spcPct val="0"/>
              </a:spcBef>
              <a:spcAft>
                <a:spcPct val="0"/>
              </a:spcAft>
              <a:defRPr>
                <a:solidFill>
                  <a:schemeClr val="tx1"/>
                </a:solidFill>
                <a:latin typeface="Arial" panose="020B0604020202020204" pitchFamily="34" charset="0"/>
              </a:defRPr>
            </a:lvl7pPr>
            <a:lvl8pPr marL="1371600" fontAlgn="base">
              <a:spcBef>
                <a:spcPct val="0"/>
              </a:spcBef>
              <a:spcAft>
                <a:spcPct val="0"/>
              </a:spcAft>
              <a:defRPr>
                <a:solidFill>
                  <a:schemeClr val="tx1"/>
                </a:solidFill>
                <a:latin typeface="Arial" panose="020B0604020202020204" pitchFamily="34" charset="0"/>
              </a:defRPr>
            </a:lvl8pPr>
            <a:lvl9pPr marL="1828800" fontAlgn="base">
              <a:spcBef>
                <a:spcPct val="0"/>
              </a:spcBef>
              <a:spcAft>
                <a:spcPct val="0"/>
              </a:spcAft>
              <a:defRPr>
                <a:solidFill>
                  <a:schemeClr val="tx1"/>
                </a:solidFill>
                <a:latin typeface="Arial" panose="020B0604020202020204" pitchFamily="34" charset="0"/>
              </a:defRPr>
            </a:lvl9pPr>
          </a:lstStyle>
          <a:p>
            <a:r>
              <a:rPr lang="en-US" altLang="en-US" sz="3200" b="1" dirty="0">
                <a:solidFill>
                  <a:schemeClr val="tx2"/>
                </a:solidFill>
                <a:cs typeface="Arial" panose="020B0604020202020204" pitchFamily="34" charset="0"/>
              </a:rPr>
              <a:t>Oxford English Dictionary:</a:t>
            </a:r>
          </a:p>
        </p:txBody>
      </p:sp>
      <p:sp>
        <p:nvSpPr>
          <p:cNvPr id="2" name="Rechteck 1"/>
          <p:cNvSpPr/>
          <p:nvPr/>
        </p:nvSpPr>
        <p:spPr>
          <a:xfrm>
            <a:off x="5664200" y="6642100"/>
            <a:ext cx="3014663"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2364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a:xfrm>
            <a:off x="457200" y="125413"/>
            <a:ext cx="8229600" cy="1143000"/>
          </a:xfrm>
        </p:spPr>
        <p:txBody>
          <a:bodyPr/>
          <a:lstStyle/>
          <a:p>
            <a:pPr algn="ctr"/>
            <a:r>
              <a:rPr lang="en-US" altLang="en-US" dirty="0" smtClean="0">
                <a:latin typeface="Arial" panose="020B0604020202020204" pitchFamily="34" charset="0"/>
                <a:cs typeface="Arial" panose="020B0604020202020204" pitchFamily="34" charset="0"/>
              </a:rPr>
              <a:t>Hybrid detector</a:t>
            </a:r>
            <a:endParaRPr lang="en-US" altLang="en-US" dirty="0">
              <a:latin typeface="Arial" panose="020B0604020202020204" pitchFamily="34" charset="0"/>
              <a:cs typeface="Arial" panose="020B0604020202020204" pitchFamily="34" charset="0"/>
            </a:endParaRPr>
          </a:p>
        </p:txBody>
      </p:sp>
      <p:sp>
        <p:nvSpPr>
          <p:cNvPr id="942083" name="Rectangle 3"/>
          <p:cNvSpPr>
            <a:spLocks noGrp="1" noChangeArrowheads="1"/>
          </p:cNvSpPr>
          <p:nvPr>
            <p:ph type="body" idx="1"/>
          </p:nvPr>
        </p:nvSpPr>
        <p:spPr>
          <a:xfrm>
            <a:off x="484188" y="1133475"/>
            <a:ext cx="8229600" cy="5257800"/>
          </a:xfrm>
        </p:spPr>
        <p:txBody>
          <a:bodyPr/>
          <a:lstStyle/>
          <a:p>
            <a:pPr>
              <a:lnSpc>
                <a:spcPct val="80000"/>
              </a:lnSpc>
            </a:pPr>
            <a:r>
              <a:rPr lang="en-US" altLang="en-US" sz="2400" dirty="0" smtClean="0">
                <a:latin typeface="Arial" panose="020B0604020202020204" pitchFamily="34" charset="0"/>
                <a:cs typeface="Arial" panose="020B0604020202020204" pitchFamily="34" charset="0"/>
              </a:rPr>
              <a:t>A hybrid between a PMT (Vacuum acceleration) and an avalanche photodiode (semi-conductor amplification)</a:t>
            </a: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amplification happens in only two steps and the vacuum acceleration is very high (8 kV). Thus it produces less statistical noise than a PMT: </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a:t>
            </a:r>
            <a:r>
              <a:rPr lang="en-US" altLang="en-US" sz="2400" dirty="0">
                <a:latin typeface="Arial" panose="020B0604020202020204" pitchFamily="34" charset="0"/>
                <a:cs typeface="Arial" panose="020B0604020202020204" pitchFamily="34" charset="0"/>
              </a:rPr>
              <a:t>number of photons is directly related to the gray </a:t>
            </a:r>
            <a:r>
              <a:rPr lang="en-US" altLang="en-US" sz="2400" dirty="0" smtClean="0">
                <a:latin typeface="Arial" panose="020B0604020202020204" pitchFamily="34" charset="0"/>
                <a:cs typeface="Arial" panose="020B0604020202020204" pitchFamily="34" charset="0"/>
              </a:rPr>
              <a:t>level!</a:t>
            </a:r>
            <a:endParaRPr lang="en-US" altLang="en-US" sz="2400" dirty="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sz="2400" dirty="0" smtClean="0">
                <a:latin typeface="Arial" panose="020B0604020202020204" pitchFamily="34" charset="0"/>
                <a:cs typeface="Arial" panose="020B0604020202020204" pitchFamily="34" charset="0"/>
              </a:rPr>
              <a:t>A smaller photocathode results in less dark noise.</a:t>
            </a:r>
            <a:endParaRPr lang="en-US" altLang="en-US" sz="2400" dirty="0" smtClean="0">
              <a:latin typeface="Arial" panose="020B0604020202020204" pitchFamily="34" charset="0"/>
              <a:cs typeface="Arial" panose="020B0604020202020204" pitchFamily="34" charset="0"/>
            </a:endParaRPr>
          </a:p>
          <a:p>
            <a:pPr>
              <a:lnSpc>
                <a:spcPct val="80000"/>
              </a:lnSpc>
            </a:pPr>
            <a:endParaRPr lang="en-US" altLang="en-US" sz="2400" dirty="0" smtClean="0">
              <a:latin typeface="Arial" panose="020B0604020202020204" pitchFamily="34" charset="0"/>
              <a:cs typeface="Arial" panose="020B0604020202020204" pitchFamily="34" charset="0"/>
            </a:endParaRPr>
          </a:p>
          <a:p>
            <a:pPr>
              <a:lnSpc>
                <a:spcPct val="80000"/>
              </a:lnSpc>
            </a:pPr>
            <a:r>
              <a:rPr lang="en-US" altLang="en-US" sz="2400" dirty="0" smtClean="0">
                <a:latin typeface="Arial" panose="020B0604020202020204" pitchFamily="34" charset="0"/>
                <a:cs typeface="Arial" panose="020B0604020202020204" pitchFamily="34" charset="0"/>
              </a:rPr>
              <a:t>The vacuum voltage is fixed. No adaption to very bright signals is possible. </a:t>
            </a:r>
          </a:p>
          <a:p>
            <a:pPr>
              <a:lnSpc>
                <a:spcPct val="80000"/>
              </a:lnSpc>
            </a:pP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2070863"/>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8650" y="-36898"/>
            <a:ext cx="7886700" cy="1668629"/>
          </a:xfrm>
        </p:spPr>
        <p:txBody>
          <a:bodyPr>
            <a:normAutofit fontScale="90000"/>
          </a:bodyPr>
          <a:lstStyle/>
          <a:p>
            <a:r>
              <a:rPr lang="en-US" dirty="0" smtClean="0"/>
              <a:t>Direct comparison:</a:t>
            </a:r>
            <a:br>
              <a:rPr lang="en-US" dirty="0" smtClean="0"/>
            </a:br>
            <a:r>
              <a:rPr lang="en-US" dirty="0" smtClean="0"/>
              <a:t>Single scan of a fluorescent slide</a:t>
            </a:r>
            <a:br>
              <a:rPr lang="en-US" dirty="0" smtClean="0"/>
            </a:br>
            <a:r>
              <a:rPr lang="en-US" dirty="0" smtClean="0"/>
              <a:t>        </a:t>
            </a:r>
            <a:r>
              <a:rPr lang="en-US" b="1" dirty="0" smtClean="0">
                <a:solidFill>
                  <a:schemeClr val="bg1">
                    <a:lumMod val="65000"/>
                  </a:schemeClr>
                </a:solidFill>
              </a:rPr>
              <a:t>PMT</a:t>
            </a:r>
            <a:r>
              <a:rPr lang="en-US" dirty="0" smtClean="0"/>
              <a:t>                     </a:t>
            </a:r>
            <a:r>
              <a:rPr lang="en-US" b="1" dirty="0" err="1" smtClean="0">
                <a:solidFill>
                  <a:schemeClr val="accent1">
                    <a:lumMod val="60000"/>
                    <a:lumOff val="40000"/>
                  </a:schemeClr>
                </a:solidFill>
              </a:rPr>
              <a:t>HybridDetector</a:t>
            </a:r>
            <a:r>
              <a:rPr lang="en-US" dirty="0" smtClean="0"/>
              <a:t> </a:t>
            </a:r>
            <a:endParaRPr lang="en-US" dirty="0"/>
          </a:p>
        </p:txBody>
      </p:sp>
      <p:pic>
        <p:nvPicPr>
          <p:cNvPr id="10" name="Grafik 9"/>
          <p:cNvPicPr>
            <a:picLocks noChangeAspect="1"/>
          </p:cNvPicPr>
          <p:nvPr/>
        </p:nvPicPr>
        <p:blipFill>
          <a:blip r:embed="rId3"/>
          <a:stretch>
            <a:fillRect/>
          </a:stretch>
        </p:blipFill>
        <p:spPr>
          <a:xfrm>
            <a:off x="4792717" y="1759097"/>
            <a:ext cx="3946634" cy="3946634"/>
          </a:xfrm>
          <a:prstGeom prst="rect">
            <a:avLst/>
          </a:prstGeom>
        </p:spPr>
      </p:pic>
      <p:pic>
        <p:nvPicPr>
          <p:cNvPr id="11" name="Grafik 10"/>
          <p:cNvPicPr>
            <a:picLocks noChangeAspect="1"/>
          </p:cNvPicPr>
          <p:nvPr/>
        </p:nvPicPr>
        <p:blipFill>
          <a:blip r:embed="rId4"/>
          <a:stretch>
            <a:fillRect/>
          </a:stretch>
        </p:blipFill>
        <p:spPr>
          <a:xfrm>
            <a:off x="315311" y="1756469"/>
            <a:ext cx="3949262" cy="3949262"/>
          </a:xfrm>
          <a:prstGeom prst="rect">
            <a:avLst/>
          </a:prstGeom>
        </p:spPr>
      </p:pic>
    </p:spTree>
    <p:extLst>
      <p:ext uri="{BB962C8B-B14F-4D97-AF65-F5344CB8AC3E}">
        <p14:creationId xmlns:p14="http://schemas.microsoft.com/office/powerpoint/2010/main" val="1092441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hteck 12"/>
          <p:cNvSpPr/>
          <p:nvPr/>
        </p:nvSpPr>
        <p:spPr>
          <a:xfrm>
            <a:off x="2646778" y="4355803"/>
            <a:ext cx="4373313" cy="584775"/>
          </a:xfrm>
          <a:prstGeom prst="rect">
            <a:avLst/>
          </a:prstGeom>
        </p:spPr>
        <p:txBody>
          <a:bodyPr wrap="none">
            <a:spAutoFit/>
          </a:bodyPr>
          <a:lstStyle/>
          <a:p>
            <a:r>
              <a:rPr lang="en-US" sz="3200" b="1" dirty="0">
                <a:solidFill>
                  <a:schemeClr val="bg1">
                    <a:lumMod val="65000"/>
                  </a:schemeClr>
                </a:solidFill>
              </a:rPr>
              <a:t>PMT</a:t>
            </a:r>
            <a:r>
              <a:rPr lang="en-US" sz="3200" dirty="0"/>
              <a:t>   </a:t>
            </a:r>
            <a:r>
              <a:rPr lang="en-US" sz="3200" dirty="0" smtClean="0"/>
              <a:t>                         </a:t>
            </a:r>
            <a:r>
              <a:rPr lang="en-US" sz="3200" b="1" dirty="0" err="1">
                <a:solidFill>
                  <a:schemeClr val="accent1">
                    <a:lumMod val="60000"/>
                    <a:lumOff val="40000"/>
                  </a:schemeClr>
                </a:solidFill>
              </a:rPr>
              <a:t>HyD</a:t>
            </a:r>
            <a:r>
              <a:rPr lang="en-US" sz="3200" dirty="0"/>
              <a:t> </a:t>
            </a:r>
          </a:p>
        </p:txBody>
      </p:sp>
    </p:spTree>
    <p:extLst>
      <p:ext uri="{BB962C8B-B14F-4D97-AF65-F5344CB8AC3E}">
        <p14:creationId xmlns:p14="http://schemas.microsoft.com/office/powerpoint/2010/main" val="33740491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6" name="Diagramm 5"/>
          <p:cNvGraphicFramePr>
            <a:graphicFrameLocks/>
          </p:cNvGraphicFramePr>
          <p:nvPr>
            <p:extLst/>
          </p:nvPr>
        </p:nvGraphicFramePr>
        <p:xfrm>
          <a:off x="472966" y="1868212"/>
          <a:ext cx="7937938" cy="4721774"/>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Gerade Verbindung mit Pfeil 6"/>
          <p:cNvCxnSpPr/>
          <p:nvPr/>
        </p:nvCxnSpPr>
        <p:spPr>
          <a:xfrm flipV="1">
            <a:off x="3168869" y="2916621"/>
            <a:ext cx="0" cy="1970690"/>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a:off x="3168869" y="2916621"/>
            <a:ext cx="1931276" cy="1"/>
          </a:xfrm>
          <a:prstGeom prst="straightConnector1">
            <a:avLst/>
          </a:prstGeom>
          <a:ln w="762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1820917" y="2301764"/>
            <a:ext cx="1994072" cy="461665"/>
          </a:xfrm>
          <a:prstGeom prst="rect">
            <a:avLst/>
          </a:prstGeom>
          <a:solidFill>
            <a:schemeClr val="bg1"/>
          </a:solidFill>
        </p:spPr>
        <p:txBody>
          <a:bodyPr wrap="none" rtlCol="0">
            <a:spAutoFit/>
          </a:bodyPr>
          <a:lstStyle/>
          <a:p>
            <a:r>
              <a:rPr lang="en-US" sz="2400" b="1" dirty="0" smtClean="0"/>
              <a:t>Normalization</a:t>
            </a:r>
            <a:endParaRPr lang="en-US" sz="2400" b="1" dirty="0"/>
          </a:p>
        </p:txBody>
      </p:sp>
    </p:spTree>
    <p:extLst>
      <p:ext uri="{BB962C8B-B14F-4D97-AF65-F5344CB8AC3E}">
        <p14:creationId xmlns:p14="http://schemas.microsoft.com/office/powerpoint/2010/main" val="26967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Histogram of a single 256x256 scan of a fluorescent slide</a:t>
            </a:r>
            <a:endParaRPr lang="en-US" dirty="0"/>
          </a:p>
        </p:txBody>
      </p:sp>
      <p:graphicFrame>
        <p:nvGraphicFramePr>
          <p:cNvPr id="7" name="Diagramm 6"/>
          <p:cNvGraphicFramePr>
            <a:graphicFrameLocks/>
          </p:cNvGraphicFramePr>
          <p:nvPr>
            <p:extLst>
              <p:ext uri="{D42A27DB-BD31-4B8C-83A1-F6EECF244321}">
                <p14:modId xmlns:p14="http://schemas.microsoft.com/office/powerpoint/2010/main" val="711414003"/>
              </p:ext>
            </p:extLst>
          </p:nvPr>
        </p:nvGraphicFramePr>
        <p:xfrm>
          <a:off x="628650" y="1947042"/>
          <a:ext cx="8263101"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64576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2885" y="-1"/>
            <a:ext cx="7886700" cy="1986455"/>
          </a:xfrm>
        </p:spPr>
        <p:txBody>
          <a:bodyPr>
            <a:normAutofit/>
          </a:bodyPr>
          <a:lstStyle/>
          <a:p>
            <a:r>
              <a:rPr lang="en-US" dirty="0" smtClean="0"/>
              <a:t>Average Projection of 100 Scans</a:t>
            </a:r>
            <a:br>
              <a:rPr lang="en-US" dirty="0" smtClean="0"/>
            </a:br>
            <a:r>
              <a:rPr lang="en-US" dirty="0" smtClean="0"/>
              <a:t>(frame average)</a:t>
            </a:r>
            <a:br>
              <a:rPr lang="en-US" dirty="0" smtClean="0"/>
            </a:br>
            <a:r>
              <a:rPr lang="en-US" dirty="0" smtClean="0"/>
              <a:t>        PMT                          </a:t>
            </a:r>
            <a:r>
              <a:rPr lang="en-US" dirty="0" err="1" smtClean="0"/>
              <a:t>HyD</a:t>
            </a:r>
            <a:r>
              <a:rPr lang="en-US" dirty="0" smtClean="0"/>
              <a:t> </a:t>
            </a:r>
            <a:endParaRPr lang="en-US" dirty="0"/>
          </a:p>
        </p:txBody>
      </p:sp>
      <p:pic>
        <p:nvPicPr>
          <p:cNvPr id="4" name="Grafik 3"/>
          <p:cNvPicPr>
            <a:picLocks noChangeAspect="1"/>
          </p:cNvPicPr>
          <p:nvPr/>
        </p:nvPicPr>
        <p:blipFill>
          <a:blip r:embed="rId3"/>
          <a:stretch>
            <a:fillRect/>
          </a:stretch>
        </p:blipFill>
        <p:spPr>
          <a:xfrm>
            <a:off x="4816365" y="2238705"/>
            <a:ext cx="3949261" cy="3949261"/>
          </a:xfrm>
          <a:prstGeom prst="rect">
            <a:avLst/>
          </a:prstGeom>
        </p:spPr>
      </p:pic>
      <p:pic>
        <p:nvPicPr>
          <p:cNvPr id="5" name="Grafik 4"/>
          <p:cNvPicPr>
            <a:picLocks noChangeAspect="1"/>
          </p:cNvPicPr>
          <p:nvPr/>
        </p:nvPicPr>
        <p:blipFill>
          <a:blip r:embed="rId4"/>
          <a:stretch>
            <a:fillRect/>
          </a:stretch>
        </p:blipFill>
        <p:spPr>
          <a:xfrm>
            <a:off x="315311" y="2238705"/>
            <a:ext cx="3949262" cy="3949262"/>
          </a:xfrm>
          <a:prstGeom prst="rect">
            <a:avLst/>
          </a:prstGeom>
        </p:spPr>
      </p:pic>
    </p:spTree>
    <p:extLst>
      <p:ext uri="{BB962C8B-B14F-4D97-AF65-F5344CB8AC3E}">
        <p14:creationId xmlns:p14="http://schemas.microsoft.com/office/powerpoint/2010/main" val="18064303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 6"/>
          <p:cNvGraphicFramePr>
            <a:graphicFrameLocks/>
          </p:cNvGraphicFramePr>
          <p:nvPr>
            <p:extLst>
              <p:ext uri="{D42A27DB-BD31-4B8C-83A1-F6EECF244321}">
                <p14:modId xmlns:p14="http://schemas.microsoft.com/office/powerpoint/2010/main" val="4145085405"/>
              </p:ext>
            </p:extLst>
          </p:nvPr>
        </p:nvGraphicFramePr>
        <p:xfrm>
          <a:off x="817837" y="1690689"/>
          <a:ext cx="7200900" cy="4729327"/>
        </p:xfrm>
        <a:graphic>
          <a:graphicData uri="http://schemas.openxmlformats.org/drawingml/2006/chart">
            <c:chart xmlns:c="http://schemas.openxmlformats.org/drawingml/2006/chart" xmlns:r="http://schemas.openxmlformats.org/officeDocument/2006/relationships" r:id="rId2"/>
          </a:graphicData>
        </a:graphic>
      </p:graphicFrame>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spTree>
    <p:extLst>
      <p:ext uri="{BB962C8B-B14F-4D97-AF65-F5344CB8AC3E}">
        <p14:creationId xmlns:p14="http://schemas.microsoft.com/office/powerpoint/2010/main" val="35899744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US" dirty="0" smtClean="0"/>
              <a:t>Histogram of a 100x average 256x256 scan of a fluorescent slide</a:t>
            </a:r>
            <a:endParaRPr lang="en-US" dirty="0"/>
          </a:p>
        </p:txBody>
      </p:sp>
      <p:graphicFrame>
        <p:nvGraphicFramePr>
          <p:cNvPr id="10" name="Diagramm 9"/>
          <p:cNvGraphicFramePr>
            <a:graphicFrameLocks/>
          </p:cNvGraphicFramePr>
          <p:nvPr>
            <p:extLst>
              <p:ext uri="{D42A27DB-BD31-4B8C-83A1-F6EECF244321}">
                <p14:modId xmlns:p14="http://schemas.microsoft.com/office/powerpoint/2010/main" val="3327779303"/>
              </p:ext>
            </p:extLst>
          </p:nvPr>
        </p:nvGraphicFramePr>
        <p:xfrm>
          <a:off x="1245476" y="2025869"/>
          <a:ext cx="6818586" cy="435916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feld 2"/>
          <p:cNvSpPr txBox="1"/>
          <p:nvPr/>
        </p:nvSpPr>
        <p:spPr>
          <a:xfrm>
            <a:off x="780394" y="2971799"/>
            <a:ext cx="2349105" cy="584775"/>
          </a:xfrm>
          <a:prstGeom prst="rect">
            <a:avLst/>
          </a:prstGeom>
          <a:solidFill>
            <a:schemeClr val="bg1"/>
          </a:solidFill>
        </p:spPr>
        <p:txBody>
          <a:bodyPr wrap="none" rtlCol="0">
            <a:spAutoFit/>
          </a:bodyPr>
          <a:lstStyle/>
          <a:p>
            <a:r>
              <a:rPr lang="en-US" sz="3200" b="1" dirty="0" smtClean="0"/>
              <a:t>Normalized: </a:t>
            </a:r>
            <a:endParaRPr lang="en-US" sz="3200" b="1" dirty="0"/>
          </a:p>
        </p:txBody>
      </p:sp>
      <p:sp>
        <p:nvSpPr>
          <p:cNvPr id="4" name="Ellipse 3"/>
          <p:cNvSpPr/>
          <p:nvPr/>
        </p:nvSpPr>
        <p:spPr>
          <a:xfrm>
            <a:off x="1403130"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llipse 10"/>
          <p:cNvSpPr/>
          <p:nvPr/>
        </p:nvSpPr>
        <p:spPr>
          <a:xfrm>
            <a:off x="7685688" y="5801710"/>
            <a:ext cx="338958" cy="275897"/>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74718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6" name="Titel 1"/>
          <p:cNvSpPr txBox="1">
            <a:spLocks/>
          </p:cNvSpPr>
          <p:nvPr/>
        </p:nvSpPr>
        <p:spPr>
          <a:xfrm>
            <a:off x="442210" y="365126"/>
            <a:ext cx="80731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rgbClr val="FFC000">
                    <a:lumMod val="60000"/>
                    <a:lumOff val="40000"/>
                  </a:srgbClr>
                </a:solidFill>
              </a:rPr>
              <a:t>Left: PMT with 7% laser power (633 nm)  Right: Hybrid detector with 1%.</a:t>
            </a:r>
            <a:endParaRPr lang="en-US" sz="3600" dirty="0">
              <a:solidFill>
                <a:srgbClr val="FFC000">
                  <a:lumMod val="60000"/>
                  <a:lumOff val="40000"/>
                </a:srgbClr>
              </a:solidFill>
            </a:endParaRPr>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151089"/>
            <a:ext cx="4552552" cy="3966294"/>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447" y="2151089"/>
            <a:ext cx="4552552" cy="3966294"/>
          </a:xfrm>
          <a:prstGeom prst="rect">
            <a:avLst/>
          </a:prstGeom>
        </p:spPr>
      </p:pic>
      <p:sp>
        <p:nvSpPr>
          <p:cNvPr id="7" name="Textfeld 6"/>
          <p:cNvSpPr txBox="1"/>
          <p:nvPr/>
        </p:nvSpPr>
        <p:spPr>
          <a:xfrm>
            <a:off x="1011836" y="6303364"/>
            <a:ext cx="2708114" cy="369332"/>
          </a:xfrm>
          <a:prstGeom prst="rect">
            <a:avLst/>
          </a:prstGeom>
          <a:noFill/>
        </p:spPr>
        <p:txBody>
          <a:bodyPr wrap="none" rtlCol="0">
            <a:spAutoFit/>
          </a:bodyPr>
          <a:lstStyle/>
          <a:p>
            <a:r>
              <a:rPr lang="en-US" dirty="0" smtClean="0">
                <a:solidFill>
                  <a:srgbClr val="FFC000">
                    <a:lumMod val="60000"/>
                    <a:lumOff val="40000"/>
                  </a:srgbClr>
                </a:solidFill>
              </a:rPr>
              <a:t>Lookup table ‘fire’ from Fiji</a:t>
            </a:r>
            <a:endParaRPr lang="en-US" dirty="0">
              <a:solidFill>
                <a:srgbClr val="FFC000">
                  <a:lumMod val="60000"/>
                  <a:lumOff val="40000"/>
                </a:srgbClr>
              </a:solidFill>
            </a:endParaRPr>
          </a:p>
        </p:txBody>
      </p:sp>
      <p:sp>
        <p:nvSpPr>
          <p:cNvPr id="8" name="Textfeld 7"/>
          <p:cNvSpPr txBox="1"/>
          <p:nvPr/>
        </p:nvSpPr>
        <p:spPr>
          <a:xfrm>
            <a:off x="844731" y="1690689"/>
            <a:ext cx="5859104" cy="369332"/>
          </a:xfrm>
          <a:prstGeom prst="rect">
            <a:avLst/>
          </a:prstGeom>
          <a:noFill/>
        </p:spPr>
        <p:txBody>
          <a:bodyPr wrap="none" rtlCol="0">
            <a:spAutoFit/>
          </a:bodyPr>
          <a:lstStyle/>
          <a:p>
            <a:r>
              <a:rPr lang="en-US" dirty="0" smtClean="0">
                <a:solidFill>
                  <a:srgbClr val="FFC000">
                    <a:lumMod val="60000"/>
                    <a:lumOff val="40000"/>
                  </a:srgbClr>
                </a:solidFill>
              </a:rPr>
              <a:t>Note: this does </a:t>
            </a:r>
            <a:r>
              <a:rPr lang="en-US" b="1" i="1" dirty="0" smtClean="0">
                <a:solidFill>
                  <a:srgbClr val="FFC000">
                    <a:lumMod val="60000"/>
                    <a:lumOff val="40000"/>
                  </a:srgbClr>
                </a:solidFill>
              </a:rPr>
              <a:t>not</a:t>
            </a:r>
            <a:r>
              <a:rPr lang="en-US" dirty="0" smtClean="0">
                <a:solidFill>
                  <a:srgbClr val="FFC000">
                    <a:lumMod val="60000"/>
                    <a:lumOff val="40000"/>
                  </a:srgbClr>
                </a:solidFill>
              </a:rPr>
              <a:t> translate into “</a:t>
            </a:r>
            <a:r>
              <a:rPr lang="en-US" dirty="0" err="1" smtClean="0">
                <a:solidFill>
                  <a:srgbClr val="FFC000">
                    <a:lumMod val="60000"/>
                    <a:lumOff val="40000"/>
                  </a:srgbClr>
                </a:solidFill>
              </a:rPr>
              <a:t>HyD</a:t>
            </a:r>
            <a:r>
              <a:rPr lang="en-US" dirty="0" smtClean="0">
                <a:solidFill>
                  <a:srgbClr val="FFC000">
                    <a:lumMod val="60000"/>
                    <a:lumOff val="40000"/>
                  </a:srgbClr>
                </a:solidFill>
              </a:rPr>
              <a:t> 7x better than PMT”!</a:t>
            </a:r>
            <a:endParaRPr lang="en-US" dirty="0">
              <a:solidFill>
                <a:srgbClr val="FFC000">
                  <a:lumMod val="60000"/>
                  <a:lumOff val="40000"/>
                </a:srgbClr>
              </a:solidFill>
            </a:endParaRPr>
          </a:p>
        </p:txBody>
      </p:sp>
    </p:spTree>
    <p:extLst>
      <p:ext uri="{BB962C8B-B14F-4D97-AF65-F5344CB8AC3E}">
        <p14:creationId xmlns:p14="http://schemas.microsoft.com/office/powerpoint/2010/main" val="112676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40" y="978936"/>
            <a:ext cx="9455464" cy="5463459"/>
          </a:xfrm>
          <a:prstGeom prst="rect">
            <a:avLst/>
          </a:prstGeom>
        </p:spPr>
      </p:pic>
      <p:sp>
        <p:nvSpPr>
          <p:cNvPr id="2" name="Titel 1"/>
          <p:cNvSpPr>
            <a:spLocks noGrp="1"/>
          </p:cNvSpPr>
          <p:nvPr>
            <p:ph type="title"/>
          </p:nvPr>
        </p:nvSpPr>
        <p:spPr>
          <a:xfrm>
            <a:off x="0" y="-637"/>
            <a:ext cx="9382724" cy="669578"/>
          </a:xfrm>
        </p:spPr>
        <p:txBody>
          <a:bodyPr>
            <a:normAutofit/>
          </a:bodyPr>
          <a:lstStyle/>
          <a:p>
            <a:r>
              <a:rPr lang="en-US" sz="3600" dirty="0" smtClean="0">
                <a:latin typeface="Arial" panose="020B0604020202020204" pitchFamily="34" charset="0"/>
                <a:cs typeface="Arial" panose="020B0604020202020204" pitchFamily="34" charset="0"/>
              </a:rPr>
              <a:t>How many photons do we collect per pixel?</a:t>
            </a:r>
            <a:endParaRPr lang="en-US" sz="3600" dirty="0">
              <a:latin typeface="Arial" panose="020B0604020202020204" pitchFamily="34" charset="0"/>
              <a:cs typeface="Arial" panose="020B0604020202020204" pitchFamily="34" charset="0"/>
            </a:endParaRPr>
          </a:p>
        </p:txBody>
      </p:sp>
      <p:sp>
        <p:nvSpPr>
          <p:cNvPr id="6" name="Textfeld 5"/>
          <p:cNvSpPr txBox="1"/>
          <p:nvPr/>
        </p:nvSpPr>
        <p:spPr>
          <a:xfrm>
            <a:off x="0" y="609604"/>
            <a:ext cx="9143999" cy="369332"/>
          </a:xfrm>
          <a:prstGeom prst="rect">
            <a:avLst/>
          </a:prstGeom>
          <a:noFill/>
        </p:spPr>
        <p:txBody>
          <a:bodyPr wrap="square" rtlCol="0">
            <a:spAutoFit/>
          </a:bodyPr>
          <a:lstStyle/>
          <a:p>
            <a:pPr algn="ctr"/>
            <a:r>
              <a:rPr lang="en-US" dirty="0" smtClean="0"/>
              <a:t>Histogram for a confocal image, recorded with PMT and hybrid detector</a:t>
            </a:r>
            <a:endParaRPr lang="en-US" dirty="0"/>
          </a:p>
        </p:txBody>
      </p:sp>
      <p:sp>
        <p:nvSpPr>
          <p:cNvPr id="7" name="Textfeld 6"/>
          <p:cNvSpPr txBox="1"/>
          <p:nvPr/>
        </p:nvSpPr>
        <p:spPr>
          <a:xfrm rot="16200000">
            <a:off x="-1789255" y="3803374"/>
            <a:ext cx="4262705" cy="369332"/>
          </a:xfrm>
          <a:prstGeom prst="rect">
            <a:avLst/>
          </a:prstGeom>
          <a:solidFill>
            <a:schemeClr val="bg1"/>
          </a:solidFill>
        </p:spPr>
        <p:txBody>
          <a:bodyPr wrap="none" rtlCol="0">
            <a:spAutoFit/>
          </a:bodyPr>
          <a:lstStyle/>
          <a:p>
            <a:r>
              <a:rPr lang="de-DE" b="1" dirty="0" err="1" smtClean="0">
                <a:latin typeface="Arial" panose="020B0604020202020204" pitchFamily="34" charset="0"/>
                <a:cs typeface="Arial" panose="020B0604020202020204" pitchFamily="34" charset="0"/>
              </a:rPr>
              <a:t>Number</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of</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pixels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with</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this</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gray</a:t>
            </a:r>
            <a:r>
              <a:rPr lang="de-DE" b="1" dirty="0" smtClean="0">
                <a:latin typeface="Arial" panose="020B0604020202020204" pitchFamily="34" charset="0"/>
                <a:cs typeface="Arial" panose="020B0604020202020204" pitchFamily="34" charset="0"/>
              </a:rPr>
              <a:t> </a:t>
            </a:r>
            <a:r>
              <a:rPr lang="de-DE" b="1" dirty="0" err="1" smtClean="0">
                <a:latin typeface="Arial" panose="020B0604020202020204" pitchFamily="34" charset="0"/>
                <a:cs typeface="Arial" panose="020B0604020202020204" pitchFamily="34" charset="0"/>
              </a:rPr>
              <a:t>value</a:t>
            </a:r>
            <a:endParaRPr lang="en-US" b="1" dirty="0">
              <a:latin typeface="Arial" panose="020B0604020202020204" pitchFamily="34" charset="0"/>
              <a:cs typeface="Arial" panose="020B0604020202020204" pitchFamily="34" charset="0"/>
            </a:endParaRPr>
          </a:p>
        </p:txBody>
      </p:sp>
      <p:sp>
        <p:nvSpPr>
          <p:cNvPr id="8" name="Textfeld 7"/>
          <p:cNvSpPr txBox="1"/>
          <p:nvPr/>
        </p:nvSpPr>
        <p:spPr>
          <a:xfrm>
            <a:off x="4207584" y="5919338"/>
            <a:ext cx="1635384" cy="400110"/>
          </a:xfrm>
          <a:prstGeom prst="rect">
            <a:avLst/>
          </a:prstGeom>
          <a:solidFill>
            <a:schemeClr val="bg1"/>
          </a:solidFill>
        </p:spPr>
        <p:txBody>
          <a:bodyPr wrap="none" rtlCol="0">
            <a:spAutoFit/>
          </a:bodyPr>
          <a:lstStyle/>
          <a:p>
            <a:r>
              <a:rPr lang="de-DE" sz="2000" b="1" dirty="0" err="1" smtClean="0">
                <a:latin typeface="Arial" panose="020B0604020202020204" pitchFamily="34" charset="0"/>
                <a:cs typeface="Arial" panose="020B0604020202020204" pitchFamily="34" charset="0"/>
              </a:rPr>
              <a:t>grayvalue</a:t>
            </a:r>
            <a:r>
              <a:rPr lang="de-DE" sz="2000" b="1" dirty="0" smtClean="0">
                <a:latin typeface="Arial" panose="020B0604020202020204" pitchFamily="34" charset="0"/>
                <a:cs typeface="Arial" panose="020B0604020202020204" pitchFamily="34" charset="0"/>
              </a:rPr>
              <a:t>   </a:t>
            </a:r>
            <a:endParaRPr lang="en-US" sz="2000" b="1" dirty="0">
              <a:latin typeface="Arial" panose="020B0604020202020204" pitchFamily="34" charset="0"/>
              <a:cs typeface="Arial" panose="020B0604020202020204" pitchFamily="34" charset="0"/>
            </a:endParaRPr>
          </a:p>
        </p:txBody>
      </p:sp>
      <p:sp>
        <p:nvSpPr>
          <p:cNvPr id="10" name="Textfeld 9"/>
          <p:cNvSpPr txBox="1"/>
          <p:nvPr/>
        </p:nvSpPr>
        <p:spPr>
          <a:xfrm>
            <a:off x="6122505" y="2661657"/>
            <a:ext cx="2842445" cy="954107"/>
          </a:xfrm>
          <a:prstGeom prst="rect">
            <a:avLst/>
          </a:prstGeom>
          <a:solidFill>
            <a:schemeClr val="bg1"/>
          </a:solidFill>
        </p:spPr>
        <p:txBody>
          <a:bodyPr wrap="none" rtlCol="0">
            <a:spAutoFit/>
          </a:bodyPr>
          <a:lstStyle/>
          <a:p>
            <a:r>
              <a:rPr lang="de-DE" sz="2800" b="1" dirty="0" smtClean="0">
                <a:solidFill>
                  <a:srgbClr val="0000CC"/>
                </a:solidFill>
                <a:latin typeface="Arial" panose="020B0604020202020204" pitchFamily="34" charset="0"/>
                <a:cs typeface="Arial" panose="020B0604020202020204" pitchFamily="34" charset="0"/>
              </a:rPr>
              <a:t>PMT</a:t>
            </a:r>
          </a:p>
          <a:p>
            <a:r>
              <a:rPr lang="de-DE" sz="2800" b="1" dirty="0" smtClean="0">
                <a:solidFill>
                  <a:srgbClr val="FF0000"/>
                </a:solidFill>
                <a:latin typeface="Arial" panose="020B0604020202020204" pitchFamily="34" charset="0"/>
                <a:cs typeface="Arial" panose="020B0604020202020204" pitchFamily="34" charset="0"/>
              </a:rPr>
              <a:t>Hybrid </a:t>
            </a:r>
            <a:r>
              <a:rPr lang="de-DE" sz="2800" b="1" dirty="0" err="1" smtClean="0">
                <a:solidFill>
                  <a:srgbClr val="FF0000"/>
                </a:solidFill>
                <a:latin typeface="Arial" panose="020B0604020202020204" pitchFamily="34" charset="0"/>
                <a:cs typeface="Arial" panose="020B0604020202020204" pitchFamily="34" charset="0"/>
              </a:rPr>
              <a:t>detector</a:t>
            </a:r>
            <a:endParaRPr lang="en-US"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592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ChangeArrowheads="1"/>
          </p:cNvSpPr>
          <p:nvPr>
            <p:ph type="title"/>
          </p:nvPr>
        </p:nvSpPr>
        <p:spPr/>
        <p:txBody>
          <a:bodyPr>
            <a:normAutofit/>
          </a:bodyPr>
          <a:lstStyle/>
          <a:p>
            <a:r>
              <a:rPr lang="en-US" altLang="en-US" sz="3600" dirty="0">
                <a:latin typeface="Arial" panose="020B0604020202020204" pitchFamily="34" charset="0"/>
                <a:cs typeface="Arial" panose="020B0604020202020204" pitchFamily="34" charset="0"/>
              </a:rPr>
              <a:t>Confocal laser scanning microscopy</a:t>
            </a:r>
          </a:p>
        </p:txBody>
      </p:sp>
      <p:sp>
        <p:nvSpPr>
          <p:cNvPr id="621571" name="Rectangle 3"/>
          <p:cNvSpPr>
            <a:spLocks noGrp="1" noChangeArrowheads="1"/>
          </p:cNvSpPr>
          <p:nvPr>
            <p:ph type="body" idx="1"/>
          </p:nvPr>
        </p:nvSpPr>
        <p:spPr/>
        <p:txBody>
          <a:bodyPr/>
          <a:lstStyle/>
          <a:p>
            <a:pPr>
              <a:buFontTx/>
              <a:buNone/>
            </a:pPr>
            <a:r>
              <a:rPr lang="en-US" altLang="en-US" dirty="0" err="1">
                <a:latin typeface="Arial" panose="020B0604020202020204" pitchFamily="34" charset="0"/>
                <a:cs typeface="Arial" panose="020B0604020202020204" pitchFamily="34" charset="0"/>
              </a:rPr>
              <a:t>Clsm</a:t>
            </a:r>
            <a:r>
              <a:rPr lang="en-US" altLang="en-US" dirty="0">
                <a:latin typeface="Arial" panose="020B0604020202020204" pitchFamily="34" charset="0"/>
                <a:cs typeface="Arial" panose="020B0604020202020204" pitchFamily="34" charset="0"/>
              </a:rPr>
              <a:t> has 2 fundamental differences compared to conventional LM:</a:t>
            </a:r>
          </a:p>
          <a:p>
            <a:r>
              <a:rPr lang="en-US" altLang="en-US" dirty="0">
                <a:latin typeface="Arial" panose="020B0604020202020204" pitchFamily="34" charset="0"/>
                <a:cs typeface="Arial" panose="020B0604020202020204" pitchFamily="34" charset="0"/>
              </a:rPr>
              <a:t>Out-of-focus light is blocked physically</a:t>
            </a:r>
          </a:p>
          <a:p>
            <a:r>
              <a:rPr lang="en-US" altLang="en-US" dirty="0">
                <a:latin typeface="Arial" panose="020B0604020202020204" pitchFamily="34" charset="0"/>
                <a:cs typeface="Arial" panose="020B0604020202020204" pitchFamily="34" charset="0"/>
              </a:rPr>
              <a:t>No image is generated in the microscope itself. It is reconstructed in the computer</a:t>
            </a:r>
          </a:p>
          <a:p>
            <a:pPr>
              <a:buFontTx/>
              <a:buNone/>
            </a:pPr>
            <a:r>
              <a:rPr lang="en-US" altLang="en-US" sz="2400" dirty="0">
                <a:latin typeface="Arial" panose="020B0604020202020204" pitchFamily="34" charset="0"/>
                <a:cs typeface="Arial" panose="020B0604020202020204" pitchFamily="34" charset="0"/>
              </a:rPr>
              <a:t>Since the eye cannot see anything, all commercial </a:t>
            </a:r>
            <a:r>
              <a:rPr lang="en-US" altLang="en-US" sz="2400" dirty="0" err="1">
                <a:latin typeface="Arial" panose="020B0604020202020204" pitchFamily="34" charset="0"/>
                <a:cs typeface="Arial" panose="020B0604020202020204" pitchFamily="34" charset="0"/>
              </a:rPr>
              <a:t>confocals</a:t>
            </a:r>
            <a:r>
              <a:rPr lang="en-US" altLang="en-US" sz="2400" dirty="0">
                <a:latin typeface="Arial" panose="020B0604020202020204" pitchFamily="34" charset="0"/>
                <a:cs typeface="Arial" panose="020B0604020202020204" pitchFamily="34" charset="0"/>
              </a:rPr>
              <a:t> have an additional excitation source for conventional fluorescence microscopy, like a mercury arc Lamp or an LED.</a:t>
            </a:r>
          </a:p>
        </p:txBody>
      </p:sp>
    </p:spTree>
    <p:extLst>
      <p:ext uri="{BB962C8B-B14F-4D97-AF65-F5344CB8AC3E}">
        <p14:creationId xmlns:p14="http://schemas.microsoft.com/office/powerpoint/2010/main" val="16302091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ChangeArrowheads="1"/>
          </p:cNvSpPr>
          <p:nvPr>
            <p:ph type="title"/>
          </p:nvPr>
        </p:nvSpPr>
        <p:spPr/>
        <p:txBody>
          <a:bodyPr/>
          <a:lstStyle/>
          <a:p>
            <a:pPr algn="ctr"/>
            <a:r>
              <a:rPr lang="en-US" altLang="en-US" dirty="0">
                <a:latin typeface="Arial" panose="020B0604020202020204" pitchFamily="34" charset="0"/>
                <a:cs typeface="Arial" panose="020B0604020202020204" pitchFamily="34" charset="0"/>
              </a:rPr>
              <a:t>PMTs and hybrid detectors</a:t>
            </a:r>
          </a:p>
        </p:txBody>
      </p:sp>
      <p:sp>
        <p:nvSpPr>
          <p:cNvPr id="944131" name="Rectangle 3"/>
          <p:cNvSpPr>
            <a:spLocks noGrp="1" noChangeArrowheads="1"/>
          </p:cNvSpPr>
          <p:nvPr>
            <p:ph type="body" idx="1"/>
          </p:nvPr>
        </p:nvSpPr>
        <p:spPr>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ormAutofit lnSpcReduction="10000"/>
          </a:bodyPr>
          <a:lstStyle/>
          <a:p>
            <a:pPr>
              <a:lnSpc>
                <a:spcPct val="80000"/>
              </a:lnSpc>
              <a:spcBef>
                <a:spcPct val="0"/>
              </a:spcBef>
            </a:pPr>
            <a:r>
              <a:rPr lang="en-US" altLang="en-US" sz="2800" dirty="0">
                <a:latin typeface="Arial" panose="020B0604020202020204" pitchFamily="34" charset="0"/>
                <a:cs typeface="Arial" panose="020B0604020202020204" pitchFamily="34" charset="0"/>
              </a:rPr>
              <a:t>The </a:t>
            </a:r>
            <a:r>
              <a:rPr lang="en-US" altLang="en-US" sz="2800" u="sng" dirty="0">
                <a:latin typeface="Arial" panose="020B0604020202020204" pitchFamily="34" charset="0"/>
                <a:cs typeface="Arial" panose="020B0604020202020204" pitchFamily="34" charset="0"/>
              </a:rPr>
              <a:t>spectral response</a:t>
            </a:r>
            <a:r>
              <a:rPr lang="en-US" altLang="en-US" sz="2800" dirty="0">
                <a:latin typeface="Arial" panose="020B0604020202020204" pitchFamily="34" charset="0"/>
                <a:cs typeface="Arial" panose="020B0604020202020204" pitchFamily="34" charset="0"/>
              </a:rPr>
              <a:t>, </a:t>
            </a:r>
            <a:r>
              <a:rPr lang="en-US" altLang="en-US" sz="2800" u="sng" dirty="0">
                <a:latin typeface="Arial" panose="020B0604020202020204" pitchFamily="34" charset="0"/>
                <a:cs typeface="Arial" panose="020B0604020202020204" pitchFamily="34" charset="0"/>
              </a:rPr>
              <a:t>quantum efficiency</a:t>
            </a:r>
            <a:r>
              <a:rPr lang="en-US" altLang="en-US" sz="2800" dirty="0">
                <a:latin typeface="Arial" panose="020B0604020202020204" pitchFamily="34" charset="0"/>
                <a:cs typeface="Arial" panose="020B0604020202020204" pitchFamily="34" charset="0"/>
              </a:rPr>
              <a:t>, and </a:t>
            </a:r>
            <a:r>
              <a:rPr lang="en-US" altLang="en-US" sz="2800" u="sng" dirty="0">
                <a:latin typeface="Arial" panose="020B0604020202020204" pitchFamily="34" charset="0"/>
                <a:cs typeface="Arial" panose="020B0604020202020204" pitchFamily="34" charset="0"/>
              </a:rPr>
              <a:t>dark current</a:t>
            </a:r>
            <a:r>
              <a:rPr lang="en-US" altLang="en-US" sz="2800" dirty="0">
                <a:latin typeface="Arial" panose="020B0604020202020204" pitchFamily="34" charset="0"/>
                <a:cs typeface="Arial" panose="020B0604020202020204" pitchFamily="34" charset="0"/>
              </a:rPr>
              <a:t> of a </a:t>
            </a:r>
            <a:r>
              <a:rPr lang="en-US" altLang="en-US" sz="2800" dirty="0" smtClean="0">
                <a:latin typeface="Arial" panose="020B0604020202020204" pitchFamily="34" charset="0"/>
                <a:cs typeface="Arial" panose="020B0604020202020204" pitchFamily="34" charset="0"/>
              </a:rPr>
              <a:t>detector depend </a:t>
            </a:r>
            <a:r>
              <a:rPr lang="en-US" altLang="en-US" sz="2800" dirty="0">
                <a:latin typeface="Arial" panose="020B0604020202020204" pitchFamily="34" charset="0"/>
                <a:cs typeface="Arial" panose="020B0604020202020204" pitchFamily="34" charset="0"/>
              </a:rPr>
              <a:t>on the material </a:t>
            </a:r>
            <a:r>
              <a:rPr lang="en-US" altLang="en-US" sz="2800" dirty="0" smtClean="0">
                <a:latin typeface="Arial" panose="020B0604020202020204" pitchFamily="34" charset="0"/>
                <a:cs typeface="Arial" panose="020B0604020202020204" pitchFamily="34" charset="0"/>
              </a:rPr>
              <a:t>and size of </a:t>
            </a:r>
            <a:r>
              <a:rPr lang="en-US" altLang="en-US" sz="2800" dirty="0">
                <a:latin typeface="Arial" panose="020B0604020202020204" pitchFamily="34" charset="0"/>
                <a:cs typeface="Arial" panose="020B0604020202020204" pitchFamily="34" charset="0"/>
              </a:rPr>
              <a:t>the photocathode. </a:t>
            </a:r>
          </a:p>
          <a:p>
            <a:pPr>
              <a:lnSpc>
                <a:spcPct val="80000"/>
              </a:lnSpc>
              <a:spcBef>
                <a:spcPct val="0"/>
              </a:spcBef>
            </a:pP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The best photocathodes capable of responding to </a:t>
            </a:r>
            <a:r>
              <a:rPr lang="en-US" altLang="en-US" sz="2800" dirty="0" smtClean="0">
                <a:latin typeface="Arial" panose="020B0604020202020204" pitchFamily="34" charset="0"/>
                <a:cs typeface="Arial" panose="020B0604020202020204" pitchFamily="34" charset="0"/>
              </a:rPr>
              <a:t>visible  </a:t>
            </a:r>
            <a:r>
              <a:rPr lang="en-US" altLang="en-US" sz="2800" dirty="0">
                <a:latin typeface="Arial" panose="020B0604020202020204" pitchFamily="34" charset="0"/>
                <a:cs typeface="Arial" panose="020B0604020202020204" pitchFamily="34" charset="0"/>
              </a:rPr>
              <a:t>light used to </a:t>
            </a:r>
            <a:r>
              <a:rPr lang="en-US" altLang="en-US" sz="2800" dirty="0" smtClean="0">
                <a:latin typeface="Arial" panose="020B0604020202020204" pitchFamily="34" charset="0"/>
                <a:cs typeface="Arial" panose="020B0604020202020204" pitchFamily="34" charset="0"/>
              </a:rPr>
              <a:t>have less </a:t>
            </a:r>
            <a:r>
              <a:rPr lang="en-US" altLang="en-US" sz="2800" dirty="0">
                <a:latin typeface="Arial" panose="020B0604020202020204" pitchFamily="34" charset="0"/>
                <a:cs typeface="Arial" panose="020B0604020202020204" pitchFamily="34" charset="0"/>
              </a:rPr>
              <a:t>than </a:t>
            </a:r>
            <a:r>
              <a:rPr lang="en-US" altLang="en-US" sz="2800" dirty="0" smtClean="0">
                <a:latin typeface="Arial" panose="020B0604020202020204" pitchFamily="34" charset="0"/>
                <a:cs typeface="Arial" panose="020B0604020202020204" pitchFamily="34" charset="0"/>
              </a:rPr>
              <a:t>30% </a:t>
            </a:r>
            <a:r>
              <a:rPr lang="en-US" altLang="en-US" sz="2800" dirty="0">
                <a:latin typeface="Arial" panose="020B0604020202020204" pitchFamily="34" charset="0"/>
                <a:cs typeface="Arial" panose="020B0604020202020204" pitchFamily="34" charset="0"/>
              </a:rPr>
              <a:t>quantum </a:t>
            </a:r>
            <a:r>
              <a:rPr lang="en-US" altLang="en-US" sz="2800" dirty="0" smtClean="0">
                <a:latin typeface="Arial" panose="020B0604020202020204" pitchFamily="34" charset="0"/>
                <a:cs typeface="Arial" panose="020B0604020202020204" pitchFamily="34" charset="0"/>
              </a:rPr>
              <a:t>efficiency: </a:t>
            </a:r>
            <a:r>
              <a:rPr lang="en-US" altLang="en-US" sz="2800" dirty="0">
                <a:latin typeface="Arial" panose="020B0604020202020204" pitchFamily="34" charset="0"/>
                <a:cs typeface="Arial" panose="020B0604020202020204" pitchFamily="34" charset="0"/>
              </a:rPr>
              <a:t>70 percent of the photons impacting on the photocathode do not produce a photoelectron and are therefore not detected.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a:p>
            <a:pPr>
              <a:lnSpc>
                <a:spcPct val="80000"/>
              </a:lnSpc>
              <a:spcBef>
                <a:spcPct val="0"/>
              </a:spcBef>
            </a:pPr>
            <a:r>
              <a:rPr lang="en-US" altLang="en-US" sz="2800" dirty="0">
                <a:latin typeface="Arial" panose="020B0604020202020204" pitchFamily="34" charset="0"/>
                <a:cs typeface="Arial" panose="020B0604020202020204" pitchFamily="34" charset="0"/>
              </a:rPr>
              <a:t>New </a:t>
            </a:r>
            <a:r>
              <a:rPr lang="en-US" altLang="en-US" sz="2800" dirty="0" err="1">
                <a:latin typeface="Arial" panose="020B0604020202020204" pitchFamily="34" charset="0"/>
                <a:cs typeface="Arial" panose="020B0604020202020204" pitchFamily="34" charset="0"/>
              </a:rPr>
              <a:t>GaAsP</a:t>
            </a:r>
            <a:r>
              <a:rPr lang="en-US" altLang="en-US" sz="2800" dirty="0">
                <a:latin typeface="Arial" panose="020B0604020202020204" pitchFamily="34" charset="0"/>
                <a:cs typeface="Arial" panose="020B0604020202020204" pitchFamily="34" charset="0"/>
              </a:rPr>
              <a:t> photocathodes have a QE of up to 45</a:t>
            </a:r>
            <a:r>
              <a:rPr lang="en-US" altLang="en-US" sz="2800" dirty="0" smtClean="0">
                <a:latin typeface="Arial" panose="020B0604020202020204" pitchFamily="34" charset="0"/>
                <a:cs typeface="Arial" panose="020B0604020202020204" pitchFamily="34" charset="0"/>
              </a:rPr>
              <a:t>%. Used in some PMTs (Zeiss, Nikon) and always in hybrid detectors (Leica)</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9400401"/>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smtClean="0"/>
              <a:t>Hybrid vs PMT</a:t>
            </a:r>
            <a:endParaRPr lang="en-US" dirty="0"/>
          </a:p>
        </p:txBody>
      </p:sp>
      <p:sp>
        <p:nvSpPr>
          <p:cNvPr id="4" name="Inhaltsplatzhalter 3"/>
          <p:cNvSpPr>
            <a:spLocks noGrp="1"/>
          </p:cNvSpPr>
          <p:nvPr>
            <p:ph sz="half" idx="1"/>
          </p:nvPr>
        </p:nvSpPr>
        <p:spPr/>
        <p:txBody>
          <a:bodyPr/>
          <a:lstStyle/>
          <a:p>
            <a:r>
              <a:rPr lang="en-US" dirty="0" smtClean="0"/>
              <a:t>Hybrid detectors have less dark noise due to smaller photocathode</a:t>
            </a:r>
          </a:p>
          <a:p>
            <a:r>
              <a:rPr lang="en-US" dirty="0" smtClean="0"/>
              <a:t>Less statistical noise due to higher voltage and fewer amplification steps</a:t>
            </a:r>
          </a:p>
          <a:p>
            <a:r>
              <a:rPr lang="en-US" dirty="0" smtClean="0"/>
              <a:t>Voltage cannot be adapted to varying signal intensity</a:t>
            </a:r>
            <a:endParaRPr lang="en-US" dirty="0"/>
          </a:p>
        </p:txBody>
      </p:sp>
      <p:sp>
        <p:nvSpPr>
          <p:cNvPr id="5" name="Inhaltsplatzhalter 4"/>
          <p:cNvSpPr>
            <a:spLocks noGrp="1"/>
          </p:cNvSpPr>
          <p:nvPr>
            <p:ph sz="half" idx="2"/>
          </p:nvPr>
        </p:nvSpPr>
        <p:spPr/>
        <p:txBody>
          <a:bodyPr/>
          <a:lstStyle/>
          <a:p>
            <a:r>
              <a:rPr lang="en-US" dirty="0" smtClean="0"/>
              <a:t>PMTs can be easily adapted to very bright signals by lowering the voltage (Gain). </a:t>
            </a:r>
          </a:p>
          <a:p>
            <a:r>
              <a:rPr lang="en-US" dirty="0" smtClean="0"/>
              <a:t>Photocathode may be </a:t>
            </a:r>
            <a:r>
              <a:rPr lang="en-US" dirty="0" err="1" smtClean="0"/>
              <a:t>GaAsP</a:t>
            </a:r>
            <a:r>
              <a:rPr lang="en-US" dirty="0" smtClean="0"/>
              <a:t> or Alkali</a:t>
            </a:r>
            <a:endParaRPr lang="en-US" dirty="0"/>
          </a:p>
        </p:txBody>
      </p:sp>
    </p:spTree>
    <p:extLst>
      <p:ext uri="{BB962C8B-B14F-4D97-AF65-F5344CB8AC3E}">
        <p14:creationId xmlns:p14="http://schemas.microsoft.com/office/powerpoint/2010/main" val="33991466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algn="ctr"/>
            <a:r>
              <a:rPr lang="en-US" altLang="en-US" dirty="0" smtClean="0">
                <a:latin typeface="Arial" panose="020B0604020202020204" pitchFamily="34" charset="0"/>
                <a:cs typeface="Arial" panose="020B0604020202020204" pitchFamily="34" charset="0"/>
              </a:rPr>
              <a:t>PMTs and hybrid detectors...</a:t>
            </a:r>
            <a:endParaRPr lang="en-US" altLang="en-US" dirty="0">
              <a:latin typeface="Arial" panose="020B0604020202020204" pitchFamily="34" charset="0"/>
              <a:cs typeface="Arial" panose="020B0604020202020204" pitchFamily="34" charset="0"/>
            </a:endParaRPr>
          </a:p>
        </p:txBody>
      </p:sp>
      <p:sp>
        <p:nvSpPr>
          <p:cNvPr id="94617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...are colorblind! All you get is a gray level image. </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The „color“ of the photons arriving at the PMT is determined solely by the filters/optics in front of the PMT.</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22225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Saturation of fluorochromes</a:t>
            </a:r>
          </a:p>
        </p:txBody>
      </p:sp>
      <p:sp>
        <p:nvSpPr>
          <p:cNvPr id="658435" name="Rectangle 3"/>
          <p:cNvSpPr>
            <a:spLocks noGrp="1" noChangeArrowheads="1"/>
          </p:cNvSpPr>
          <p:nvPr>
            <p:ph type="body" idx="1"/>
          </p:nvPr>
        </p:nvSpPr>
        <p:spPr>
          <a:xfrm>
            <a:off x="457200" y="1600200"/>
            <a:ext cx="8229600" cy="4840288"/>
          </a:xfrm>
        </p:spPr>
        <p:txBody>
          <a:bodyPr/>
          <a:lstStyle/>
          <a:p>
            <a:pPr>
              <a:lnSpc>
                <a:spcPct val="90000"/>
              </a:lnSpc>
            </a:pPr>
            <a:r>
              <a:rPr lang="en-US" altLang="en-US" sz="2800" dirty="0" smtClean="0">
                <a:latin typeface="Arial" panose="020B0604020202020204" pitchFamily="34" charset="0"/>
                <a:cs typeface="Arial" panose="020B0604020202020204" pitchFamily="34" charset="0"/>
              </a:rPr>
              <a:t>Fluorochromes </a:t>
            </a:r>
            <a:r>
              <a:rPr lang="en-US" altLang="en-US" sz="2800" dirty="0">
                <a:latin typeface="Arial" panose="020B0604020202020204" pitchFamily="34" charset="0"/>
                <a:cs typeface="Arial" panose="020B0604020202020204" pitchFamily="34" charset="0"/>
              </a:rPr>
              <a:t>already in an excited state cannot be excited again -&gt; with high light intensities, </a:t>
            </a:r>
            <a:r>
              <a:rPr lang="en-US" altLang="en-US" sz="2800" dirty="0" smtClean="0">
                <a:latin typeface="Arial" panose="020B0604020202020204" pitchFamily="34" charset="0"/>
                <a:cs typeface="Arial" panose="020B0604020202020204" pitchFamily="34" charset="0"/>
              </a:rPr>
              <a:t>their </a:t>
            </a:r>
            <a:r>
              <a:rPr lang="en-US" altLang="en-US" sz="2800" dirty="0">
                <a:latin typeface="Arial" panose="020B0604020202020204" pitchFamily="34" charset="0"/>
                <a:cs typeface="Arial" panose="020B0604020202020204" pitchFamily="34" charset="0"/>
              </a:rPr>
              <a:t>response is not linear any more</a:t>
            </a:r>
          </a:p>
          <a:p>
            <a:pPr>
              <a:lnSpc>
                <a:spcPct val="90000"/>
              </a:lnSpc>
            </a:pPr>
            <a:r>
              <a:rPr lang="en-US" altLang="en-US" sz="2800" dirty="0">
                <a:latin typeface="Arial" panose="020B0604020202020204" pitchFamily="34" charset="0"/>
                <a:cs typeface="Arial" panose="020B0604020202020204" pitchFamily="34" charset="0"/>
              </a:rPr>
              <a:t>Laser excitation (&gt;1mW) can cause this situation, since all excitation is concentrated to one point (higher peak intensity than with </a:t>
            </a:r>
            <a:r>
              <a:rPr lang="en-US" altLang="en-US" sz="2800" dirty="0" err="1">
                <a:latin typeface="Arial" panose="020B0604020202020204" pitchFamily="34" charset="0"/>
                <a:cs typeface="Arial" panose="020B0604020202020204" pitchFamily="34" charset="0"/>
              </a:rPr>
              <a:t>widefield</a:t>
            </a:r>
            <a:r>
              <a:rPr lang="en-US" altLang="en-US" sz="2800" dirty="0">
                <a:latin typeface="Arial" panose="020B0604020202020204" pitchFamily="34" charset="0"/>
                <a:cs typeface="Arial" panose="020B0604020202020204" pitchFamily="34" charset="0"/>
              </a:rPr>
              <a:t> excitation!)</a:t>
            </a:r>
          </a:p>
          <a:p>
            <a:pPr>
              <a:lnSpc>
                <a:spcPct val="90000"/>
              </a:lnSpc>
            </a:pPr>
            <a:r>
              <a:rPr lang="en-US" altLang="en-US" sz="2800" dirty="0">
                <a:latin typeface="Arial" panose="020B0604020202020204" pitchFamily="34" charset="0"/>
                <a:cs typeface="Arial" panose="020B0604020202020204" pitchFamily="34" charset="0"/>
              </a:rPr>
              <a:t>Saturation is a property of the individual </a:t>
            </a:r>
            <a:r>
              <a:rPr lang="en-US" altLang="en-US" sz="2800" dirty="0" err="1">
                <a:latin typeface="Arial" panose="020B0604020202020204" pitchFamily="34" charset="0"/>
                <a:cs typeface="Arial" panose="020B0604020202020204" pitchFamily="34" charset="0"/>
              </a:rPr>
              <a:t>fluor</a:t>
            </a:r>
            <a:r>
              <a:rPr lang="en-US" altLang="en-US" sz="2800" dirty="0">
                <a:latin typeface="Arial" panose="020B0604020202020204" pitchFamily="34" charset="0"/>
                <a:cs typeface="Arial" panose="020B0604020202020204" pitchFamily="34" charset="0"/>
              </a:rPr>
              <a:t> molecule: It  happens in bright areas as well as in dark ones. </a:t>
            </a:r>
          </a:p>
          <a:p>
            <a:pPr>
              <a:lnSpc>
                <a:spcPct val="90000"/>
              </a:lnSpc>
            </a:pPr>
            <a:r>
              <a:rPr lang="en-US" altLang="en-US" sz="2800" dirty="0">
                <a:latin typeface="Arial" panose="020B0604020202020204" pitchFamily="34" charset="0"/>
                <a:cs typeface="Arial" panose="020B0604020202020204" pitchFamily="34" charset="0"/>
              </a:rPr>
              <a:t>Solution: lower laser power and average</a:t>
            </a:r>
          </a:p>
        </p:txBody>
      </p:sp>
    </p:spTree>
    <p:extLst>
      <p:ext uri="{BB962C8B-B14F-4D97-AF65-F5344CB8AC3E}">
        <p14:creationId xmlns:p14="http://schemas.microsoft.com/office/powerpoint/2010/main" val="5185742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18" name="Rectangle 2"/>
          <p:cNvSpPr>
            <a:spLocks noGrp="1" noChangeArrowheads="1"/>
          </p:cNvSpPr>
          <p:nvPr>
            <p:ph type="ctrTitle"/>
          </p:nvPr>
        </p:nvSpPr>
        <p:spPr>
          <a:xfrm>
            <a:off x="685800" y="2130425"/>
            <a:ext cx="7772400" cy="1470025"/>
          </a:xfrm>
        </p:spPr>
        <p:txBody>
          <a:bodyPr anchor="ctr"/>
          <a:lstStyle/>
          <a:p>
            <a:r>
              <a:rPr lang="en-US" altLang="en-US" sz="4400">
                <a:latin typeface="Arial" panose="020B0604020202020204" pitchFamily="34" charset="0"/>
                <a:cs typeface="Arial" panose="020B0604020202020204" pitchFamily="34" charset="0"/>
              </a:rPr>
              <a:t>Special Effects in clsm</a:t>
            </a:r>
          </a:p>
        </p:txBody>
      </p:sp>
      <p:sp>
        <p:nvSpPr>
          <p:cNvPr id="623620" name="Rectangle 4"/>
          <p:cNvSpPr>
            <a:spLocks noGrp="1" noChangeArrowheads="1"/>
          </p:cNvSpPr>
          <p:nvPr>
            <p:ph type="subTitle" idx="1"/>
          </p:nvPr>
        </p:nvSpPr>
        <p:spPr>
          <a:xfrm>
            <a:off x="1371600" y="3886200"/>
            <a:ext cx="6400800" cy="1752600"/>
          </a:xfrm>
        </p:spPr>
        <p:txBody>
          <a:bodyPr/>
          <a:lstStyle/>
          <a:p>
            <a:r>
              <a:rPr lang="en-US" altLang="en-US" sz="3200" dirty="0" err="1">
                <a:latin typeface="Arial" panose="020B0604020202020204" pitchFamily="34" charset="0"/>
                <a:cs typeface="Arial" panose="020B0604020202020204" pitchFamily="34" charset="0"/>
              </a:rPr>
              <a:t>Accusto</a:t>
            </a:r>
            <a:r>
              <a:rPr lang="en-US" altLang="en-US" sz="3200" dirty="0">
                <a:latin typeface="Arial" panose="020B0604020202020204" pitchFamily="34" charset="0"/>
                <a:cs typeface="Arial" panose="020B0604020202020204" pitchFamily="34" charset="0"/>
              </a:rPr>
              <a:t>-Optical </a:t>
            </a:r>
            <a:r>
              <a:rPr lang="en-US" altLang="en-US" sz="3200" dirty="0" smtClean="0">
                <a:latin typeface="Arial" panose="020B0604020202020204" pitchFamily="34" charset="0"/>
                <a:cs typeface="Arial" panose="020B0604020202020204" pitchFamily="34" charset="0"/>
              </a:rPr>
              <a:t>Filters</a:t>
            </a:r>
          </a:p>
          <a:p>
            <a:r>
              <a:rPr lang="en-US" altLang="en-US" sz="3200" dirty="0" smtClean="0">
                <a:latin typeface="Arial" panose="020B0604020202020204" pitchFamily="34" charset="0"/>
                <a:cs typeface="Arial" panose="020B0604020202020204" pitchFamily="34" charset="0"/>
              </a:rPr>
              <a:t>Spectral detection</a:t>
            </a:r>
          </a:p>
          <a:p>
            <a:r>
              <a:rPr lang="en-US" altLang="en-US" sz="3200" dirty="0" smtClean="0">
                <a:latin typeface="Arial" panose="020B0604020202020204" pitchFamily="34" charset="0"/>
                <a:cs typeface="Arial" panose="020B0604020202020204" pitchFamily="34" charset="0"/>
              </a:rPr>
              <a:t>Spectral sensitivity of detectors</a:t>
            </a:r>
            <a:endParaRPr lang="en-US"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678165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dirty="0" smtClean="0"/>
              <a:t>Sources of noise</a:t>
            </a:r>
            <a:endParaRPr lang="en-US" dirty="0"/>
          </a:p>
        </p:txBody>
      </p:sp>
    </p:spTree>
    <p:extLst>
      <p:ext uri="{BB962C8B-B14F-4D97-AF65-F5344CB8AC3E}">
        <p14:creationId xmlns:p14="http://schemas.microsoft.com/office/powerpoint/2010/main" val="1570699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p:txBody>
          <a:bodyPr/>
          <a:lstStyle/>
          <a:p>
            <a:r>
              <a:rPr lang="de-DE" altLang="en-US" dirty="0" err="1">
                <a:latin typeface="Arial" panose="020B0604020202020204" pitchFamily="34" charset="0"/>
                <a:cs typeface="Arial" panose="020B0604020202020204" pitchFamily="34" charset="0"/>
              </a:rPr>
              <a:t>Practical</a:t>
            </a:r>
            <a:r>
              <a:rPr lang="de-DE" altLang="en-US" dirty="0">
                <a:latin typeface="Arial" panose="020B0604020202020204" pitchFamily="34" charset="0"/>
                <a:cs typeface="Arial" panose="020B0604020202020204" pitchFamily="34" charset="0"/>
              </a:rPr>
              <a:t> </a:t>
            </a:r>
            <a:r>
              <a:rPr lang="de-DE" altLang="en-US" dirty="0" err="1">
                <a:latin typeface="Arial" panose="020B0604020202020204" pitchFamily="34" charset="0"/>
                <a:cs typeface="Arial" panose="020B0604020202020204" pitchFamily="34" charset="0"/>
              </a:rPr>
              <a:t>tasks</a:t>
            </a:r>
            <a:r>
              <a:rPr lang="de-DE" altLang="en-US" dirty="0">
                <a:latin typeface="Arial" panose="020B0604020202020204" pitchFamily="34" charset="0"/>
                <a:cs typeface="Arial" panose="020B0604020202020204" pitchFamily="34" charset="0"/>
              </a:rPr>
              <a:t>:</a:t>
            </a:r>
          </a:p>
        </p:txBody>
      </p:sp>
      <p:sp>
        <p:nvSpPr>
          <p:cNvPr id="619523" name="Rectangle 3"/>
          <p:cNvSpPr>
            <a:spLocks noGrp="1" noChangeArrowheads="1"/>
          </p:cNvSpPr>
          <p:nvPr>
            <p:ph type="body" idx="1"/>
          </p:nvPr>
        </p:nvSpPr>
        <p:spPr/>
        <p:txBody>
          <a:bodyPr>
            <a:normAutofit fontScale="92500" lnSpcReduction="10000"/>
          </a:bodyPr>
          <a:lstStyle/>
          <a:p>
            <a:pPr>
              <a:lnSpc>
                <a:spcPct val="80000"/>
              </a:lnSpc>
            </a:pPr>
            <a:r>
              <a:rPr lang="en-US" altLang="en-US" sz="2400" dirty="0">
                <a:latin typeface="Arial" panose="020B0604020202020204" pitchFamily="34" charset="0"/>
                <a:cs typeface="Arial" panose="020B0604020202020204" pitchFamily="34" charset="0"/>
              </a:rPr>
              <a:t>Recording of a PSF (beads, Q-dots) at the coverslip and at the slide, compare FWHM in </a:t>
            </a:r>
            <a:r>
              <a:rPr lang="en-US" altLang="en-US" sz="2400" dirty="0" err="1">
                <a:latin typeface="Arial" panose="020B0604020202020204" pitchFamily="34" charset="0"/>
                <a:cs typeface="Arial" panose="020B0604020202020204" pitchFamily="34" charset="0"/>
              </a:rPr>
              <a:t>x,y</a:t>
            </a:r>
            <a:r>
              <a:rPr lang="en-US" altLang="en-US" sz="2400" dirty="0">
                <a:latin typeface="Arial" panose="020B0604020202020204" pitchFamily="34" charset="0"/>
                <a:cs typeface="Arial" panose="020B0604020202020204" pitchFamily="34" charset="0"/>
              </a:rPr>
              <a:t> and z. Compare various embedding media.</a:t>
            </a:r>
          </a:p>
          <a:p>
            <a:pPr>
              <a:lnSpc>
                <a:spcPct val="80000"/>
              </a:lnSpc>
            </a:pPr>
            <a:r>
              <a:rPr lang="en-US" altLang="en-US" sz="2400" dirty="0">
                <a:latin typeface="Arial" panose="020B0604020202020204" pitchFamily="34" charset="0"/>
                <a:cs typeface="Arial" panose="020B0604020202020204" pitchFamily="34" charset="0"/>
              </a:rPr>
              <a:t>Record and compare PSF in the center and the edge of field of view.</a:t>
            </a:r>
          </a:p>
          <a:p>
            <a:pPr>
              <a:lnSpc>
                <a:spcPct val="80000"/>
              </a:lnSpc>
            </a:pPr>
            <a:r>
              <a:rPr lang="en-US" altLang="en-US" sz="2400" dirty="0">
                <a:latin typeface="Arial" panose="020B0604020202020204" pitchFamily="34" charset="0"/>
                <a:cs typeface="Arial" panose="020B0604020202020204" pitchFamily="34" charset="0"/>
              </a:rPr>
              <a:t>Measure chromatic aberration with 500 nm polychromatic beads</a:t>
            </a:r>
            <a:r>
              <a:rPr lang="en-US" altLang="en-US" sz="2400" dirty="0" smtClean="0">
                <a:latin typeface="Arial" panose="020B0604020202020204" pitchFamily="34" charset="0"/>
                <a:cs typeface="Arial" panose="020B0604020202020204" pitchFamily="34" charset="0"/>
              </a:rPr>
              <a:t>.</a:t>
            </a:r>
          </a:p>
          <a:p>
            <a:pPr>
              <a:lnSpc>
                <a:spcPct val="80000"/>
              </a:lnSpc>
            </a:pPr>
            <a:endParaRPr lang="en-US" altLang="en-US" sz="2400" dirty="0">
              <a:latin typeface="Arial" panose="020B0604020202020204" pitchFamily="34" charset="0"/>
              <a:cs typeface="Arial" panose="020B0604020202020204" pitchFamily="34" charset="0"/>
            </a:endParaRPr>
          </a:p>
          <a:p>
            <a:pPr>
              <a:lnSpc>
                <a:spcPct val="80000"/>
              </a:lnSpc>
              <a:buFontTx/>
              <a:buNone/>
            </a:pPr>
            <a:r>
              <a:rPr lang="en-US" altLang="en-US" sz="2400" dirty="0">
                <a:latin typeface="Arial" panose="020B0604020202020204" pitchFamily="34" charset="0"/>
                <a:cs typeface="Arial" panose="020B0604020202020204" pitchFamily="34" charset="0"/>
              </a:rPr>
              <a:t>Biological specimens:</a:t>
            </a:r>
          </a:p>
          <a:p>
            <a:pPr>
              <a:lnSpc>
                <a:spcPct val="80000"/>
              </a:lnSpc>
            </a:pPr>
            <a:r>
              <a:rPr lang="en-US" altLang="en-US" sz="2400" dirty="0">
                <a:latin typeface="Arial" panose="020B0604020202020204" pitchFamily="34" charset="0"/>
                <a:cs typeface="Arial" panose="020B0604020202020204" pitchFamily="34" charset="0"/>
              </a:rPr>
              <a:t>Can more details be distinguished when a pixel size of 50 nm is used instead of 100 nm?</a:t>
            </a:r>
          </a:p>
          <a:p>
            <a:pPr>
              <a:lnSpc>
                <a:spcPct val="80000"/>
              </a:lnSpc>
            </a:pPr>
            <a:r>
              <a:rPr lang="en-US" altLang="en-US" sz="2400" dirty="0">
                <a:latin typeface="Arial" panose="020B0604020202020204" pitchFamily="34" charset="0"/>
                <a:cs typeface="Arial" panose="020B0604020202020204" pitchFamily="34" charset="0"/>
              </a:rPr>
              <a:t>Compare doubled laser intensity vs. double averaging</a:t>
            </a:r>
          </a:p>
          <a:p>
            <a:pPr>
              <a:lnSpc>
                <a:spcPct val="80000"/>
              </a:lnSpc>
            </a:pPr>
            <a:r>
              <a:rPr lang="en-US" altLang="en-US" sz="2400" dirty="0">
                <a:latin typeface="Arial" panose="020B0604020202020204" pitchFamily="34" charset="0"/>
                <a:cs typeface="Arial" panose="020B0604020202020204" pitchFamily="34" charset="0"/>
              </a:rPr>
              <a:t>Compare confocal image AU 1 vs., AU 0.5 vs. opened pinhole</a:t>
            </a:r>
          </a:p>
        </p:txBody>
      </p:sp>
    </p:spTree>
    <p:extLst>
      <p:ext uri="{BB962C8B-B14F-4D97-AF65-F5344CB8AC3E}">
        <p14:creationId xmlns:p14="http://schemas.microsoft.com/office/powerpoint/2010/main" val="1608582919"/>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7" name="Text Box 3"/>
          <p:cNvSpPr txBox="1">
            <a:spLocks noChangeArrowheads="1"/>
          </p:cNvSpPr>
          <p:nvPr/>
        </p:nvSpPr>
        <p:spPr bwMode="auto">
          <a:xfrm>
            <a:off x="1179513" y="4718050"/>
            <a:ext cx="42672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lang="de-DE" altLang="en-US" sz="1800" b="1">
                <a:solidFill>
                  <a:srgbClr val="006C31"/>
                </a:solidFill>
                <a:latin typeface="Arial" panose="020B0604020202020204" pitchFamily="34" charset="0"/>
                <a:ea typeface="MS PGothic" panose="020B0600070205080204" pitchFamily="34" charset="-128"/>
                <a:cs typeface="Arial" panose="020B0604020202020204" pitchFamily="34" charset="0"/>
              </a:rPr>
              <a:t> </a:t>
            </a:r>
            <a:endParaRPr lang="de-DE" altLang="en-US" sz="1600">
              <a:solidFill>
                <a:srgbClr val="006C31"/>
              </a:solidFill>
              <a:latin typeface="Arial" panose="020B0604020202020204" pitchFamily="34" charset="0"/>
              <a:ea typeface="MS PGothic" panose="020B0600070205080204" pitchFamily="34" charset="-128"/>
              <a:cs typeface="Arial" panose="020B0604020202020204" pitchFamily="34" charset="0"/>
            </a:endParaRPr>
          </a:p>
        </p:txBody>
      </p:sp>
      <p:sp>
        <p:nvSpPr>
          <p:cNvPr id="897029" name="Rectangle 5"/>
          <p:cNvSpPr>
            <a:spLocks noGrp="1" noChangeArrowheads="1"/>
          </p:cNvSpPr>
          <p:nvPr>
            <p:ph type="ctrTitle"/>
          </p:nvPr>
        </p:nvSpPr>
        <p:spPr bwMode="auto">
          <a:xfrm>
            <a:off x="685800" y="2130425"/>
            <a:ext cx="77724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de-DE" altLang="en-US" sz="4400" b="1" dirty="0" err="1">
                <a:solidFill>
                  <a:srgbClr val="006C31"/>
                </a:solidFill>
                <a:latin typeface="Arial" panose="020B0604020202020204" pitchFamily="34" charset="0"/>
                <a:cs typeface="Arial" panose="020B0604020202020204" pitchFamily="34" charset="0"/>
              </a:rPr>
              <a:t>How</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to</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record</a:t>
            </a:r>
            <a:r>
              <a:rPr lang="de-DE" altLang="en-US" sz="4400" b="1" dirty="0">
                <a:solidFill>
                  <a:srgbClr val="006C31"/>
                </a:solidFill>
                <a:latin typeface="Arial" panose="020B0604020202020204" pitchFamily="34" charset="0"/>
                <a:cs typeface="Arial" panose="020B0604020202020204" pitchFamily="34" charset="0"/>
              </a:rPr>
              <a:t> a </a:t>
            </a:r>
            <a:r>
              <a:rPr lang="de-DE" altLang="en-US" sz="4400" b="1" dirty="0" err="1">
                <a:solidFill>
                  <a:srgbClr val="006C31"/>
                </a:solidFill>
                <a:latin typeface="Arial" panose="020B0604020202020204" pitchFamily="34" charset="0"/>
                <a:cs typeface="Arial" panose="020B0604020202020204" pitchFamily="34" charset="0"/>
              </a:rPr>
              <a:t>good</a:t>
            </a:r>
            <a:r>
              <a:rPr lang="de-DE" altLang="en-US" sz="4400" b="1" dirty="0">
                <a:solidFill>
                  <a:srgbClr val="006C31"/>
                </a:solidFill>
                <a:latin typeface="Arial" panose="020B0604020202020204" pitchFamily="34" charset="0"/>
                <a:cs typeface="Arial" panose="020B0604020202020204" pitchFamily="34" charset="0"/>
              </a:rPr>
              <a:t> </a:t>
            </a:r>
            <a:r>
              <a:rPr lang="de-DE" altLang="en-US" sz="4400" b="1" dirty="0" err="1">
                <a:solidFill>
                  <a:srgbClr val="006C31"/>
                </a:solidFill>
                <a:latin typeface="Arial" panose="020B0604020202020204" pitchFamily="34" charset="0"/>
                <a:cs typeface="Arial" panose="020B0604020202020204" pitchFamily="34" charset="0"/>
              </a:rPr>
              <a:t>image</a:t>
            </a:r>
            <a:endParaRPr lang="de-DE" altLang="en-US" sz="4400" b="1" dirty="0">
              <a:solidFill>
                <a:srgbClr val="006C31"/>
              </a:solidFill>
              <a:latin typeface="Arial" panose="020B0604020202020204" pitchFamily="34" charset="0"/>
              <a:cs typeface="Arial" panose="020B0604020202020204" pitchFamily="34" charset="0"/>
            </a:endParaRPr>
          </a:p>
        </p:txBody>
      </p:sp>
      <p:sp>
        <p:nvSpPr>
          <p:cNvPr id="897030" name="Rectangle 6"/>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ltLang="en-US" sz="3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04771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ChangeArrowheads="1"/>
          </p:cNvSpPr>
          <p:nvPr>
            <p:ph type="title"/>
          </p:nvPr>
        </p:nvSpPr>
        <p:spPr>
          <a:xfrm>
            <a:off x="628650" y="196685"/>
            <a:ext cx="7886700" cy="1325563"/>
          </a:xfrm>
        </p:spPr>
        <p:txBody>
          <a:bodyPr>
            <a:normAutofit fontScale="90000"/>
          </a:bodyPr>
          <a:lstStyle/>
          <a:p>
            <a:pPr algn="ctr"/>
            <a:r>
              <a:rPr lang="en-US" altLang="en-US" sz="4000" dirty="0">
                <a:latin typeface="Arial" panose="020B0604020202020204" pitchFamily="34" charset="0"/>
                <a:cs typeface="Arial" panose="020B0604020202020204" pitchFamily="34" charset="0"/>
              </a:rPr>
              <a:t>Before you begin: </a:t>
            </a:r>
            <a:r>
              <a:rPr lang="en-US" altLang="en-US" sz="4000" dirty="0" smtClean="0">
                <a:latin typeface="Arial" panose="020B0604020202020204" pitchFamily="34" charset="0"/>
                <a:cs typeface="Arial" panose="020B0604020202020204" pitchFamily="34" charset="0"/>
              </a:rPr>
              <a:t/>
            </a:r>
            <a:br>
              <a:rPr lang="en-US" altLang="en-US" sz="4000" dirty="0" smtClean="0">
                <a:latin typeface="Arial" panose="020B0604020202020204" pitchFamily="34" charset="0"/>
                <a:cs typeface="Arial" panose="020B0604020202020204" pitchFamily="34" charset="0"/>
              </a:rPr>
            </a:br>
            <a:r>
              <a:rPr lang="en-US" altLang="en-US" sz="4000" dirty="0" smtClean="0">
                <a:latin typeface="Arial" panose="020B0604020202020204" pitchFamily="34" charset="0"/>
                <a:cs typeface="Arial" panose="020B0604020202020204" pitchFamily="34" charset="0"/>
              </a:rPr>
              <a:t>Check </a:t>
            </a:r>
            <a:r>
              <a:rPr lang="en-US" altLang="en-US" sz="4000" dirty="0">
                <a:latin typeface="Arial" panose="020B0604020202020204" pitchFamily="34" charset="0"/>
                <a:cs typeface="Arial" panose="020B0604020202020204" pitchFamily="34" charset="0"/>
              </a:rPr>
              <a:t>your </a:t>
            </a:r>
            <a:r>
              <a:rPr lang="en-US" altLang="en-US" sz="4000" dirty="0" smtClean="0">
                <a:latin typeface="Arial" panose="020B0604020202020204" pitchFamily="34" charset="0"/>
                <a:cs typeface="Arial" panose="020B0604020202020204" pitchFamily="34" charset="0"/>
              </a:rPr>
              <a:t>microscope!</a:t>
            </a:r>
            <a:br>
              <a:rPr lang="en-US" altLang="en-US" sz="4000" dirty="0" smtClean="0">
                <a:latin typeface="Arial" panose="020B0604020202020204" pitchFamily="34" charset="0"/>
                <a:cs typeface="Arial" panose="020B0604020202020204" pitchFamily="34" charset="0"/>
              </a:rPr>
            </a:br>
            <a:r>
              <a:rPr lang="en-US" altLang="en-US" sz="3100" dirty="0" smtClean="0">
                <a:latin typeface="Arial" panose="020B0604020202020204" pitchFamily="34" charset="0"/>
                <a:cs typeface="Arial" panose="020B0604020202020204" pitchFamily="34" charset="0"/>
              </a:rPr>
              <a:t>(or make sure that somebody else does)</a:t>
            </a:r>
            <a:endParaRPr lang="en-US" altLang="en-US" sz="3100" dirty="0">
              <a:latin typeface="Arial" panose="020B0604020202020204" pitchFamily="34" charset="0"/>
              <a:cs typeface="Arial" panose="020B0604020202020204" pitchFamily="34" charset="0"/>
            </a:endParaRPr>
          </a:p>
        </p:txBody>
      </p:sp>
      <p:sp>
        <p:nvSpPr>
          <p:cNvPr id="899075" name="Rectangle 3"/>
          <p:cNvSpPr>
            <a:spLocks noGrp="1" noChangeArrowheads="1"/>
          </p:cNvSpPr>
          <p:nvPr>
            <p:ph type="body" idx="1"/>
          </p:nvPr>
        </p:nvSpPr>
        <p:spPr/>
        <p:txBody>
          <a:bodyPr/>
          <a:lstStyle/>
          <a:p>
            <a:pPr>
              <a:lnSpc>
                <a:spcPct val="90000"/>
              </a:lnSpc>
            </a:pPr>
            <a:r>
              <a:rPr lang="en-US" altLang="en-US" dirty="0">
                <a:latin typeface="Arial" panose="020B0604020202020204" pitchFamily="34" charset="0"/>
                <a:cs typeface="Arial" panose="020B0604020202020204" pitchFamily="34" charset="0"/>
              </a:rPr>
              <a:t>FWHM of the PSF as it should be? (measure with the embedding medium that you plan to use!)</a:t>
            </a:r>
          </a:p>
          <a:p>
            <a:pPr>
              <a:lnSpc>
                <a:spcPct val="90000"/>
              </a:lnSpc>
            </a:pPr>
            <a:endParaRPr lang="en-US" altLang="en-US" dirty="0">
              <a:latin typeface="Arial" panose="020B0604020202020204" pitchFamily="34" charset="0"/>
              <a:cs typeface="Arial" panose="020B0604020202020204" pitchFamily="34" charset="0"/>
            </a:endParaRPr>
          </a:p>
          <a:p>
            <a:pPr>
              <a:lnSpc>
                <a:spcPct val="90000"/>
              </a:lnSpc>
            </a:pPr>
            <a:r>
              <a:rPr lang="en-US" altLang="en-US" dirty="0">
                <a:latin typeface="Arial" panose="020B0604020202020204" pitchFamily="34" charset="0"/>
                <a:cs typeface="Arial" panose="020B0604020202020204" pitchFamily="34" charset="0"/>
              </a:rPr>
              <a:t>Measure chromatic aberration, especially if you want to do </a:t>
            </a:r>
            <a:r>
              <a:rPr lang="en-US" altLang="en-US" dirty="0" err="1">
                <a:latin typeface="Arial" panose="020B0604020202020204" pitchFamily="34" charset="0"/>
                <a:cs typeface="Arial" panose="020B0604020202020204" pitchFamily="34" charset="0"/>
              </a:rPr>
              <a:t>colocalization</a:t>
            </a:r>
            <a:r>
              <a:rPr lang="en-US" altLang="en-US" dirty="0">
                <a:latin typeface="Arial" panose="020B0604020202020204" pitchFamily="34" charset="0"/>
                <a:cs typeface="Arial" panose="020B0604020202020204" pitchFamily="34" charset="0"/>
              </a:rPr>
              <a:t> studies (measure with the embedding medium that you plan to use!). For high NA objectives, expect to find up to </a:t>
            </a:r>
            <a:r>
              <a:rPr lang="en-US" altLang="en-US" dirty="0" smtClean="0">
                <a:latin typeface="Arial" panose="020B0604020202020204" pitchFamily="34" charset="0"/>
                <a:cs typeface="Arial" panose="020B0604020202020204" pitchFamily="34" charset="0"/>
              </a:rPr>
              <a:t/>
            </a:r>
            <a:br>
              <a:rPr lang="en-US" altLang="en-US" dirty="0" smtClean="0">
                <a:latin typeface="Arial" panose="020B0604020202020204" pitchFamily="34" charset="0"/>
                <a:cs typeface="Arial" panose="020B0604020202020204" pitchFamily="34" charset="0"/>
              </a:rPr>
            </a:br>
            <a:r>
              <a:rPr lang="en-US" altLang="en-US" dirty="0" smtClean="0"/>
              <a:t>500 nm</a:t>
            </a:r>
            <a:r>
              <a:rPr lang="en-US" altLang="en-US" dirty="0" smtClean="0">
                <a:latin typeface="Arial" panose="020B0604020202020204" pitchFamily="34" charset="0"/>
                <a:cs typeface="Arial" panose="020B0604020202020204" pitchFamily="34" charset="0"/>
              </a:rPr>
              <a:t> aberration in </a:t>
            </a:r>
            <a:r>
              <a:rPr lang="en-US" altLang="en-US" dirty="0">
                <a:latin typeface="Arial" panose="020B0604020202020204" pitchFamily="34" charset="0"/>
                <a:cs typeface="Arial" panose="020B0604020202020204" pitchFamily="34" charset="0"/>
              </a:rPr>
              <a:t>z-</a:t>
            </a:r>
            <a:r>
              <a:rPr lang="en-US" altLang="en-US" dirty="0" err="1">
                <a:latin typeface="Arial" panose="020B0604020202020204" pitchFamily="34" charset="0"/>
                <a:cs typeface="Arial" panose="020B0604020202020204" pitchFamily="34" charset="0"/>
              </a:rPr>
              <a:t>directon</a:t>
            </a:r>
            <a:r>
              <a:rPr lang="en-US" alt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279801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a:xfrm>
            <a:off x="0" y="274638"/>
            <a:ext cx="9144000" cy="1143000"/>
          </a:xfrm>
        </p:spPr>
        <p:txBody>
          <a:bodyPr/>
          <a:lstStyle/>
          <a:p>
            <a:r>
              <a:rPr lang="en-US" altLang="en-US" sz="4000" dirty="0">
                <a:solidFill>
                  <a:schemeClr val="tx1"/>
                </a:solidFill>
                <a:latin typeface="Arial" panose="020B0604020202020204" pitchFamily="34" charset="0"/>
                <a:cs typeface="Arial" panose="020B0604020202020204" pitchFamily="34" charset="0"/>
              </a:rPr>
              <a:t>Rule # 1: Start with a good preparation!</a:t>
            </a:r>
          </a:p>
        </p:txBody>
      </p:sp>
      <p:sp>
        <p:nvSpPr>
          <p:cNvPr id="900099" name="Rectangle 3"/>
          <p:cNvSpPr>
            <a:spLocks noGrp="1" noChangeArrowheads="1"/>
          </p:cNvSpPr>
          <p:nvPr>
            <p:ph type="body" idx="1"/>
          </p:nvPr>
        </p:nvSpPr>
        <p:spPr>
          <a:xfrm>
            <a:off x="628650" y="1417638"/>
            <a:ext cx="7886700" cy="4759325"/>
          </a:xfrm>
        </p:spPr>
        <p:txBody>
          <a:bodyPr/>
          <a:lstStyle/>
          <a:p>
            <a:r>
              <a:rPr lang="en-US" altLang="en-US" dirty="0">
                <a:latin typeface="Arial" panose="020B0604020202020204" pitchFamily="34" charset="0"/>
                <a:cs typeface="Arial" panose="020B0604020202020204" pitchFamily="34" charset="0"/>
              </a:rPr>
              <a:t>“</a:t>
            </a:r>
            <a:r>
              <a:rPr lang="en-US" altLang="en-US" i="1" dirty="0">
                <a:latin typeface="Arial" panose="020B0604020202020204" pitchFamily="34" charset="0"/>
                <a:cs typeface="Arial" panose="020B0604020202020204" pitchFamily="34" charset="0"/>
              </a:rPr>
              <a:t>Garbage in, garbage out</a:t>
            </a:r>
            <a:r>
              <a:rPr lang="en-US" altLang="en-US"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(anonymous)</a:t>
            </a:r>
          </a:p>
          <a:p>
            <a:r>
              <a:rPr lang="en-US" altLang="en-US" sz="2400" dirty="0">
                <a:latin typeface="Arial" panose="020B0604020202020204" pitchFamily="34" charset="0"/>
                <a:cs typeface="Arial" panose="020B0604020202020204" pitchFamily="34" charset="0"/>
              </a:rPr>
              <a:t>Use a 170 µm coverslip. Pay attention to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 mismatch.</a:t>
            </a:r>
          </a:p>
          <a:p>
            <a:r>
              <a:rPr lang="en-US" altLang="en-US" sz="2400" dirty="0">
                <a:latin typeface="Arial" panose="020B0604020202020204" pitchFamily="34" charset="0"/>
                <a:cs typeface="Arial" panose="020B0604020202020204" pitchFamily="34" charset="0"/>
              </a:rPr>
              <a:t>Fixed cells: Don’t destroy the structure of your cells if you want to look at structural organization</a:t>
            </a:r>
          </a:p>
        </p:txBody>
      </p:sp>
      <p:pic>
        <p:nvPicPr>
          <p:cNvPr id="900100" name="Picture 4" descr="fig5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3373438"/>
            <a:ext cx="4645025" cy="5670550"/>
          </a:xfrm>
          <a:prstGeom prst="rect">
            <a:avLst/>
          </a:prstGeom>
          <a:noFill/>
          <a:extLst>
            <a:ext uri="{909E8E84-426E-40DD-AFC4-6F175D3DCCD1}">
              <a14:hiddenFill xmlns:a14="http://schemas.microsoft.com/office/drawing/2010/main">
                <a:solidFill>
                  <a:srgbClr val="FFFFFF"/>
                </a:solidFill>
              </a14:hiddenFill>
            </a:ext>
          </a:extLst>
        </p:spPr>
      </p:pic>
      <p:sp>
        <p:nvSpPr>
          <p:cNvPr id="900101" name="Rectangle 5"/>
          <p:cNvSpPr>
            <a:spLocks noChangeArrowheads="1"/>
          </p:cNvSpPr>
          <p:nvPr/>
        </p:nvSpPr>
        <p:spPr bwMode="auto">
          <a:xfrm>
            <a:off x="6921500" y="5702300"/>
            <a:ext cx="22225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000">
                <a:latin typeface="Arial" panose="020B0604020202020204" pitchFamily="34" charset="0"/>
                <a:cs typeface="Arial" panose="020B0604020202020204" pitchFamily="34" charset="0"/>
              </a:rPr>
              <a:t>Hepperger C, Otten S, von Hase J, Dietzel S. (2007) Preservation of large-scale chromatin structure in FISH experiments. Chromosoma 116(2):117-33. DOI: 10.1007/s00412-006-0084-2</a:t>
            </a:r>
          </a:p>
          <a:p>
            <a:r>
              <a:rPr lang="en-US" altLang="en-US" sz="1000">
                <a:latin typeface="Arial" panose="020B0604020202020204" pitchFamily="34" charset="0"/>
                <a:cs typeface="Arial" panose="020B0604020202020204" pitchFamily="34" charset="0"/>
              </a:rPr>
              <a:t>Open Access, © The Authors</a:t>
            </a:r>
          </a:p>
        </p:txBody>
      </p:sp>
    </p:spTree>
    <p:extLst>
      <p:ext uri="{BB962C8B-B14F-4D97-AF65-F5344CB8AC3E}">
        <p14:creationId xmlns:p14="http://schemas.microsoft.com/office/powerpoint/2010/main" val="136971547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8226"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8227" name="Rectangle 3"/>
          <p:cNvSpPr>
            <a:spLocks noGrp="1" noChangeArrowheads="1"/>
          </p:cNvSpPr>
          <p:nvPr>
            <p:ph type="body" idx="1"/>
          </p:nvPr>
        </p:nvSpPr>
        <p:spPr>
          <a:xfrm>
            <a:off x="4318000" y="0"/>
            <a:ext cx="4826000" cy="3673475"/>
          </a:xfrm>
        </p:spPr>
        <p:txBody>
          <a:bodyPr/>
          <a:lstStyle/>
          <a:p>
            <a:pPr>
              <a:lnSpc>
                <a:spcPct val="80000"/>
              </a:lnSpc>
            </a:pPr>
            <a:r>
              <a:rPr lang="en-US" altLang="en-US" sz="2000" dirty="0">
                <a:latin typeface="Arial" panose="020B0604020202020204" pitchFamily="34" charset="0"/>
                <a:cs typeface="Arial" panose="020B0604020202020204" pitchFamily="34" charset="0"/>
              </a:rPr>
              <a:t>A point light source (1) is imaged </a:t>
            </a:r>
            <a:br>
              <a:rPr lang="en-US" altLang="en-US" sz="2000" dirty="0">
                <a:latin typeface="Arial" panose="020B0604020202020204" pitchFamily="34" charset="0"/>
                <a:cs typeface="Arial" panose="020B0604020202020204" pitchFamily="34" charset="0"/>
              </a:rPr>
            </a:br>
            <a:r>
              <a:rPr lang="en-US" altLang="en-US" sz="2000" i="1" dirty="0">
                <a:latin typeface="Arial" panose="020B0604020202020204" pitchFamily="34" charset="0"/>
                <a:cs typeface="Arial" panose="020B0604020202020204" pitchFamily="34" charset="0"/>
              </a:rPr>
              <a:t>into the specimen (2)</a:t>
            </a:r>
            <a:r>
              <a:rPr lang="en-US" altLang="en-US" sz="2000" dirty="0">
                <a:latin typeface="Arial" panose="020B0604020202020204" pitchFamily="34" charset="0"/>
                <a:cs typeface="Arial" panose="020B0604020202020204" pitchFamily="34" charset="0"/>
              </a:rPr>
              <a:t> (by the objective) in one spot, the focal point. </a:t>
            </a:r>
          </a:p>
          <a:p>
            <a:pPr>
              <a:lnSpc>
                <a:spcPct val="80000"/>
              </a:lnSpc>
            </a:pPr>
            <a:r>
              <a:rPr lang="en-US" altLang="en-US" sz="2000" dirty="0">
                <a:latin typeface="Arial" panose="020B0604020202020204" pitchFamily="34" charset="0"/>
                <a:cs typeface="Arial" panose="020B0604020202020204" pitchFamily="34" charset="0"/>
              </a:rPr>
              <a:t>Because of diffraction, this image in the focal plane (2D) is an Airy disk (and not actually a point).</a:t>
            </a:r>
          </a:p>
          <a:p>
            <a:pPr>
              <a:lnSpc>
                <a:spcPct val="80000"/>
              </a:lnSpc>
            </a:pPr>
            <a:r>
              <a:rPr lang="en-US" altLang="en-US" sz="2000" dirty="0">
                <a:latin typeface="Arial" panose="020B0604020202020204" pitchFamily="34" charset="0"/>
                <a:cs typeface="Arial" panose="020B0604020202020204" pitchFamily="34" charset="0"/>
              </a:rPr>
              <a:t>The focal ‘point’ is then imaged (by the objective) into the intermediate image plane (3), where it is again focused into one spot = Airy disk. </a:t>
            </a:r>
          </a:p>
        </p:txBody>
      </p:sp>
      <p:sp>
        <p:nvSpPr>
          <p:cNvPr id="948228" name="Text Box 4"/>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8229" name="Text Box 5"/>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8230" name="Text Box 6"/>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Tree>
    <p:extLst>
      <p:ext uri="{BB962C8B-B14F-4D97-AF65-F5344CB8AC3E}">
        <p14:creationId xmlns:p14="http://schemas.microsoft.com/office/powerpoint/2010/main" val="832977948"/>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The Uncertainty Principle of fluorescence based microscopy:</a:t>
            </a:r>
          </a:p>
        </p:txBody>
      </p:sp>
      <p:sp>
        <p:nvSpPr>
          <p:cNvPr id="901123" name="Rectangle 3"/>
          <p:cNvSpPr>
            <a:spLocks noGrp="1" noChangeArrowheads="1"/>
          </p:cNvSpPr>
          <p:nvPr>
            <p:ph type="body" idx="1"/>
          </p:nvPr>
        </p:nvSpPr>
        <p:spPr/>
        <p:txBody>
          <a:bodyPr>
            <a:normAutofit lnSpcReduction="10000"/>
          </a:bodyPr>
          <a:lstStyle/>
          <a:p>
            <a:pPr>
              <a:lnSpc>
                <a:spcPct val="90000"/>
              </a:lnSpc>
              <a:buFontTx/>
              <a:buNone/>
            </a:pPr>
            <a:endParaRPr lang="en-US" altLang="en-US" sz="2800" dirty="0">
              <a:latin typeface="Arial" panose="020B0604020202020204" pitchFamily="34" charset="0"/>
              <a:cs typeface="Arial" panose="020B0604020202020204" pitchFamily="34" charset="0"/>
            </a:endParaRPr>
          </a:p>
          <a:p>
            <a:pPr>
              <a:lnSpc>
                <a:spcPct val="90000"/>
              </a:lnSpc>
              <a:buFontTx/>
              <a:buNone/>
            </a:pPr>
            <a:r>
              <a:rPr lang="en-US" altLang="en-US" sz="2800" dirty="0">
                <a:latin typeface="Arial" panose="020B0604020202020204" pitchFamily="34" charset="0"/>
                <a:cs typeface="Arial" panose="020B0604020202020204" pitchFamily="34" charset="0"/>
              </a:rPr>
              <a:t>The more detailed you look, the more you destroy (bleaching, </a:t>
            </a:r>
            <a:r>
              <a:rPr lang="en-US" altLang="en-US" sz="2800" dirty="0" err="1">
                <a:latin typeface="Arial" panose="020B0604020202020204" pitchFamily="34" charset="0"/>
                <a:cs typeface="Arial" panose="020B0604020202020204" pitchFamily="34" charset="0"/>
              </a:rPr>
              <a:t>phototoxicity</a:t>
            </a:r>
            <a:r>
              <a:rPr lang="en-US" altLang="en-US" sz="2800" dirty="0">
                <a:latin typeface="Arial" panose="020B0604020202020204" pitchFamily="34" charset="0"/>
                <a:cs typeface="Arial" panose="020B0604020202020204" pitchFamily="34" charset="0"/>
              </a:rPr>
              <a:t>). </a:t>
            </a: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The highest physical resolution and contrast may require high laser powers and are thus often incompatible with specimen preservation and </a:t>
            </a:r>
            <a:r>
              <a:rPr lang="en-US" altLang="en-US" sz="2800" dirty="0" smtClean="0">
                <a:latin typeface="Arial" panose="020B0604020202020204" pitchFamily="34" charset="0"/>
                <a:cs typeface="Arial" panose="020B0604020202020204" pitchFamily="34" charset="0"/>
              </a:rPr>
              <a:t>biological </a:t>
            </a:r>
            <a:r>
              <a:rPr lang="en-US" altLang="en-US" sz="2800" dirty="0">
                <a:latin typeface="Arial" panose="020B0604020202020204" pitchFamily="34" charset="0"/>
                <a:cs typeface="Arial" panose="020B0604020202020204" pitchFamily="34" charset="0"/>
              </a:rPr>
              <a:t>reliability </a:t>
            </a:r>
            <a:br>
              <a:rPr lang="en-US" altLang="en-US" sz="2800" dirty="0">
                <a:latin typeface="Arial" panose="020B0604020202020204" pitchFamily="34" charset="0"/>
                <a:cs typeface="Arial" panose="020B0604020202020204" pitchFamily="34" charset="0"/>
              </a:rPr>
            </a:b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13824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a:xfrm>
            <a:off x="0" y="365126"/>
            <a:ext cx="9144000" cy="1325563"/>
          </a:xfrm>
        </p:spPr>
        <p:txBody>
          <a:bodyPr/>
          <a:lstStyle/>
          <a:p>
            <a:pPr algn="ctr"/>
            <a:r>
              <a:rPr lang="en-US" altLang="en-US" sz="4000" dirty="0">
                <a:latin typeface="Arial" panose="020B0604020202020204" pitchFamily="34" charset="0"/>
                <a:cs typeface="Arial" panose="020B0604020202020204" pitchFamily="34" charset="0"/>
              </a:rPr>
              <a:t>The eternal triangle of compromise</a:t>
            </a:r>
          </a:p>
        </p:txBody>
      </p:sp>
      <p:sp>
        <p:nvSpPr>
          <p:cNvPr id="902147" name="AutoShape 3"/>
          <p:cNvSpPr>
            <a:spLocks noChangeArrowheads="1"/>
          </p:cNvSpPr>
          <p:nvPr/>
        </p:nvSpPr>
        <p:spPr bwMode="auto">
          <a:xfrm>
            <a:off x="2628900" y="2760663"/>
            <a:ext cx="2690813" cy="1987550"/>
          </a:xfrm>
          <a:prstGeom prst="triangle">
            <a:avLst>
              <a:gd name="adj" fmla="val 50000"/>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02148" name="Text Box 4"/>
          <p:cNvSpPr txBox="1">
            <a:spLocks noChangeArrowheads="1"/>
          </p:cNvSpPr>
          <p:nvPr/>
        </p:nvSpPr>
        <p:spPr bwMode="auto">
          <a:xfrm>
            <a:off x="2654644" y="2201863"/>
            <a:ext cx="26599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1400" b="1">
                <a:latin typeface="Arial" panose="020B0604020202020204" pitchFamily="34" charset="0"/>
                <a:cs typeface="Arial" panose="020B0604020202020204" pitchFamily="34" charset="0"/>
              </a:rPr>
              <a:t>High intensity </a:t>
            </a:r>
          </a:p>
          <a:p>
            <a:pPr algn="ctr"/>
            <a:r>
              <a:rPr lang="en-US" altLang="en-US" sz="1400" b="1">
                <a:latin typeface="Arial" panose="020B0604020202020204" pitchFamily="34" charset="0"/>
                <a:cs typeface="Arial" panose="020B0604020202020204" pitchFamily="34" charset="0"/>
              </a:rPr>
              <a:t>Good Signal-to-Noise ratio</a:t>
            </a:r>
          </a:p>
        </p:txBody>
      </p:sp>
      <p:sp>
        <p:nvSpPr>
          <p:cNvPr id="902149" name="Text Box 5"/>
          <p:cNvSpPr txBox="1">
            <a:spLocks noChangeArrowheads="1"/>
          </p:cNvSpPr>
          <p:nvPr/>
        </p:nvSpPr>
        <p:spPr bwMode="auto">
          <a:xfrm>
            <a:off x="340404" y="4598988"/>
            <a:ext cx="232833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en-US" sz="1400" b="1" dirty="0">
                <a:latin typeface="Arial" panose="020B0604020202020204" pitchFamily="34" charset="0"/>
                <a:cs typeface="Arial" panose="020B0604020202020204" pitchFamily="34" charset="0"/>
              </a:rPr>
              <a:t>High spatial resolution</a:t>
            </a:r>
          </a:p>
        </p:txBody>
      </p:sp>
      <p:sp>
        <p:nvSpPr>
          <p:cNvPr id="902150" name="Text Box 6"/>
          <p:cNvSpPr txBox="1">
            <a:spLocks noChangeArrowheads="1"/>
          </p:cNvSpPr>
          <p:nvPr/>
        </p:nvSpPr>
        <p:spPr bwMode="auto">
          <a:xfrm>
            <a:off x="5314204" y="4373563"/>
            <a:ext cx="315619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400" b="1" dirty="0">
                <a:latin typeface="Arial" panose="020B0604020202020204" pitchFamily="34" charset="0"/>
                <a:cs typeface="Arial" panose="020B0604020202020204" pitchFamily="34" charset="0"/>
              </a:rPr>
              <a:t>High speed </a:t>
            </a:r>
          </a:p>
          <a:p>
            <a:r>
              <a:rPr lang="en-US" altLang="en-US" sz="1400" b="1" dirty="0">
                <a:latin typeface="Arial" panose="020B0604020202020204" pitchFamily="34" charset="0"/>
                <a:cs typeface="Arial" panose="020B0604020202020204" pitchFamily="34" charset="0"/>
              </a:rPr>
              <a:t>High temporal resolution</a:t>
            </a:r>
          </a:p>
          <a:p>
            <a:r>
              <a:rPr lang="en-US" altLang="en-US" sz="1400" b="1" dirty="0">
                <a:latin typeface="Arial" panose="020B0604020202020204" pitchFamily="34" charset="0"/>
                <a:cs typeface="Arial" panose="020B0604020202020204" pitchFamily="34" charset="0"/>
              </a:rPr>
              <a:t>Low bleaching and </a:t>
            </a:r>
            <a:r>
              <a:rPr lang="en-US" altLang="en-US" sz="1400" b="1" dirty="0" err="1">
                <a:latin typeface="Arial" panose="020B0604020202020204" pitchFamily="34" charset="0"/>
                <a:cs typeface="Arial" panose="020B0604020202020204" pitchFamily="34" charset="0"/>
              </a:rPr>
              <a:t>phototoxicity</a:t>
            </a:r>
            <a:endParaRPr lang="en-US" altLang="en-US" sz="1400" b="1" dirty="0">
              <a:latin typeface="Arial" panose="020B0604020202020204" pitchFamily="34" charset="0"/>
              <a:cs typeface="Arial" panose="020B0604020202020204" pitchFamily="34" charset="0"/>
            </a:endParaRPr>
          </a:p>
        </p:txBody>
      </p:sp>
      <p:sp>
        <p:nvSpPr>
          <p:cNvPr id="902151" name="Rectangle 7"/>
          <p:cNvSpPr>
            <a:spLocks noChangeArrowheads="1"/>
          </p:cNvSpPr>
          <p:nvPr/>
        </p:nvSpPr>
        <p:spPr bwMode="auto">
          <a:xfrm>
            <a:off x="605922" y="1284562"/>
            <a:ext cx="80911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800" dirty="0">
                <a:latin typeface="Arial" panose="020B0604020202020204" pitchFamily="34" charset="0"/>
                <a:cs typeface="Arial" panose="020B0604020202020204" pitchFamily="34" charset="0"/>
              </a:rPr>
              <a:t>Modified after </a:t>
            </a:r>
            <a:r>
              <a:rPr lang="en-US" altLang="en-US" sz="800" dirty="0" err="1">
                <a:latin typeface="Arial" panose="020B0604020202020204" pitchFamily="34" charset="0"/>
                <a:cs typeface="Arial" panose="020B0604020202020204" pitchFamily="34" charset="0"/>
              </a:rPr>
              <a:t>Shotton</a:t>
            </a:r>
            <a:r>
              <a:rPr lang="en-US" altLang="en-US" sz="800" dirty="0">
                <a:latin typeface="Arial" panose="020B0604020202020204" pitchFamily="34" charset="0"/>
                <a:cs typeface="Arial" panose="020B0604020202020204" pitchFamily="34" charset="0"/>
              </a:rPr>
              <a:t> DM (1995): Robert </a:t>
            </a:r>
            <a:r>
              <a:rPr lang="en-US" altLang="en-US" sz="800" dirty="0" err="1">
                <a:latin typeface="Arial" panose="020B0604020202020204" pitchFamily="34" charset="0"/>
                <a:cs typeface="Arial" panose="020B0604020202020204" pitchFamily="34" charset="0"/>
              </a:rPr>
              <a:t>Feulgen</a:t>
            </a:r>
            <a:r>
              <a:rPr lang="en-US" altLang="en-US" sz="800" dirty="0">
                <a:latin typeface="Arial" panose="020B0604020202020204" pitchFamily="34" charset="0"/>
                <a:cs typeface="Arial" panose="020B0604020202020204" pitchFamily="34" charset="0"/>
              </a:rPr>
              <a:t> Prize Lecture 1995. Electronic light microscopy: present capabilities and future prospects. </a:t>
            </a:r>
            <a:r>
              <a:rPr lang="en-US" altLang="en-US" sz="800" dirty="0" err="1">
                <a:latin typeface="Arial" panose="020B0604020202020204" pitchFamily="34" charset="0"/>
                <a:cs typeface="Arial" panose="020B0604020202020204" pitchFamily="34" charset="0"/>
              </a:rPr>
              <a:t>Histochem</a:t>
            </a:r>
            <a:r>
              <a:rPr lang="en-US" altLang="en-US" sz="800" dirty="0">
                <a:latin typeface="Arial" panose="020B0604020202020204" pitchFamily="34" charset="0"/>
                <a:cs typeface="Arial" panose="020B0604020202020204" pitchFamily="34" charset="0"/>
              </a:rPr>
              <a:t> Cell Biol. 104(2):97-137. DOI: 10.1007/BF01451571</a:t>
            </a:r>
          </a:p>
        </p:txBody>
      </p:sp>
    </p:spTree>
    <p:extLst>
      <p:ext uri="{BB962C8B-B14F-4D97-AF65-F5344CB8AC3E}">
        <p14:creationId xmlns:p14="http://schemas.microsoft.com/office/powerpoint/2010/main" val="8116434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0"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2: Find the best possible compromise between image quality and introducing artefacts</a:t>
            </a:r>
          </a:p>
        </p:txBody>
      </p:sp>
      <p:sp>
        <p:nvSpPr>
          <p:cNvPr id="903171" name="Rectangle 3"/>
          <p:cNvSpPr>
            <a:spLocks noGrp="1" noChangeArrowheads="1"/>
          </p:cNvSpPr>
          <p:nvPr>
            <p:ph type="body" idx="1"/>
          </p:nvPr>
        </p:nvSpPr>
        <p:spPr/>
        <p:txBody>
          <a:bodyPr>
            <a:normAutofit lnSpcReduction="10000"/>
          </a:bodyPr>
          <a:lstStyle/>
          <a:p>
            <a:pPr>
              <a:lnSpc>
                <a:spcPct val="90000"/>
              </a:lnSpc>
            </a:pPr>
            <a:r>
              <a:rPr lang="en-US" altLang="en-US" sz="2800" dirty="0">
                <a:latin typeface="Arial" panose="020B0604020202020204" pitchFamily="34" charset="0"/>
                <a:cs typeface="Arial" panose="020B0604020202020204" pitchFamily="34" charset="0"/>
              </a:rPr>
              <a:t>Scan speed is often indicated as the number of </a:t>
            </a:r>
            <a:r>
              <a:rPr lang="en-US" altLang="en-US" sz="2800" i="1" u="sng" dirty="0">
                <a:latin typeface="Arial" panose="020B0604020202020204" pitchFamily="34" charset="0"/>
                <a:cs typeface="Arial" panose="020B0604020202020204" pitchFamily="34" charset="0"/>
              </a:rPr>
              <a:t>lines</a:t>
            </a:r>
            <a:r>
              <a:rPr lang="en-US" altLang="en-US" sz="2800" dirty="0">
                <a:latin typeface="Arial" panose="020B0604020202020204" pitchFamily="34" charset="0"/>
                <a:cs typeface="Arial" panose="020B0604020202020204" pitchFamily="34" charset="0"/>
              </a:rPr>
              <a:t> per sec. Examples: 400 Hz, 1200 Hz</a:t>
            </a:r>
          </a:p>
          <a:p>
            <a:pPr>
              <a:lnSpc>
                <a:spcPct val="90000"/>
              </a:lnSpc>
            </a:pPr>
            <a:r>
              <a:rPr lang="en-US" altLang="en-US" sz="2800" dirty="0">
                <a:latin typeface="Arial" panose="020B0604020202020204" pitchFamily="34" charset="0"/>
                <a:cs typeface="Arial" panose="020B0604020202020204" pitchFamily="34" charset="0"/>
              </a:rPr>
              <a:t>Averaging: line (each line is scanned x times and the average is immediately computed, good for moving objects) or frame (full frame image is repeatedly scanned and averaged)</a:t>
            </a:r>
          </a:p>
          <a:p>
            <a:pPr>
              <a:lnSpc>
                <a:spcPct val="90000"/>
              </a:lnSpc>
            </a:pPr>
            <a:r>
              <a:rPr lang="en-US" altLang="en-US" sz="2800" dirty="0">
                <a:latin typeface="Arial" panose="020B0604020202020204" pitchFamily="34" charset="0"/>
                <a:cs typeface="Arial" panose="020B0604020202020204" pitchFamily="34" charset="0"/>
              </a:rPr>
              <a:t>Accumulation (</a:t>
            </a:r>
            <a:r>
              <a:rPr lang="en-US" altLang="en-US" sz="2800" dirty="0" err="1">
                <a:latin typeface="Arial" panose="020B0604020202020204" pitchFamily="34" charset="0"/>
                <a:cs typeface="Arial" panose="020B0604020202020204" pitchFamily="34" charset="0"/>
              </a:rPr>
              <a:t>graylevels</a:t>
            </a:r>
            <a:r>
              <a:rPr lang="en-US" altLang="en-US" sz="2800" dirty="0">
                <a:latin typeface="Arial" panose="020B0604020202020204" pitchFamily="34" charset="0"/>
                <a:cs typeface="Arial" panose="020B0604020202020204" pitchFamily="34" charset="0"/>
              </a:rPr>
              <a:t> of subsequent scans are added up; useful for weak </a:t>
            </a:r>
            <a:r>
              <a:rPr lang="en-US" altLang="en-US" sz="2800" dirty="0" smtClean="0">
                <a:latin typeface="Arial" panose="020B0604020202020204" pitchFamily="34" charset="0"/>
                <a:cs typeface="Arial" panose="020B0604020202020204" pitchFamily="34" charset="0"/>
              </a:rPr>
              <a:t>signals, best with </a:t>
            </a:r>
            <a:r>
              <a:rPr lang="en-US" altLang="en-US" sz="2800" smtClean="0">
                <a:latin typeface="Arial" panose="020B0604020202020204" pitchFamily="34" charset="0"/>
                <a:cs typeface="Arial" panose="020B0604020202020204" pitchFamily="34" charset="0"/>
              </a:rPr>
              <a:t>low-noise detectors)</a:t>
            </a:r>
            <a:endParaRPr lang="en-US" altLang="en-US" sz="2800" dirty="0">
              <a:latin typeface="Arial" panose="020B0604020202020204" pitchFamily="34" charset="0"/>
              <a:cs typeface="Arial" panose="020B0604020202020204" pitchFamily="34" charset="0"/>
            </a:endParaRPr>
          </a:p>
          <a:p>
            <a:pPr>
              <a:lnSpc>
                <a:spcPct val="90000"/>
              </a:lnSpc>
            </a:pPr>
            <a:r>
              <a:rPr lang="en-US" altLang="en-US" sz="2800" dirty="0">
                <a:latin typeface="Arial" panose="020B0604020202020204" pitchFamily="34" charset="0"/>
                <a:cs typeface="Arial" panose="020B0604020202020204" pitchFamily="34" charset="0"/>
              </a:rPr>
              <a:t>Voxel size (for best resolution with NA 1.4: </a:t>
            </a:r>
            <a:br>
              <a:rPr lang="en-US" altLang="en-US" sz="2800" dirty="0">
                <a:latin typeface="Arial" panose="020B0604020202020204" pitchFamily="34" charset="0"/>
                <a:cs typeface="Arial" panose="020B0604020202020204" pitchFamily="34" charset="0"/>
              </a:rPr>
            </a:br>
            <a:r>
              <a:rPr lang="en-US" altLang="en-US" sz="2800" dirty="0">
                <a:latin typeface="Arial" panose="020B0604020202020204" pitchFamily="34" charset="0"/>
                <a:cs typeface="Arial" panose="020B0604020202020204" pitchFamily="34" charset="0"/>
              </a:rPr>
              <a:t>~80 nm in </a:t>
            </a:r>
            <a:r>
              <a:rPr lang="en-US" altLang="en-US" sz="2800" dirty="0" err="1">
                <a:latin typeface="Arial" panose="020B0604020202020204" pitchFamily="34" charset="0"/>
                <a:cs typeface="Arial" panose="020B0604020202020204" pitchFamily="34" charset="0"/>
              </a:rPr>
              <a:t>xy</a:t>
            </a:r>
            <a:r>
              <a:rPr lang="en-US" altLang="en-US" sz="2800" dirty="0">
                <a:latin typeface="Arial" panose="020B0604020202020204" pitchFamily="34" charset="0"/>
                <a:cs typeface="Arial" panose="020B0604020202020204" pitchFamily="34" charset="0"/>
              </a:rPr>
              <a:t>, 240 nm in z)</a:t>
            </a:r>
          </a:p>
        </p:txBody>
      </p:sp>
    </p:spTree>
    <p:extLst>
      <p:ext uri="{BB962C8B-B14F-4D97-AF65-F5344CB8AC3E}">
        <p14:creationId xmlns:p14="http://schemas.microsoft.com/office/powerpoint/2010/main" val="13852159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And then: Check for bleaching!</a:t>
            </a:r>
          </a:p>
        </p:txBody>
      </p:sp>
      <p:sp>
        <p:nvSpPr>
          <p:cNvPr id="904195" name="Rectangle 3"/>
          <p:cNvSpPr>
            <a:spLocks noGrp="1" noChangeArrowheads="1"/>
          </p:cNvSpPr>
          <p:nvPr>
            <p:ph type="body" idx="1"/>
          </p:nvPr>
        </p:nvSpPr>
        <p:spPr/>
        <p:txBody>
          <a:bodyPr/>
          <a:lstStyle/>
          <a:p>
            <a:r>
              <a:rPr lang="en-US" altLang="en-US">
                <a:latin typeface="Arial" panose="020B0604020202020204" pitchFamily="34" charset="0"/>
                <a:cs typeface="Arial" panose="020B0604020202020204" pitchFamily="34" charset="0"/>
              </a:rPr>
              <a:t>Record the image stack again with the same settings than before:</a:t>
            </a:r>
          </a:p>
          <a:p>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Is the second stack (nearly) as bright as the first one?</a:t>
            </a:r>
          </a:p>
        </p:txBody>
      </p:sp>
    </p:spTree>
    <p:extLst>
      <p:ext uri="{BB962C8B-B14F-4D97-AF65-F5344CB8AC3E}">
        <p14:creationId xmlns:p14="http://schemas.microsoft.com/office/powerpoint/2010/main" val="61005669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2"/>
          <p:cNvSpPr>
            <a:spLocks noGrp="1" noChangeArrowheads="1"/>
          </p:cNvSpPr>
          <p:nvPr>
            <p:ph type="title"/>
          </p:nvPr>
        </p:nvSpPr>
        <p:spPr>
          <a:xfrm>
            <a:off x="0" y="274638"/>
            <a:ext cx="9144000" cy="1143000"/>
          </a:xfrm>
        </p:spPr>
        <p:txBody>
          <a:bodyPr/>
          <a:lstStyle/>
          <a:p>
            <a:r>
              <a:rPr lang="en-US" altLang="en-US" sz="3600">
                <a:latin typeface="Arial" panose="020B0604020202020204" pitchFamily="34" charset="0"/>
                <a:cs typeface="Arial" panose="020B0604020202020204" pitchFamily="34" charset="0"/>
              </a:rPr>
              <a:t>Opening the pinhole for brighter images?</a:t>
            </a:r>
          </a:p>
        </p:txBody>
      </p:sp>
      <p:sp>
        <p:nvSpPr>
          <p:cNvPr id="905219"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You don‘t want just </a:t>
            </a:r>
            <a:r>
              <a:rPr lang="en-US" altLang="en-US" dirty="0" smtClean="0">
                <a:latin typeface="Arial" panose="020B0604020202020204" pitchFamily="34" charset="0"/>
                <a:cs typeface="Arial" panose="020B0604020202020204" pitchFamily="34" charset="0"/>
              </a:rPr>
              <a:t>’bright</a:t>
            </a:r>
            <a:r>
              <a:rPr lang="en-US" altLang="en-US" dirty="0">
                <a:latin typeface="Arial" panose="020B0604020202020204" pitchFamily="34" charset="0"/>
                <a:cs typeface="Arial" panose="020B0604020202020204" pitchFamily="34" charset="0"/>
              </a:rPr>
              <a:t>‘ images, you want a good signal to noise.</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What is signal, what is noise?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Depends on your sample and question.</a:t>
            </a: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9321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a:xfrm>
            <a:off x="0" y="274638"/>
            <a:ext cx="9144000" cy="1143000"/>
          </a:xfrm>
        </p:spPr>
        <p:txBody>
          <a:bodyPr>
            <a:normAutofit fontScale="90000"/>
          </a:bodyPr>
          <a:lstStyle/>
          <a:p>
            <a:r>
              <a:rPr lang="en-US" altLang="en-US" sz="4000" dirty="0">
                <a:solidFill>
                  <a:srgbClr val="FFFF00"/>
                </a:solidFill>
                <a:latin typeface="Arial" panose="020B0604020202020204" pitchFamily="34" charset="0"/>
                <a:cs typeface="Arial" panose="020B0604020202020204" pitchFamily="34" charset="0"/>
              </a:rPr>
              <a:t>Example 1: Calcium ratio measurement in isolated blood vessels (t-series)</a:t>
            </a:r>
          </a:p>
        </p:txBody>
      </p:sp>
      <p:graphicFrame>
        <p:nvGraphicFramePr>
          <p:cNvPr id="906243" name="Object 3"/>
          <p:cNvGraphicFramePr>
            <a:graphicFrameLocks noChangeAspect="1"/>
          </p:cNvGraphicFramePr>
          <p:nvPr>
            <p:extLst>
              <p:ext uri="{D42A27DB-BD31-4B8C-83A1-F6EECF244321}">
                <p14:modId xmlns:p14="http://schemas.microsoft.com/office/powerpoint/2010/main" val="308354866"/>
              </p:ext>
            </p:extLst>
          </p:nvPr>
        </p:nvGraphicFramePr>
        <p:xfrm>
          <a:off x="-104775" y="1411288"/>
          <a:ext cx="9353550" cy="4159250"/>
        </p:xfrm>
        <a:graphic>
          <a:graphicData uri="http://schemas.openxmlformats.org/presentationml/2006/ole">
            <mc:AlternateContent xmlns:mc="http://schemas.openxmlformats.org/markup-compatibility/2006">
              <mc:Choice xmlns:v="urn:schemas-microsoft-com:vml" Requires="v">
                <p:oleObj spid="_x0000_s1049" r:id="rId4" imgW="12761905" imgH="5676190" progId="">
                  <p:embed/>
                </p:oleObj>
              </mc:Choice>
              <mc:Fallback>
                <p:oleObj r:id="rId4" imgW="12761905" imgH="567619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 y="1411288"/>
                        <a:ext cx="9353550" cy="415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6244" name="Text Box 4"/>
          <p:cNvSpPr txBox="1">
            <a:spLocks noChangeArrowheads="1"/>
          </p:cNvSpPr>
          <p:nvPr/>
        </p:nvSpPr>
        <p:spPr bwMode="auto">
          <a:xfrm>
            <a:off x="101600" y="5621338"/>
            <a:ext cx="89296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dirty="0">
                <a:solidFill>
                  <a:srgbClr val="FFFF00"/>
                </a:solidFill>
                <a:latin typeface="Arial" panose="020B0604020202020204" pitchFamily="34" charset="0"/>
                <a:cs typeface="Arial" panose="020B0604020202020204" pitchFamily="34" charset="0"/>
              </a:rPr>
              <a:t>A CFP-YFP Ca-detector (TN-XXL) is distributed in the whole cytoplasm and the signal is weak. Here, opening the pinhole led to an increase in „signal“ because out of focus fluorescence contributes to the „signal“.</a:t>
            </a:r>
          </a:p>
        </p:txBody>
      </p:sp>
      <p:sp>
        <p:nvSpPr>
          <p:cNvPr id="906245" name="Rectangle 5"/>
          <p:cNvSpPr>
            <a:spLocks noChangeArrowheads="1"/>
          </p:cNvSpPr>
          <p:nvPr/>
        </p:nvSpPr>
        <p:spPr bwMode="auto">
          <a:xfrm>
            <a:off x="1120684" y="6421523"/>
            <a:ext cx="759301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en-US" altLang="en-US" sz="900" dirty="0">
                <a:solidFill>
                  <a:schemeClr val="bg2"/>
                </a:solidFill>
                <a:cs typeface="Arial" panose="020B0604020202020204" pitchFamily="34" charset="0"/>
              </a:rPr>
              <a:t>For experimental details see: </a:t>
            </a:r>
            <a:r>
              <a:rPr lang="en-US" altLang="en-US" sz="900" dirty="0" err="1">
                <a:solidFill>
                  <a:schemeClr val="bg2"/>
                </a:solidFill>
                <a:cs typeface="Arial" panose="020B0604020202020204" pitchFamily="34" charset="0"/>
              </a:rPr>
              <a:t>Direnberger</a:t>
            </a:r>
            <a:r>
              <a:rPr lang="en-US" altLang="en-US" sz="900" dirty="0">
                <a:solidFill>
                  <a:schemeClr val="bg2"/>
                </a:solidFill>
                <a:cs typeface="Arial" panose="020B0604020202020204" pitchFamily="34" charset="0"/>
              </a:rPr>
              <a:t>, S., M. </a:t>
            </a:r>
            <a:r>
              <a:rPr lang="en-US" altLang="en-US" sz="900" dirty="0" err="1">
                <a:solidFill>
                  <a:schemeClr val="bg2"/>
                </a:solidFill>
                <a:cs typeface="Arial" panose="020B0604020202020204" pitchFamily="34" charset="0"/>
              </a:rPr>
              <a:t>Mues</a:t>
            </a:r>
            <a:r>
              <a:rPr lang="en-US" altLang="en-US" sz="900" dirty="0">
                <a:solidFill>
                  <a:schemeClr val="bg2"/>
                </a:solidFill>
                <a:cs typeface="Arial" panose="020B0604020202020204" pitchFamily="34" charset="0"/>
              </a:rPr>
              <a:t>, V. </a:t>
            </a:r>
            <a:r>
              <a:rPr lang="en-US" altLang="en-US" sz="900" dirty="0" err="1">
                <a:solidFill>
                  <a:schemeClr val="bg2"/>
                </a:solidFill>
                <a:cs typeface="Arial" panose="020B0604020202020204" pitchFamily="34" charset="0"/>
              </a:rPr>
              <a:t>Micale</a:t>
            </a:r>
            <a:r>
              <a:rPr lang="en-US" altLang="en-US" sz="900" dirty="0">
                <a:solidFill>
                  <a:schemeClr val="bg2"/>
                </a:solidFill>
                <a:cs typeface="Arial" panose="020B0604020202020204" pitchFamily="34" charset="0"/>
              </a:rPr>
              <a:t>, C.T. </a:t>
            </a:r>
            <a:r>
              <a:rPr lang="en-US" altLang="en-US" sz="900" dirty="0" err="1">
                <a:solidFill>
                  <a:schemeClr val="bg2"/>
                </a:solidFill>
                <a:cs typeface="Arial" panose="020B0604020202020204" pitchFamily="34" charset="0"/>
              </a:rPr>
              <a:t>Wotjak</a:t>
            </a:r>
            <a:r>
              <a:rPr lang="en-US" altLang="en-US" sz="900" dirty="0">
                <a:solidFill>
                  <a:schemeClr val="bg2"/>
                </a:solidFill>
                <a:cs typeface="Arial" panose="020B0604020202020204" pitchFamily="34" charset="0"/>
              </a:rPr>
              <a:t>, S. Dietzel, M. Schubert, A. </a:t>
            </a:r>
            <a:r>
              <a:rPr lang="en-US" altLang="en-US" sz="900" dirty="0" err="1">
                <a:solidFill>
                  <a:schemeClr val="bg2"/>
                </a:solidFill>
                <a:cs typeface="Arial" panose="020B0604020202020204" pitchFamily="34" charset="0"/>
              </a:rPr>
              <a:t>Scharr</a:t>
            </a:r>
            <a:r>
              <a:rPr lang="en-US" altLang="en-US" sz="900" dirty="0">
                <a:solidFill>
                  <a:schemeClr val="bg2"/>
                </a:solidFill>
                <a:cs typeface="Arial" panose="020B0604020202020204" pitchFamily="34" charset="0"/>
              </a:rPr>
              <a:t>, S. Hassan, C. Wahl-Schott, M. Biel, G. </a:t>
            </a:r>
            <a:r>
              <a:rPr lang="en-US" altLang="en-US" sz="900" dirty="0" err="1">
                <a:solidFill>
                  <a:schemeClr val="bg2"/>
                </a:solidFill>
                <a:cs typeface="Arial" panose="020B0604020202020204" pitchFamily="34" charset="0"/>
              </a:rPr>
              <a:t>Krishnamoorthy</a:t>
            </a:r>
            <a:r>
              <a:rPr lang="en-US" altLang="en-US" sz="900" dirty="0">
                <a:solidFill>
                  <a:schemeClr val="bg2"/>
                </a:solidFill>
                <a:cs typeface="Arial" panose="020B0604020202020204" pitchFamily="34" charset="0"/>
              </a:rPr>
              <a:t>, and O. </a:t>
            </a:r>
            <a:r>
              <a:rPr lang="en-US" altLang="en-US" sz="900" dirty="0" err="1">
                <a:solidFill>
                  <a:schemeClr val="bg2"/>
                </a:solidFill>
                <a:cs typeface="Arial" panose="020B0604020202020204" pitchFamily="34" charset="0"/>
              </a:rPr>
              <a:t>Griesbeck</a:t>
            </a:r>
            <a:r>
              <a:rPr lang="en-US" altLang="en-US" sz="900" dirty="0">
                <a:solidFill>
                  <a:schemeClr val="bg2"/>
                </a:solidFill>
                <a:cs typeface="Arial" panose="020B0604020202020204" pitchFamily="34" charset="0"/>
              </a:rPr>
              <a:t>. 2012. Biocompatibility of a genetically encoded calcium indicator in a transgenic mouse model. Nat </a:t>
            </a:r>
            <a:r>
              <a:rPr lang="en-US" altLang="en-US" sz="900" dirty="0" err="1">
                <a:solidFill>
                  <a:schemeClr val="bg2"/>
                </a:solidFill>
                <a:cs typeface="Arial" panose="020B0604020202020204" pitchFamily="34" charset="0"/>
              </a:rPr>
              <a:t>Commun</a:t>
            </a:r>
            <a:r>
              <a:rPr lang="en-US" altLang="en-US" sz="900" dirty="0">
                <a:solidFill>
                  <a:schemeClr val="bg2"/>
                </a:solidFill>
                <a:cs typeface="Arial" panose="020B0604020202020204" pitchFamily="34" charset="0"/>
              </a:rPr>
              <a:t>. 3:1031.</a:t>
            </a:r>
          </a:p>
        </p:txBody>
      </p:sp>
    </p:spTree>
    <p:extLst>
      <p:ext uri="{BB962C8B-B14F-4D97-AF65-F5344CB8AC3E}">
        <p14:creationId xmlns:p14="http://schemas.microsoft.com/office/powerpoint/2010/main" val="29470937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a:xfrm>
            <a:off x="0" y="177800"/>
            <a:ext cx="9144000" cy="1143000"/>
          </a:xfrm>
        </p:spPr>
        <p:txBody>
          <a:bodyPr/>
          <a:lstStyle/>
          <a:p>
            <a:r>
              <a:rPr lang="en-US" altLang="en-US" sz="3200">
                <a:solidFill>
                  <a:srgbClr val="FFFF00"/>
                </a:solidFill>
                <a:latin typeface="Arial" panose="020B0604020202020204" pitchFamily="34" charset="0"/>
                <a:cs typeface="Arial" panose="020B0604020202020204" pitchFamily="34" charset="0"/>
              </a:rPr>
              <a:t>Example 2: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Small dots (replication labeling) in cell nuclei </a:t>
            </a:r>
          </a:p>
        </p:txBody>
      </p:sp>
      <p:graphicFrame>
        <p:nvGraphicFramePr>
          <p:cNvPr id="907267" name="Object 3"/>
          <p:cNvGraphicFramePr>
            <a:graphicFrameLocks noChangeAspect="1"/>
          </p:cNvGraphicFramePr>
          <p:nvPr>
            <p:extLst>
              <p:ext uri="{D42A27DB-BD31-4B8C-83A1-F6EECF244321}">
                <p14:modId xmlns:p14="http://schemas.microsoft.com/office/powerpoint/2010/main" val="3041949514"/>
              </p:ext>
            </p:extLst>
          </p:nvPr>
        </p:nvGraphicFramePr>
        <p:xfrm>
          <a:off x="1816100" y="1273175"/>
          <a:ext cx="5448300" cy="4775200"/>
        </p:xfrm>
        <a:graphic>
          <a:graphicData uri="http://schemas.openxmlformats.org/presentationml/2006/ole">
            <mc:AlternateContent xmlns:mc="http://schemas.openxmlformats.org/markup-compatibility/2006">
              <mc:Choice xmlns:v="urn:schemas-microsoft-com:vml" Requires="v">
                <p:oleObj spid="_x0000_s2073"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1273175"/>
                        <a:ext cx="5448300" cy="477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7268" name="Text Box 4"/>
          <p:cNvSpPr txBox="1">
            <a:spLocks noChangeArrowheads="1"/>
          </p:cNvSpPr>
          <p:nvPr/>
        </p:nvSpPr>
        <p:spPr bwMode="auto">
          <a:xfrm>
            <a:off x="0" y="6021855"/>
            <a:ext cx="92662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dirty="0">
                <a:solidFill>
                  <a:srgbClr val="FFFF00"/>
                </a:solidFill>
                <a:latin typeface="Arial" panose="020B0604020202020204" pitchFamily="34" charset="0"/>
                <a:cs typeface="Arial" panose="020B0604020202020204" pitchFamily="34" charset="0"/>
              </a:rPr>
              <a:t>No signal-to-noise improvement by opening the pinhole, just more background! Because this „signal“ is limited to the focal plane anyway.</a:t>
            </a:r>
          </a:p>
        </p:txBody>
      </p:sp>
      <p:sp>
        <p:nvSpPr>
          <p:cNvPr id="907269" name="Text Box 5"/>
          <p:cNvSpPr txBox="1">
            <a:spLocks noChangeArrowheads="1"/>
          </p:cNvSpPr>
          <p:nvPr/>
        </p:nvSpPr>
        <p:spPr bwMode="auto">
          <a:xfrm>
            <a:off x="7302500" y="2208213"/>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open</a:t>
            </a:r>
          </a:p>
        </p:txBody>
      </p:sp>
      <p:sp>
        <p:nvSpPr>
          <p:cNvPr id="907270" name="Text Box 6"/>
          <p:cNvSpPr txBox="1">
            <a:spLocks noChangeArrowheads="1"/>
          </p:cNvSpPr>
          <p:nvPr/>
        </p:nvSpPr>
        <p:spPr bwMode="auto">
          <a:xfrm>
            <a:off x="141288" y="2192338"/>
            <a:ext cx="1644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rgbClr val="FFFF00"/>
                </a:solidFill>
                <a:latin typeface="Arial" panose="020B0604020202020204" pitchFamily="34" charset="0"/>
                <a:cs typeface="Arial" panose="020B0604020202020204" pitchFamily="34" charset="0"/>
              </a:rPr>
              <a:t>Pinhole 1 Airy disk</a:t>
            </a:r>
          </a:p>
        </p:txBody>
      </p:sp>
    </p:spTree>
    <p:extLst>
      <p:ext uri="{BB962C8B-B14F-4D97-AF65-F5344CB8AC3E}">
        <p14:creationId xmlns:p14="http://schemas.microsoft.com/office/powerpoint/2010/main" val="24411402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439738" y="274638"/>
            <a:ext cx="8247062" cy="1398587"/>
          </a:xfrm>
        </p:spPr>
        <p:txBody>
          <a:bodyPr>
            <a:normAutofit fontScale="90000"/>
          </a:bodyPr>
          <a:lstStyle/>
          <a:p>
            <a:r>
              <a:rPr lang="en-US" altLang="en-US" sz="3200">
                <a:solidFill>
                  <a:srgbClr val="FFFF00"/>
                </a:solidFill>
                <a:latin typeface="Arial" panose="020B0604020202020204" pitchFamily="34" charset="0"/>
                <a:cs typeface="Arial" panose="020B0604020202020204" pitchFamily="34" charset="0"/>
              </a:rPr>
              <a:t>In most cases, opening the pinhole </a:t>
            </a:r>
            <a:r>
              <a:rPr lang="en-US" altLang="en-US" sz="3200" i="1">
                <a:solidFill>
                  <a:srgbClr val="FFFF00"/>
                </a:solidFill>
                <a:latin typeface="Arial" panose="020B0604020202020204" pitchFamily="34" charset="0"/>
                <a:cs typeface="Arial" panose="020B0604020202020204" pitchFamily="34" charset="0"/>
              </a:rPr>
              <a:t>decreases</a:t>
            </a:r>
            <a:r>
              <a:rPr lang="en-US" altLang="en-US" sz="3200">
                <a:solidFill>
                  <a:srgbClr val="FFFF00"/>
                </a:solidFill>
                <a:latin typeface="Arial" panose="020B0604020202020204" pitchFamily="34" charset="0"/>
                <a:cs typeface="Arial" panose="020B0604020202020204" pitchFamily="34" charset="0"/>
              </a:rPr>
              <a:t> the signal-to-noise ratio: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
            </a:r>
            <a:br>
              <a:rPr lang="en-US" altLang="en-US" sz="3200">
                <a:solidFill>
                  <a:srgbClr val="FFFF00"/>
                </a:solidFill>
                <a:latin typeface="Arial" panose="020B0604020202020204" pitchFamily="34" charset="0"/>
                <a:cs typeface="Arial" panose="020B0604020202020204" pitchFamily="34" charset="0"/>
              </a:rPr>
            </a:br>
            <a:r>
              <a:rPr lang="en-US" altLang="en-US" sz="3200">
                <a:solidFill>
                  <a:srgbClr val="FFFF00"/>
                </a:solidFill>
                <a:latin typeface="Arial" panose="020B0604020202020204" pitchFamily="34" charset="0"/>
                <a:cs typeface="Arial" panose="020B0604020202020204" pitchFamily="34" charset="0"/>
              </a:rPr>
              <a:t>Only the noise gets brighter.</a:t>
            </a:r>
          </a:p>
        </p:txBody>
      </p:sp>
      <p:sp>
        <p:nvSpPr>
          <p:cNvPr id="908291" name="Rectangle 3"/>
          <p:cNvSpPr>
            <a:spLocks noGrp="1" noChangeArrowheads="1"/>
          </p:cNvSpPr>
          <p:nvPr>
            <p:ph type="body" idx="1"/>
          </p:nvPr>
        </p:nvSpPr>
        <p:spPr>
          <a:xfrm>
            <a:off x="465138" y="5399088"/>
            <a:ext cx="8229600" cy="1035050"/>
          </a:xfrm>
        </p:spPr>
        <p:txBody>
          <a:bodyPr/>
          <a:lstStyle/>
          <a:p>
            <a:pPr>
              <a:lnSpc>
                <a:spcPct val="90000"/>
              </a:lnSpc>
            </a:pPr>
            <a:r>
              <a:rPr lang="en-US" altLang="en-US">
                <a:solidFill>
                  <a:srgbClr val="FFFF00"/>
                </a:solidFill>
                <a:latin typeface="Arial" panose="020B0604020202020204" pitchFamily="34" charset="0"/>
                <a:cs typeface="Arial" panose="020B0604020202020204" pitchFamily="34" charset="0"/>
              </a:rPr>
              <a:t>In most cases, pinhole size of 1 Airy unit or a little less (0.8) is best.</a:t>
            </a:r>
          </a:p>
        </p:txBody>
      </p:sp>
      <p:graphicFrame>
        <p:nvGraphicFramePr>
          <p:cNvPr id="908292" name="Object 4"/>
          <p:cNvGraphicFramePr>
            <a:graphicFrameLocks noChangeAspect="1"/>
          </p:cNvGraphicFramePr>
          <p:nvPr>
            <p:extLst>
              <p:ext uri="{D42A27DB-BD31-4B8C-83A1-F6EECF244321}">
                <p14:modId xmlns:p14="http://schemas.microsoft.com/office/powerpoint/2010/main" val="3340894909"/>
              </p:ext>
            </p:extLst>
          </p:nvPr>
        </p:nvGraphicFramePr>
        <p:xfrm>
          <a:off x="2851150" y="1936750"/>
          <a:ext cx="3373438" cy="2957513"/>
        </p:xfrm>
        <a:graphic>
          <a:graphicData uri="http://schemas.openxmlformats.org/presentationml/2006/ole">
            <mc:AlternateContent xmlns:mc="http://schemas.openxmlformats.org/markup-compatibility/2006">
              <mc:Choice xmlns:v="urn:schemas-microsoft-com:vml" Requires="v">
                <p:oleObj spid="_x0000_s3097" r:id="rId3" imgW="5447619" imgH="4774603" progId="">
                  <p:embed/>
                </p:oleObj>
              </mc:Choice>
              <mc:Fallback>
                <p:oleObj r:id="rId3" imgW="5447619" imgH="47746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1150" y="1936750"/>
                        <a:ext cx="3373438"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998066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a:xfrm>
            <a:off x="0" y="274638"/>
            <a:ext cx="9144000" cy="1143000"/>
          </a:xfrm>
        </p:spPr>
        <p:txBody>
          <a:bodyPr/>
          <a:lstStyle/>
          <a:p>
            <a:r>
              <a:rPr lang="en-US" altLang="en-US" sz="3200">
                <a:latin typeface="Arial" panose="020B0604020202020204" pitchFamily="34" charset="0"/>
                <a:cs typeface="Arial" panose="020B0604020202020204" pitchFamily="34" charset="0"/>
              </a:rPr>
              <a:t>Rule # 3: Make sure the dynamic range covers all structures of interest in your sample</a:t>
            </a:r>
          </a:p>
        </p:txBody>
      </p:sp>
      <p:sp>
        <p:nvSpPr>
          <p:cNvPr id="909315" name="Rectangle 3"/>
          <p:cNvSpPr>
            <a:spLocks noGrp="1" noChangeArrowheads="1"/>
          </p:cNvSpPr>
          <p:nvPr>
            <p:ph type="body" idx="1"/>
          </p:nvPr>
        </p:nvSpPr>
        <p:spPr/>
        <p:txBody>
          <a:bodyPr/>
          <a:lstStyle/>
          <a:p>
            <a:r>
              <a:rPr lang="en-US" altLang="en-US" dirty="0">
                <a:latin typeface="Arial" panose="020B0604020202020204" pitchFamily="34" charset="0"/>
                <a:cs typeface="Arial" panose="020B0604020202020204" pitchFamily="34" charset="0"/>
              </a:rPr>
              <a:t>Do not overexpose!</a:t>
            </a:r>
          </a:p>
          <a:p>
            <a:r>
              <a:rPr lang="en-US" altLang="en-US" dirty="0">
                <a:latin typeface="Arial" panose="020B0604020202020204" pitchFamily="34" charset="0"/>
                <a:cs typeface="Arial" panose="020B0604020202020204" pitchFamily="34" charset="0"/>
              </a:rPr>
              <a:t>With 8-bit images, set PMT offset and gain such that your image uses the 256 available </a:t>
            </a:r>
            <a:r>
              <a:rPr lang="en-US" altLang="en-US" dirty="0" err="1">
                <a:latin typeface="Arial" panose="020B0604020202020204" pitchFamily="34" charset="0"/>
                <a:cs typeface="Arial" panose="020B0604020202020204" pitchFamily="34" charset="0"/>
              </a:rPr>
              <a:t>graylevels</a:t>
            </a:r>
            <a:r>
              <a:rPr lang="en-US" altLang="en-US" dirty="0">
                <a:latin typeface="Arial" panose="020B0604020202020204" pitchFamily="34" charset="0"/>
                <a:cs typeface="Arial" panose="020B0604020202020204" pitchFamily="34" charset="0"/>
              </a:rPr>
              <a:t> as good as possible.</a:t>
            </a:r>
          </a:p>
          <a:p>
            <a:r>
              <a:rPr lang="en-US" altLang="en-US" dirty="0" smtClean="0">
                <a:latin typeface="Arial" panose="020B0604020202020204" pitchFamily="34" charset="0"/>
                <a:cs typeface="Arial" panose="020B0604020202020204" pitchFamily="34" charset="0"/>
              </a:rPr>
              <a:t>When recording, use </a:t>
            </a:r>
            <a:r>
              <a:rPr lang="en-US" altLang="en-US" dirty="0">
                <a:latin typeface="Arial" panose="020B0604020202020204" pitchFamily="34" charset="0"/>
                <a:cs typeface="Arial" panose="020B0604020202020204" pitchFamily="34" charset="0"/>
              </a:rPr>
              <a:t>a look-up table (LUT) that will show you when you over- or underexpose in warning colors.</a:t>
            </a:r>
          </a:p>
        </p:txBody>
      </p:sp>
    </p:spTree>
    <p:extLst>
      <p:ext uri="{BB962C8B-B14F-4D97-AF65-F5344CB8AC3E}">
        <p14:creationId xmlns:p14="http://schemas.microsoft.com/office/powerpoint/2010/main" val="625054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7" name="Rectangle 3"/>
          <p:cNvSpPr>
            <a:spLocks noGrp="1" noChangeArrowheads="1"/>
          </p:cNvSpPr>
          <p:nvPr>
            <p:ph type="title"/>
          </p:nvPr>
        </p:nvSpPr>
        <p:spPr/>
        <p:txBody>
          <a:bodyPr/>
          <a:lstStyle/>
          <a:p>
            <a:r>
              <a:rPr lang="en-US" altLang="en-US" sz="4000">
                <a:latin typeface="Arial" panose="020B0604020202020204" pitchFamily="34" charset="0"/>
                <a:cs typeface="Arial" panose="020B0604020202020204" pitchFamily="34" charset="0"/>
              </a:rPr>
              <a:t>Bleed through = cross talk</a:t>
            </a:r>
          </a:p>
        </p:txBody>
      </p:sp>
      <p:sp>
        <p:nvSpPr>
          <p:cNvPr id="912388" name="Rectangle 4"/>
          <p:cNvSpPr>
            <a:spLocks noGrp="1" noChangeArrowheads="1"/>
          </p:cNvSpPr>
          <p:nvPr>
            <p:ph type="body" idx="1"/>
          </p:nvPr>
        </p:nvSpPr>
        <p:spPr>
          <a:xfrm>
            <a:off x="0" y="1600200"/>
            <a:ext cx="4094163" cy="4525963"/>
          </a:xfrm>
        </p:spPr>
        <p:txBody>
          <a:bodyPr/>
          <a:lstStyle/>
          <a:p>
            <a:r>
              <a:rPr lang="en-US" altLang="en-US">
                <a:latin typeface="Arial" panose="020B0604020202020204" pitchFamily="34" charset="0"/>
                <a:cs typeface="Arial" panose="020B0604020202020204" pitchFamily="34" charset="0"/>
              </a:rPr>
              <a:t>Make sure you don‘t get bleed through!</a:t>
            </a:r>
          </a:p>
        </p:txBody>
      </p:sp>
      <p:sp>
        <p:nvSpPr>
          <p:cNvPr id="912389" name="Rectangle 5"/>
          <p:cNvSpPr>
            <a:spLocks noChangeArrowheads="1"/>
          </p:cNvSpPr>
          <p:nvPr/>
        </p:nvSpPr>
        <p:spPr bwMode="auto">
          <a:xfrm>
            <a:off x="2874963" y="6233697"/>
            <a:ext cx="6367449"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sz="2400" b="1" dirty="0">
                <a:latin typeface="Arial" panose="020B0604020202020204" pitchFamily="34" charset="0"/>
                <a:cs typeface="Arial" panose="020B0604020202020204" pitchFamily="34" charset="0"/>
              </a:rPr>
              <a:t>FITC goat anti–mouse IgG antibody/pH 8.0</a:t>
            </a:r>
          </a:p>
          <a:p>
            <a:r>
              <a:rPr lang="en-US" altLang="en-US" sz="1400" b="1" dirty="0">
                <a:latin typeface="Arial" panose="020B0604020202020204" pitchFamily="34" charset="0"/>
                <a:cs typeface="Arial" panose="020B0604020202020204" pitchFamily="34" charset="0"/>
              </a:rPr>
              <a:t>Spectrum from </a:t>
            </a:r>
            <a:r>
              <a:rPr lang="en-US" altLang="en-US" sz="1400" dirty="0">
                <a:latin typeface="Arial" panose="020B0604020202020204" pitchFamily="34" charset="0"/>
                <a:cs typeface="Arial" panose="020B0604020202020204" pitchFamily="34" charset="0"/>
              </a:rPr>
              <a:t>http://probes.invitrogen.com/servlets/spectra?fileid=143iggp8</a:t>
            </a:r>
          </a:p>
        </p:txBody>
      </p:sp>
      <p:pic>
        <p:nvPicPr>
          <p:cNvPr id="912405"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2713" y="1844675"/>
            <a:ext cx="5545137" cy="407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2406" name="Rectangle 22"/>
          <p:cNvSpPr>
            <a:spLocks noChangeArrowheads="1"/>
          </p:cNvSpPr>
          <p:nvPr/>
        </p:nvSpPr>
        <p:spPr bwMode="auto">
          <a:xfrm>
            <a:off x="6732588" y="4533900"/>
            <a:ext cx="503237" cy="366713"/>
          </a:xfrm>
          <a:prstGeom prst="rect">
            <a:avLst/>
          </a:prstGeom>
          <a:solidFill>
            <a:srgbClr val="00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endParaRPr lang="en-US" altLang="en-US" sz="1800">
              <a:latin typeface="Arial" panose="020B0604020202020204" pitchFamily="34" charset="0"/>
              <a:cs typeface="Arial" panose="020B0604020202020204" pitchFamily="34" charset="0"/>
            </a:endParaRPr>
          </a:p>
        </p:txBody>
      </p:sp>
      <p:sp>
        <p:nvSpPr>
          <p:cNvPr id="912407" name="Rectangle 23"/>
          <p:cNvSpPr>
            <a:spLocks noChangeArrowheads="1"/>
          </p:cNvSpPr>
          <p:nvPr/>
        </p:nvSpPr>
        <p:spPr bwMode="auto">
          <a:xfrm>
            <a:off x="7380288" y="4519370"/>
            <a:ext cx="431800" cy="369332"/>
          </a:xfrm>
          <a:prstGeom prst="rect">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atin typeface="Arial" panose="020B0604020202020204" pitchFamily="34" charset="0"/>
              <a:cs typeface="Arial" panose="020B0604020202020204" pitchFamily="34" charset="0"/>
            </a:endParaRPr>
          </a:p>
        </p:txBody>
      </p:sp>
      <p:sp>
        <p:nvSpPr>
          <p:cNvPr id="912408" name="Text Box 24"/>
          <p:cNvSpPr txBox="1">
            <a:spLocks noChangeArrowheads="1"/>
          </p:cNvSpPr>
          <p:nvPr/>
        </p:nvSpPr>
        <p:spPr bwMode="auto">
          <a:xfrm>
            <a:off x="6659563" y="4508500"/>
            <a:ext cx="69215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en-US" sz="1600" b="1">
                <a:solidFill>
                  <a:srgbClr val="FFFFCC"/>
                </a:solidFill>
                <a:latin typeface="Arial" panose="020B0604020202020204" pitchFamily="34" charset="0"/>
                <a:cs typeface="Arial" panose="020B0604020202020204" pitchFamily="34" charset="0"/>
              </a:rPr>
              <a:t>FITC</a:t>
            </a:r>
          </a:p>
        </p:txBody>
      </p:sp>
      <p:sp>
        <p:nvSpPr>
          <p:cNvPr id="912409" name="Text Box 25"/>
          <p:cNvSpPr txBox="1">
            <a:spLocks noChangeArrowheads="1"/>
          </p:cNvSpPr>
          <p:nvPr/>
        </p:nvSpPr>
        <p:spPr bwMode="auto">
          <a:xfrm>
            <a:off x="7308850" y="4532313"/>
            <a:ext cx="55562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600" b="1">
                <a:solidFill>
                  <a:srgbClr val="FFFFCC"/>
                </a:solidFill>
                <a:latin typeface="Arial" panose="020B0604020202020204" pitchFamily="34" charset="0"/>
                <a:cs typeface="Arial" panose="020B0604020202020204" pitchFamily="34" charset="0"/>
              </a:rPr>
              <a:t>Cy3</a:t>
            </a:r>
          </a:p>
        </p:txBody>
      </p:sp>
      <p:sp>
        <p:nvSpPr>
          <p:cNvPr id="912410" name="Text Box 26"/>
          <p:cNvSpPr txBox="1">
            <a:spLocks noChangeArrowheads="1"/>
          </p:cNvSpPr>
          <p:nvPr/>
        </p:nvSpPr>
        <p:spPr bwMode="auto">
          <a:xfrm>
            <a:off x="5292725" y="2500313"/>
            <a:ext cx="12509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de-DE" altLang="en-US" sz="1800">
                <a:latin typeface="Arial" panose="020B0604020202020204" pitchFamily="34" charset="0"/>
                <a:cs typeface="Arial" panose="020B0604020202020204" pitchFamily="34" charset="0"/>
              </a:rPr>
              <a:t>Excitation-</a:t>
            </a:r>
          </a:p>
          <a:p>
            <a:pPr algn="r"/>
            <a:r>
              <a:rPr lang="de-DE" altLang="en-US" sz="1800">
                <a:latin typeface="Arial" panose="020B0604020202020204" pitchFamily="34" charset="0"/>
                <a:cs typeface="Arial" panose="020B0604020202020204" pitchFamily="34" charset="0"/>
              </a:rPr>
              <a:t>spectrum</a:t>
            </a:r>
          </a:p>
        </p:txBody>
      </p:sp>
      <p:sp>
        <p:nvSpPr>
          <p:cNvPr id="912411" name="Text Box 27"/>
          <p:cNvSpPr txBox="1">
            <a:spLocks noChangeArrowheads="1"/>
          </p:cNvSpPr>
          <p:nvPr/>
        </p:nvSpPr>
        <p:spPr bwMode="auto">
          <a:xfrm>
            <a:off x="7092950" y="2492375"/>
            <a:ext cx="1187450"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altLang="en-US" sz="1800">
                <a:latin typeface="Arial" panose="020B0604020202020204" pitchFamily="34" charset="0"/>
                <a:cs typeface="Arial" panose="020B0604020202020204" pitchFamily="34" charset="0"/>
              </a:rPr>
              <a:t>Emission-</a:t>
            </a:r>
          </a:p>
          <a:p>
            <a:r>
              <a:rPr lang="de-DE" altLang="en-US" sz="1800">
                <a:latin typeface="Arial" panose="020B0604020202020204" pitchFamily="34" charset="0"/>
                <a:cs typeface="Arial" panose="020B0604020202020204" pitchFamily="34" charset="0"/>
              </a:rPr>
              <a:t>spectrum</a:t>
            </a:r>
          </a:p>
        </p:txBody>
      </p:sp>
    </p:spTree>
    <p:extLst>
      <p:ext uri="{BB962C8B-B14F-4D97-AF65-F5344CB8AC3E}">
        <p14:creationId xmlns:p14="http://schemas.microsoft.com/office/powerpoint/2010/main" val="1530826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49250" name="Picture 2" descr="confocal principl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933841" cy="6631619"/>
          </a:xfrm>
          <a:prstGeom prst="rect">
            <a:avLst/>
          </a:prstGeom>
          <a:noFill/>
          <a:extLst>
            <a:ext uri="{909E8E84-426E-40DD-AFC4-6F175D3DCCD1}">
              <a14:hiddenFill xmlns:a14="http://schemas.microsoft.com/office/drawing/2010/main">
                <a:solidFill>
                  <a:srgbClr val="FFFFFF"/>
                </a:solidFill>
              </a14:hiddenFill>
            </a:ext>
          </a:extLst>
        </p:spPr>
      </p:pic>
      <p:sp>
        <p:nvSpPr>
          <p:cNvPr id="949251" name="Text Box 3"/>
          <p:cNvSpPr txBox="1">
            <a:spLocks noChangeArrowheads="1"/>
          </p:cNvSpPr>
          <p:nvPr/>
        </p:nvSpPr>
        <p:spPr bwMode="auto">
          <a:xfrm>
            <a:off x="6215063" y="44545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(1)</a:t>
            </a:r>
          </a:p>
        </p:txBody>
      </p:sp>
      <p:sp>
        <p:nvSpPr>
          <p:cNvPr id="949252" name="Text Box 4"/>
          <p:cNvSpPr txBox="1">
            <a:spLocks noChangeArrowheads="1"/>
          </p:cNvSpPr>
          <p:nvPr/>
        </p:nvSpPr>
        <p:spPr bwMode="auto">
          <a:xfrm>
            <a:off x="2967038" y="5927725"/>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(2)</a:t>
            </a:r>
          </a:p>
        </p:txBody>
      </p:sp>
      <p:sp>
        <p:nvSpPr>
          <p:cNvPr id="949253" name="Text Box 5"/>
          <p:cNvSpPr txBox="1">
            <a:spLocks noChangeArrowheads="1"/>
          </p:cNvSpPr>
          <p:nvPr/>
        </p:nvSpPr>
        <p:spPr bwMode="auto">
          <a:xfrm>
            <a:off x="3262313" y="1485900"/>
            <a:ext cx="400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(3)</a:t>
            </a:r>
          </a:p>
        </p:txBody>
      </p:sp>
      <p:sp>
        <p:nvSpPr>
          <p:cNvPr id="949254" name="Rectangle 6"/>
          <p:cNvSpPr>
            <a:spLocks noChangeArrowheads="1"/>
          </p:cNvSpPr>
          <p:nvPr/>
        </p:nvSpPr>
        <p:spPr bwMode="auto">
          <a:xfrm>
            <a:off x="4191000" y="955675"/>
            <a:ext cx="4953000" cy="310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sz="2400" dirty="0"/>
              <a:t>confocal, </a:t>
            </a:r>
            <a:r>
              <a:rPr lang="en-US" altLang="en-US" sz="2400" i="1" dirty="0"/>
              <a:t>adj</a:t>
            </a:r>
            <a:r>
              <a:rPr lang="en-US" altLang="en-US" sz="2400" dirty="0"/>
              <a:t>.: </a:t>
            </a:r>
            <a:r>
              <a:rPr lang="en-US" altLang="en-US" sz="2000" dirty="0"/>
              <a:t>Having the same focus or foci.</a:t>
            </a:r>
          </a:p>
          <a:p>
            <a:pPr>
              <a:buFontTx/>
              <a:buNone/>
            </a:pPr>
            <a:endParaRPr lang="en-US" altLang="en-US" sz="700" dirty="0"/>
          </a:p>
          <a:p>
            <a:pPr>
              <a:buFontTx/>
              <a:buNone/>
            </a:pPr>
            <a:r>
              <a:rPr lang="en-US" altLang="en-US" sz="1400" dirty="0"/>
              <a:t>1867: W. Thomson &amp; P.G. </a:t>
            </a:r>
            <a:r>
              <a:rPr lang="en-US" altLang="en-US" sz="1400" dirty="0" err="1"/>
              <a:t>Tait</a:t>
            </a:r>
            <a:r>
              <a:rPr lang="en-US" altLang="en-US" sz="1400" dirty="0"/>
              <a:t> </a:t>
            </a:r>
            <a:r>
              <a:rPr lang="en-US" altLang="en-US" sz="1400" i="1" dirty="0"/>
              <a:t>Treat. Nat. Philos.</a:t>
            </a:r>
            <a:r>
              <a:rPr lang="en-US" altLang="en-US" sz="1400" dirty="0"/>
              <a:t> §494: Any two confocal homogeneous solid ellipsoids of equal masses produce equal attraction through all space external to both. </a:t>
            </a:r>
          </a:p>
          <a:p>
            <a:endParaRPr lang="en-US" altLang="en-US" sz="2000" dirty="0"/>
          </a:p>
        </p:txBody>
      </p:sp>
      <p:sp>
        <p:nvSpPr>
          <p:cNvPr id="949256" name="Text Box 8"/>
          <p:cNvSpPr txBox="1">
            <a:spLocks noChangeArrowheads="1"/>
          </p:cNvSpPr>
          <p:nvPr/>
        </p:nvSpPr>
        <p:spPr bwMode="auto">
          <a:xfrm>
            <a:off x="5680075" y="2781300"/>
            <a:ext cx="3463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(„Con“ means „with“, as in chili con carne)</a:t>
            </a:r>
          </a:p>
        </p:txBody>
      </p:sp>
    </p:spTree>
    <p:extLst>
      <p:ext uri="{BB962C8B-B14F-4D97-AF65-F5344CB8AC3E}">
        <p14:creationId xmlns:p14="http://schemas.microsoft.com/office/powerpoint/2010/main" val="3190207866"/>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r>
              <a:rPr lang="en-US" altLang="en-US">
                <a:latin typeface="Arial" panose="020B0604020202020204" pitchFamily="34" charset="0"/>
                <a:cs typeface="Arial" panose="020B0604020202020204" pitchFamily="34" charset="0"/>
              </a:rPr>
              <a:t>Transmission image</a:t>
            </a:r>
          </a:p>
        </p:txBody>
      </p:sp>
      <p:sp>
        <p:nvSpPr>
          <p:cNvPr id="914435" name="Rectangle 3"/>
          <p:cNvSpPr>
            <a:spLocks noGrp="1" noChangeArrowheads="1"/>
          </p:cNvSpPr>
          <p:nvPr>
            <p:ph type="body" idx="1"/>
          </p:nvPr>
        </p:nvSpPr>
        <p:spPr/>
        <p:txBody>
          <a:bodyPr>
            <a:normAutofit lnSpcReduction="10000"/>
          </a:bodyPr>
          <a:lstStyle/>
          <a:p>
            <a:pPr>
              <a:lnSpc>
                <a:spcPct val="80000"/>
              </a:lnSpc>
            </a:pPr>
            <a:r>
              <a:rPr lang="en-US" altLang="en-US" sz="2400">
                <a:latin typeface="Arial" panose="020B0604020202020204" pitchFamily="34" charset="0"/>
                <a:cs typeface="Arial" panose="020B0604020202020204" pitchFamily="34" charset="0"/>
              </a:rPr>
              <a:t>If your confocal has a transmission laser detector, you can get a transmission image „for free“, i.e. without additional damage to the sample.</a:t>
            </a:r>
          </a:p>
          <a:p>
            <a:pPr>
              <a:lnSpc>
                <a:spcPct val="80000"/>
              </a:lnSpc>
            </a:pPr>
            <a:r>
              <a:rPr lang="en-US" altLang="en-US" sz="2400">
                <a:latin typeface="Arial" panose="020B0604020202020204" pitchFamily="34" charset="0"/>
                <a:cs typeface="Arial" panose="020B0604020202020204" pitchFamily="34" charset="0"/>
              </a:rPr>
              <a:t>Consider if such an image would help to understand your data.</a:t>
            </a:r>
          </a:p>
          <a:p>
            <a:pPr>
              <a:lnSpc>
                <a:spcPct val="80000"/>
              </a:lnSpc>
            </a:pPr>
            <a:r>
              <a:rPr lang="en-US" altLang="en-US" sz="2400">
                <a:latin typeface="Arial" panose="020B0604020202020204" pitchFamily="34" charset="0"/>
                <a:cs typeface="Arial" panose="020B0604020202020204" pitchFamily="34" charset="0"/>
              </a:rPr>
              <a:t>If yes, adjust your condenser to Köhler Illumination! This can be done by using white light halogen (=normal) transmission light.</a:t>
            </a:r>
          </a:p>
          <a:p>
            <a:pPr>
              <a:lnSpc>
                <a:spcPct val="80000"/>
              </a:lnSpc>
            </a:pPr>
            <a:r>
              <a:rPr lang="en-US" altLang="en-US" sz="2400">
                <a:latin typeface="Arial" panose="020B0604020202020204" pitchFamily="34" charset="0"/>
                <a:cs typeface="Arial" panose="020B0604020202020204" pitchFamily="34" charset="0"/>
              </a:rPr>
              <a:t>Set your laser power to achieve a good fluorescent image first</a:t>
            </a:r>
          </a:p>
          <a:p>
            <a:pPr>
              <a:lnSpc>
                <a:spcPct val="80000"/>
              </a:lnSpc>
            </a:pPr>
            <a:r>
              <a:rPr lang="en-US" altLang="en-US" sz="2400">
                <a:latin typeface="Arial" panose="020B0604020202020204" pitchFamily="34" charset="0"/>
                <a:cs typeface="Arial" panose="020B0604020202020204" pitchFamily="34" charset="0"/>
              </a:rPr>
              <a:t>Then, be prepared to play around with the gain and offset a while before you find the optimal setting for the transmission setting. Try closing and opening the condenser aperture diaphragm for better contrast.</a:t>
            </a:r>
          </a:p>
        </p:txBody>
      </p:sp>
    </p:spTree>
    <p:extLst>
      <p:ext uri="{BB962C8B-B14F-4D97-AF65-F5344CB8AC3E}">
        <p14:creationId xmlns:p14="http://schemas.microsoft.com/office/powerpoint/2010/main" val="340759082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a:xfrm>
            <a:off x="628650" y="81788"/>
            <a:ext cx="7886700" cy="1325563"/>
          </a:xfrm>
        </p:spPr>
        <p:txBody>
          <a:bodyPr/>
          <a:lstStyle/>
          <a:p>
            <a:r>
              <a:rPr lang="en-US" altLang="en-US" dirty="0">
                <a:latin typeface="Arial" panose="020B0604020202020204" pitchFamily="34" charset="0"/>
                <a:cs typeface="Arial" panose="020B0604020202020204" pitchFamily="34" charset="0"/>
              </a:rPr>
              <a:t>Reflection confocal image</a:t>
            </a:r>
          </a:p>
        </p:txBody>
      </p:sp>
      <p:sp>
        <p:nvSpPr>
          <p:cNvPr id="1036291" name="Rectangle 3"/>
          <p:cNvSpPr>
            <a:spLocks noGrp="1" noChangeArrowheads="1"/>
          </p:cNvSpPr>
          <p:nvPr>
            <p:ph type="body" idx="1"/>
          </p:nvPr>
        </p:nvSpPr>
        <p:spPr>
          <a:xfrm>
            <a:off x="268288" y="1282521"/>
            <a:ext cx="8666162" cy="5562600"/>
          </a:xfrm>
        </p:spPr>
        <p:txBody>
          <a:bodyPr>
            <a:normAutofit lnSpcReduction="10000"/>
          </a:bodyPr>
          <a:lstStyle/>
          <a:p>
            <a:pPr>
              <a:lnSpc>
                <a:spcPct val="80000"/>
              </a:lnSpc>
            </a:pPr>
            <a:r>
              <a:rPr lang="en-US" altLang="en-US" sz="2400" dirty="0">
                <a:latin typeface="Arial" panose="020B0604020202020204" pitchFamily="34" charset="0"/>
                <a:cs typeface="Arial" panose="020B0604020202020204" pitchFamily="34" charset="0"/>
              </a:rPr>
              <a:t>A reflection confocal image may help to identify some structures, such as pseudopodia of cells.</a:t>
            </a:r>
          </a:p>
          <a:p>
            <a:pPr>
              <a:lnSpc>
                <a:spcPct val="80000"/>
              </a:lnSpc>
            </a:pPr>
            <a:r>
              <a:rPr lang="en-US" altLang="en-US" sz="2400" dirty="0">
                <a:latin typeface="Arial" panose="020B0604020202020204" pitchFamily="34" charset="0"/>
                <a:cs typeface="Arial" panose="020B0604020202020204" pitchFamily="34" charset="0"/>
              </a:rPr>
              <a:t>Set up a normal PMT such that it collects the excitation light of the laser. In theory, this light should not arrive at the detector, due to the dichroic beam splitter. In practice, the small percentage of reflected light passing the dichroic is sufficient to create an image. </a:t>
            </a:r>
          </a:p>
          <a:p>
            <a:pPr>
              <a:lnSpc>
                <a:spcPct val="80000"/>
              </a:lnSpc>
            </a:pPr>
            <a:r>
              <a:rPr lang="en-US" altLang="en-US" sz="2400" dirty="0">
                <a:latin typeface="Arial" panose="020B0604020202020204" pitchFamily="34" charset="0"/>
                <a:cs typeface="Arial" panose="020B0604020202020204" pitchFamily="34" charset="0"/>
              </a:rPr>
              <a:t>Be careful! Too intense light may damage the PMT! Start with low laser power and/or low PMT-voltage and work your way up. </a:t>
            </a:r>
          </a:p>
          <a:p>
            <a:pPr>
              <a:lnSpc>
                <a:spcPct val="80000"/>
              </a:lnSpc>
            </a:pPr>
            <a:r>
              <a:rPr lang="en-US" altLang="en-US" sz="2400" dirty="0">
                <a:latin typeface="Arial" panose="020B0604020202020204" pitchFamily="34" charset="0"/>
                <a:cs typeface="Arial" panose="020B0604020202020204" pitchFamily="34" charset="0"/>
              </a:rPr>
              <a:t>When you have determined the limits of safe operation, set your laser power to achieve a good fluorescent image, before calibrating voltage of the reflection image.</a:t>
            </a:r>
          </a:p>
          <a:p>
            <a:pPr>
              <a:lnSpc>
                <a:spcPct val="80000"/>
              </a:lnSpc>
            </a:pPr>
            <a:r>
              <a:rPr lang="en-US" altLang="en-US" sz="2400" dirty="0">
                <a:latin typeface="Arial" panose="020B0604020202020204" pitchFamily="34" charset="0"/>
                <a:cs typeface="Arial" panose="020B0604020202020204" pitchFamily="34" charset="0"/>
              </a:rPr>
              <a:t>In contrast to the transmission image, the reflected image is a true confocal image, since the light passes the pinhole. Depending on sample type an </a:t>
            </a:r>
            <a:r>
              <a:rPr lang="en-US" altLang="en-US" sz="2400" dirty="0" err="1">
                <a:latin typeface="Arial" panose="020B0604020202020204" pitchFamily="34" charset="0"/>
                <a:cs typeface="Arial" panose="020B0604020202020204" pitchFamily="34" charset="0"/>
              </a:rPr>
              <a:t>Ri</a:t>
            </a:r>
            <a:r>
              <a:rPr lang="en-US" altLang="en-US" sz="2400" dirty="0">
                <a:latin typeface="Arial" panose="020B0604020202020204" pitchFamily="34" charset="0"/>
                <a:cs typeface="Arial" panose="020B0604020202020204" pitchFamily="34" charset="0"/>
              </a:rPr>
              <a:t>-differences in the sample, this may or may not lead to useful results.</a:t>
            </a:r>
          </a:p>
        </p:txBody>
      </p:sp>
    </p:spTree>
    <p:extLst>
      <p:ext uri="{BB962C8B-B14F-4D97-AF65-F5344CB8AC3E}">
        <p14:creationId xmlns:p14="http://schemas.microsoft.com/office/powerpoint/2010/main" val="13178464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9" name="Rectangle 5"/>
          <p:cNvSpPr>
            <a:spLocks noGrp="1" noChangeArrowheads="1"/>
          </p:cNvSpPr>
          <p:nvPr>
            <p:ph type="ctrTitle"/>
          </p:nvPr>
        </p:nvSpPr>
        <p:spPr>
          <a:xfrm>
            <a:off x="685800" y="2130425"/>
            <a:ext cx="7772400" cy="1470025"/>
          </a:xfrm>
          <a:noFill/>
          <a:ln/>
        </p:spPr>
        <p:txBody>
          <a:bodyPr anchor="ctr"/>
          <a:lstStyle/>
          <a:p>
            <a:r>
              <a:rPr lang="de-DE" altLang="en-US" sz="4400" b="1">
                <a:solidFill>
                  <a:srgbClr val="006C31"/>
                </a:solidFill>
                <a:latin typeface="Arial" panose="020B0604020202020204" pitchFamily="34" charset="0"/>
                <a:cs typeface="Arial" panose="020B0604020202020204" pitchFamily="34" charset="0"/>
              </a:rPr>
              <a:t>Confocal History</a:t>
            </a:r>
          </a:p>
        </p:txBody>
      </p:sp>
    </p:spTree>
    <p:extLst>
      <p:ext uri="{BB962C8B-B14F-4D97-AF65-F5344CB8AC3E}">
        <p14:creationId xmlns:p14="http://schemas.microsoft.com/office/powerpoint/2010/main" val="6676676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8338" name="Rectangle 2"/>
          <p:cNvSpPr>
            <a:spLocks noGrp="1"/>
          </p:cNvSpPr>
          <p:nvPr>
            <p:ph type="title"/>
          </p:nvPr>
        </p:nvSpPr>
        <p:spPr/>
        <p:txBody>
          <a:bodyPr/>
          <a:lstStyle/>
          <a:p>
            <a:r>
              <a:rPr lang="en-US" altLang="en-US"/>
              <a:t>References for ‚History‘</a:t>
            </a:r>
          </a:p>
        </p:txBody>
      </p:sp>
      <p:sp>
        <p:nvSpPr>
          <p:cNvPr id="1038339" name="Rectangle 3"/>
          <p:cNvSpPr>
            <a:spLocks noGrp="1"/>
          </p:cNvSpPr>
          <p:nvPr>
            <p:ph type="body" idx="1"/>
          </p:nvPr>
        </p:nvSpPr>
        <p:spPr/>
        <p:txBody>
          <a:bodyPr/>
          <a:lstStyle/>
          <a:p>
            <a:r>
              <a:rPr lang="en-US" altLang="en-US" sz="1800"/>
              <a:t>References for the history section can be found in the English (</a:t>
            </a:r>
            <a:r>
              <a:rPr lang="en-US" altLang="en-US" sz="1800">
                <a:hlinkClick r:id="rId2"/>
              </a:rPr>
              <a:t>https://en.wikipedia.org/w/index.php?title=Confocal_microscopy&amp;oldid=632060817#History</a:t>
            </a:r>
            <a:r>
              <a:rPr lang="en-US" altLang="en-US" sz="1800"/>
              <a:t> ) </a:t>
            </a:r>
            <a:br>
              <a:rPr lang="en-US" altLang="en-US" sz="1800"/>
            </a:br>
            <a:r>
              <a:rPr lang="en-US" altLang="en-US" sz="1800"/>
              <a:t>or, in more detail, in the German (</a:t>
            </a:r>
            <a:r>
              <a:rPr lang="en-US" altLang="en-US" sz="1800">
                <a:hlinkClick r:id="rId3"/>
              </a:rPr>
              <a:t>https://de.wikipedia.org/w/index.php?title=Konfokalmikroskop&amp;oldid=131310175#Geschichte</a:t>
            </a:r>
            <a:r>
              <a:rPr lang="en-US" altLang="en-US" sz="1800"/>
              <a:t> ) </a:t>
            </a:r>
            <a:br>
              <a:rPr lang="en-US" altLang="en-US" sz="1800"/>
            </a:br>
            <a:r>
              <a:rPr lang="en-US" altLang="en-US" sz="1800"/>
              <a:t>Wikipedia article on the topic.</a:t>
            </a:r>
          </a:p>
        </p:txBody>
      </p:sp>
    </p:spTree>
    <p:extLst>
      <p:ext uri="{BB962C8B-B14F-4D97-AF65-F5344CB8AC3E}">
        <p14:creationId xmlns:p14="http://schemas.microsoft.com/office/powerpoint/2010/main" val="2995864391"/>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Title 1"/>
          <p:cNvSpPr>
            <a:spLocks noGrp="1"/>
          </p:cNvSpPr>
          <p:nvPr>
            <p:ph type="title" idx="4294967295"/>
          </p:nvPr>
        </p:nvSpPr>
        <p:spPr/>
        <p:txBody>
          <a:bodyPr/>
          <a:lstStyle/>
          <a:p>
            <a:pPr algn="ctr"/>
            <a:r>
              <a:rPr lang="de-DE" altLang="en-US" b="1" dirty="0">
                <a:latin typeface="Arial" panose="020B0604020202020204" pitchFamily="34" charset="0"/>
                <a:cs typeface="Arial" panose="020B0604020202020204" pitchFamily="34" charset="0"/>
              </a:rPr>
              <a:t>1940: Hans Goldmann</a:t>
            </a:r>
            <a:endParaRPr lang="de-DE" altLang="en-US" dirty="0">
              <a:latin typeface="Arial" panose="020B0604020202020204" pitchFamily="34" charset="0"/>
              <a:cs typeface="Arial" panose="020B0604020202020204" pitchFamily="34" charset="0"/>
            </a:endParaRPr>
          </a:p>
        </p:txBody>
      </p:sp>
      <p:sp>
        <p:nvSpPr>
          <p:cNvPr id="984067" name="Content Placeholder 2"/>
          <p:cNvSpPr>
            <a:spLocks noGrp="1"/>
          </p:cNvSpPr>
          <p:nvPr>
            <p:ph idx="4294967295"/>
          </p:nvPr>
        </p:nvSpPr>
        <p:spPr/>
        <p:txBody>
          <a:bodyPr/>
          <a:lstStyle/>
          <a:p>
            <a:r>
              <a:rPr lang="en-US" altLang="en-US" dirty="0">
                <a:latin typeface="Arial" panose="020B0604020202020204" pitchFamily="34" charset="0"/>
                <a:cs typeface="Arial" panose="020B0604020202020204" pitchFamily="34" charset="0"/>
              </a:rPr>
              <a:t>The ophthalmologist from Bern, Switzerland, develops a slit lamp system to document eye examinations</a:t>
            </a:r>
          </a:p>
          <a:p>
            <a:r>
              <a:rPr lang="en-US" altLang="en-US" dirty="0">
                <a:latin typeface="Arial" panose="020B0604020202020204" pitchFamily="34" charset="0"/>
                <a:cs typeface="Arial" panose="020B0604020202020204" pitchFamily="34" charset="0"/>
              </a:rPr>
              <a:t>This system is considered by some later authors as the first confocal optical system</a:t>
            </a:r>
          </a:p>
        </p:txBody>
      </p:sp>
      <p:sp>
        <p:nvSpPr>
          <p:cNvPr id="984068" name="AutoShape 2"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69" name="AutoShape 4"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
        <p:nvSpPr>
          <p:cNvPr id="984070" name="AutoShape 6" descr="https://photos-6.dropbox.com/t/0/AABd10yvDr70-Z1gOJ0skIrhAnBIgi_eZDONMWIT72A_Qw/12/23487822/jpeg/32x32/6/_/1/2/GoldmanZeichnung.jpg/ZfeAi5XAz_EsK0sLC-TQ-vpPVz0TUv-c8vOy_HOGc-g?size=1024x768&amp;size_mode=2"/>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US" altLang="en-US" sz="1800">
              <a:cs typeface="Arial" panose="020B0604020202020204" pitchFamily="34" charset="0"/>
            </a:endParaRPr>
          </a:p>
        </p:txBody>
      </p:sp>
    </p:spTree>
    <p:extLst>
      <p:ext uri="{BB962C8B-B14F-4D97-AF65-F5344CB8AC3E}">
        <p14:creationId xmlns:p14="http://schemas.microsoft.com/office/powerpoint/2010/main" val="312486936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Title 1"/>
          <p:cNvSpPr>
            <a:spLocks noGrp="1"/>
          </p:cNvSpPr>
          <p:nvPr>
            <p:ph type="title"/>
          </p:nvPr>
        </p:nvSpPr>
        <p:spPr/>
        <p:txBody>
          <a:bodyPr/>
          <a:lstStyle/>
          <a:p>
            <a:r>
              <a:rPr lang="de-DE" altLang="en-US" b="1">
                <a:latin typeface="Arial" panose="020B0604020202020204" pitchFamily="34" charset="0"/>
                <a:cs typeface="Arial" panose="020B0604020202020204" pitchFamily="34" charset="0"/>
              </a:rPr>
              <a:t>1943: </a:t>
            </a:r>
            <a:r>
              <a:rPr lang="de-DE" altLang="en-US">
                <a:latin typeface="Arial" panose="020B0604020202020204" pitchFamily="34" charset="0"/>
                <a:cs typeface="Arial" panose="020B0604020202020204" pitchFamily="34" charset="0"/>
              </a:rPr>
              <a:t>Zyun Koana</a:t>
            </a:r>
          </a:p>
        </p:txBody>
      </p:sp>
      <p:sp>
        <p:nvSpPr>
          <p:cNvPr id="986116" name="Rectangle 4"/>
          <p:cNvSpPr>
            <a:spLocks noGrp="1"/>
          </p:cNvSpPr>
          <p:nvPr>
            <p:ph type="body" idx="1"/>
          </p:nvPr>
        </p:nvSpPr>
        <p:spPr/>
        <p:txBody>
          <a:bodyPr/>
          <a:lstStyle/>
          <a:p>
            <a:r>
              <a:rPr lang="en-US" altLang="en-US">
                <a:latin typeface="Arial" panose="020B0604020202020204" pitchFamily="34" charset="0"/>
                <a:cs typeface="Arial" panose="020B0604020202020204" pitchFamily="34" charset="0"/>
              </a:rPr>
              <a:t>Publishes a confocal system in Japanese. </a:t>
            </a:r>
          </a:p>
          <a:p>
            <a:r>
              <a:rPr lang="en-US" altLang="en-US">
                <a:latin typeface="Arial" panose="020B0604020202020204" pitchFamily="34" charset="0"/>
                <a:cs typeface="Arial" panose="020B0604020202020204" pitchFamily="34" charset="0"/>
              </a:rPr>
              <a:t>No translation is available, so it is not clear what this system actually is.</a:t>
            </a:r>
          </a:p>
          <a:p>
            <a:r>
              <a:rPr lang="en-US" altLang="en-US">
                <a:latin typeface="Arial" panose="020B0604020202020204" pitchFamily="34" charset="0"/>
                <a:cs typeface="Arial" panose="020B0604020202020204" pitchFamily="34" charset="0"/>
              </a:rPr>
              <a:t>A figure in this publication, however, clearly shows a confocal transmission beam path. </a:t>
            </a:r>
          </a:p>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077324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3" name="Title 1"/>
          <p:cNvSpPr>
            <a:spLocks noGrp="1"/>
          </p:cNvSpPr>
          <p:nvPr>
            <p:ph type="title" idx="4294967295"/>
          </p:nvPr>
        </p:nvSpPr>
        <p:spPr>
          <a:xfrm>
            <a:off x="628650" y="365126"/>
            <a:ext cx="7886700" cy="1325563"/>
          </a:xfrm>
        </p:spPr>
        <p:txBody>
          <a:bodyPr/>
          <a:lstStyle/>
          <a:p>
            <a:r>
              <a:rPr lang="de-DE" altLang="en-US" b="1">
                <a:latin typeface="Arial" panose="020B0604020202020204" pitchFamily="34" charset="0"/>
                <a:cs typeface="Arial" panose="020B0604020202020204" pitchFamily="34" charset="0"/>
              </a:rPr>
              <a:t>1951: </a:t>
            </a:r>
            <a:r>
              <a:rPr lang="de-DE" altLang="en-US">
                <a:latin typeface="Arial" panose="020B0604020202020204" pitchFamily="34" charset="0"/>
                <a:cs typeface="Arial" panose="020B0604020202020204" pitchFamily="34" charset="0"/>
              </a:rPr>
              <a:t>Hiroto Naora</a:t>
            </a:r>
          </a:p>
        </p:txBody>
      </p:sp>
      <p:sp>
        <p:nvSpPr>
          <p:cNvPr id="988164" name="Content Placeholder 2"/>
          <p:cNvSpPr>
            <a:spLocks noGrp="1"/>
          </p:cNvSpPr>
          <p:nvPr>
            <p:ph idx="4294967295"/>
          </p:nvPr>
        </p:nvSpPr>
        <p:spPr>
          <a:xfrm>
            <a:off x="628650" y="1600200"/>
            <a:ext cx="7886700" cy="4525963"/>
          </a:xfrm>
        </p:spPr>
        <p:txBody>
          <a:bodyPr/>
          <a:lstStyle/>
          <a:p>
            <a:r>
              <a:rPr lang="en-US" altLang="en-US" dirty="0">
                <a:latin typeface="Arial" panose="020B0604020202020204" pitchFamily="34" charset="0"/>
                <a:cs typeface="Arial" panose="020B0604020202020204" pitchFamily="34" charset="0"/>
              </a:rPr>
              <a:t>Describes a confocal microscope for  </a:t>
            </a:r>
            <a:r>
              <a:rPr lang="en-US" altLang="en-US" dirty="0" smtClean="0">
                <a:latin typeface="Arial" panose="020B0604020202020204" pitchFamily="34" charset="0"/>
                <a:cs typeface="Arial" panose="020B0604020202020204" pitchFamily="34" charset="0"/>
              </a:rPr>
              <a:t>spectrophotometry in the journal </a:t>
            </a:r>
            <a:r>
              <a:rPr lang="en-US" altLang="en-US" i="1" dirty="0" smtClean="0">
                <a:latin typeface="Arial" panose="020B0604020202020204" pitchFamily="34" charset="0"/>
                <a:cs typeface="Arial" panose="020B0604020202020204" pitchFamily="34" charset="0"/>
              </a:rPr>
              <a:t>Science</a:t>
            </a:r>
            <a:endParaRPr lang="en-US" altLang="en-US" i="1"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45559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Title 1"/>
          <p:cNvSpPr>
            <a:spLocks noGrp="1"/>
          </p:cNvSpPr>
          <p:nvPr>
            <p:ph type="title" idx="4294967295"/>
          </p:nvPr>
        </p:nvSpPr>
        <p:spPr/>
        <p:txBody>
          <a:bodyPr/>
          <a:lstStyle/>
          <a:p>
            <a:r>
              <a:rPr lang="en-US" altLang="en-US" b="1">
                <a:latin typeface="Arial" panose="020B0604020202020204" pitchFamily="34" charset="0"/>
                <a:cs typeface="Arial" panose="020B0604020202020204" pitchFamily="34" charset="0"/>
              </a:rPr>
              <a:t>1955, 1957: Marvin Minsky</a:t>
            </a:r>
            <a:endParaRPr lang="en-US" altLang="en-US">
              <a:latin typeface="Arial" panose="020B0604020202020204" pitchFamily="34" charset="0"/>
              <a:cs typeface="Arial" panose="020B0604020202020204" pitchFamily="34" charset="0"/>
            </a:endParaRPr>
          </a:p>
        </p:txBody>
      </p:sp>
      <p:sp>
        <p:nvSpPr>
          <p:cNvPr id="989187" name="Content Placeholder 2"/>
          <p:cNvSpPr>
            <a:spLocks noGrp="1"/>
          </p:cNvSpPr>
          <p:nvPr>
            <p:ph idx="4294967295"/>
          </p:nvPr>
        </p:nvSpPr>
        <p:spPr/>
        <p:txBody>
          <a:bodyPr/>
          <a:lstStyle/>
          <a:p>
            <a:r>
              <a:rPr lang="en-US" altLang="en-US">
                <a:latin typeface="Arial" panose="020B0604020202020204" pitchFamily="34" charset="0"/>
                <a:cs typeface="Arial" panose="020B0604020202020204" pitchFamily="34" charset="0"/>
              </a:rPr>
              <a:t>The first confocal </a:t>
            </a:r>
            <a:r>
              <a:rPr lang="en-US" altLang="en-US" i="1">
                <a:latin typeface="Arial" panose="020B0604020202020204" pitchFamily="34" charset="0"/>
                <a:cs typeface="Arial" panose="020B0604020202020204" pitchFamily="34" charset="0"/>
              </a:rPr>
              <a:t>Scanning</a:t>
            </a:r>
            <a:r>
              <a:rPr lang="en-US" altLang="en-US">
                <a:latin typeface="Arial" panose="020B0604020202020204" pitchFamily="34" charset="0"/>
                <a:cs typeface="Arial" panose="020B0604020202020204" pitchFamily="34" charset="0"/>
              </a:rPr>
              <a:t>-Microscope</a:t>
            </a:r>
          </a:p>
        </p:txBody>
      </p:sp>
      <p:pic>
        <p:nvPicPr>
          <p:cNvPr id="989188" name="Picture 2" descr="http://upload.wikimedia.org/wikipedia/commons/9/93/Minski-confocal-patent-figure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09888"/>
            <a:ext cx="9144000" cy="282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9189" name="TextBox 4"/>
          <p:cNvSpPr txBox="1">
            <a:spLocks noChangeArrowheads="1"/>
          </p:cNvSpPr>
          <p:nvPr/>
        </p:nvSpPr>
        <p:spPr bwMode="auto">
          <a:xfrm>
            <a:off x="714375" y="6215063"/>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31201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Title 1"/>
          <p:cNvSpPr>
            <a:spLocks noGrp="1"/>
          </p:cNvSpPr>
          <p:nvPr>
            <p:ph type="title" idx="4294967295"/>
          </p:nvPr>
        </p:nvSpPr>
        <p:spPr/>
        <p:txBody>
          <a:bodyPr/>
          <a:lstStyle/>
          <a:p>
            <a:r>
              <a:rPr lang="de-DE" altLang="en-US" sz="3600">
                <a:latin typeface="Arial" panose="020B0604020202020204" pitchFamily="34" charset="0"/>
                <a:cs typeface="Arial" panose="020B0604020202020204" pitchFamily="34" charset="0"/>
              </a:rPr>
              <a:t>Minsky‘s design with epi-illumination and mirror</a:t>
            </a:r>
          </a:p>
        </p:txBody>
      </p:sp>
      <p:pic>
        <p:nvPicPr>
          <p:cNvPr id="990211" name="Picture 2" descr="http://upload.wikimedia.org/wikipedia/commons/4/4b/Minsky_Confocal_Reflection_Microscop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25" y="1571625"/>
            <a:ext cx="90328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0212" name="Text Box 4"/>
          <p:cNvSpPr txBox="1">
            <a:spLocks noChangeArrowheads="1"/>
          </p:cNvSpPr>
          <p:nvPr/>
        </p:nvSpPr>
        <p:spPr bwMode="auto">
          <a:xfrm>
            <a:off x="0" y="6461125"/>
            <a:ext cx="9112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latin typeface="Arial" panose="020B0604020202020204" pitchFamily="34" charset="0"/>
                <a:cs typeface="Arial" panose="020B0604020202020204" pitchFamily="34" charset="0"/>
              </a:rPr>
              <a:t>This is </a:t>
            </a:r>
            <a:r>
              <a:rPr lang="en-US" altLang="en-US" sz="2000" i="1">
                <a:latin typeface="Arial" panose="020B0604020202020204" pitchFamily="34" charset="0"/>
                <a:cs typeface="Arial" panose="020B0604020202020204" pitchFamily="34" charset="0"/>
              </a:rPr>
              <a:t>not</a:t>
            </a:r>
            <a:r>
              <a:rPr lang="en-US" altLang="en-US" sz="2000">
                <a:latin typeface="Arial" panose="020B0604020202020204" pitchFamily="34" charset="0"/>
                <a:cs typeface="Arial" panose="020B0604020202020204" pitchFamily="34" charset="0"/>
              </a:rPr>
              <a:t> a reflection confocal design, but transmission with subsequent mirror</a:t>
            </a:r>
          </a:p>
        </p:txBody>
      </p:sp>
      <p:sp>
        <p:nvSpPr>
          <p:cNvPr id="990213" name="TextBox 4"/>
          <p:cNvSpPr txBox="1">
            <a:spLocks noChangeArrowheads="1"/>
          </p:cNvSpPr>
          <p:nvPr/>
        </p:nvSpPr>
        <p:spPr bwMode="auto">
          <a:xfrm>
            <a:off x="28575" y="6129338"/>
            <a:ext cx="36215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a:t>
            </a:r>
          </a:p>
        </p:txBody>
      </p:sp>
    </p:spTree>
    <p:extLst>
      <p:ext uri="{BB962C8B-B14F-4D97-AF65-F5344CB8AC3E}">
        <p14:creationId xmlns:p14="http://schemas.microsoft.com/office/powerpoint/2010/main" val="5611713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1234" name="Picture 2" descr="http://upload.wikimedia.org/wikipedia/commons/b/b0/Petran-Patent-Figure2-cutou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788" y="1212850"/>
            <a:ext cx="4591050" cy="564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1235" name="Title 1"/>
          <p:cNvSpPr>
            <a:spLocks noGrp="1"/>
          </p:cNvSpPr>
          <p:nvPr>
            <p:ph type="title" idx="4294967295"/>
          </p:nvPr>
        </p:nvSpPr>
        <p:spPr>
          <a:xfrm>
            <a:off x="457200" y="174625"/>
            <a:ext cx="8229600" cy="1143000"/>
          </a:xfrm>
        </p:spPr>
        <p:txBody>
          <a:bodyPr>
            <a:normAutofit fontScale="90000"/>
          </a:bodyPr>
          <a:lstStyle/>
          <a:p>
            <a:r>
              <a:rPr lang="de-DE" altLang="en-US" sz="4000" b="1">
                <a:latin typeface="Arial" panose="020B0604020202020204" pitchFamily="34" charset="0"/>
                <a:cs typeface="Arial" panose="020B0604020202020204" pitchFamily="34" charset="0"/>
              </a:rPr>
              <a:t>1967: </a:t>
            </a:r>
            <a:r>
              <a:rPr lang="de-DE" altLang="en-US" sz="4000">
                <a:latin typeface="Arial" panose="020B0604020202020204" pitchFamily="34" charset="0"/>
                <a:cs typeface="Arial" panose="020B0604020202020204" pitchFamily="34" charset="0"/>
              </a:rPr>
              <a:t>Mojmír Petráň</a:t>
            </a:r>
            <a:br>
              <a:rPr lang="de-DE" altLang="en-US" sz="4000">
                <a:latin typeface="Arial" panose="020B0604020202020204" pitchFamily="34" charset="0"/>
                <a:cs typeface="Arial" panose="020B0604020202020204" pitchFamily="34" charset="0"/>
              </a:rPr>
            </a:br>
            <a:r>
              <a:rPr lang="de-DE" altLang="en-US" sz="4000">
                <a:latin typeface="Arial" panose="020B0604020202020204" pitchFamily="34" charset="0"/>
                <a:cs typeface="Arial" panose="020B0604020202020204" pitchFamily="34" charset="0"/>
              </a:rPr>
              <a:t> </a:t>
            </a:r>
            <a:r>
              <a:rPr lang="en-US" altLang="en-US" sz="3100">
                <a:latin typeface="Arial" panose="020B0604020202020204" pitchFamily="34" charset="0"/>
                <a:cs typeface="Arial" panose="020B0604020202020204" pitchFamily="34" charset="0"/>
              </a:rPr>
              <a:t>Tandem-Scanning-Microscope</a:t>
            </a:r>
            <a:r>
              <a:rPr lang="de-DE" altLang="en-US" sz="4000">
                <a:latin typeface="Arial" panose="020B0604020202020204" pitchFamily="34" charset="0"/>
                <a:cs typeface="Arial" panose="020B0604020202020204" pitchFamily="34" charset="0"/>
              </a:rPr>
              <a:t> </a:t>
            </a:r>
          </a:p>
        </p:txBody>
      </p:sp>
      <p:sp>
        <p:nvSpPr>
          <p:cNvPr id="991236" name="Content Placeholder 2"/>
          <p:cNvSpPr>
            <a:spLocks noGrp="1"/>
          </p:cNvSpPr>
          <p:nvPr>
            <p:ph idx="4294967295"/>
          </p:nvPr>
        </p:nvSpPr>
        <p:spPr>
          <a:xfrm>
            <a:off x="0" y="1600200"/>
            <a:ext cx="4448175" cy="4525963"/>
          </a:xfrm>
        </p:spPr>
        <p:txBody>
          <a:bodyPr/>
          <a:lstStyle/>
          <a:p>
            <a:r>
              <a:rPr lang="en-US" altLang="en-US">
                <a:latin typeface="Arial" panose="020B0604020202020204" pitchFamily="34" charset="0"/>
                <a:cs typeface="Arial" panose="020B0604020202020204" pitchFamily="34" charset="0"/>
              </a:rPr>
              <a:t>The first confocal with a Nipkow-disk.</a:t>
            </a:r>
          </a:p>
          <a:p>
            <a:r>
              <a:rPr lang="en-US" altLang="en-US">
                <a:latin typeface="Arial" panose="020B0604020202020204" pitchFamily="34" charset="0"/>
                <a:cs typeface="Arial" panose="020B0604020202020204" pitchFamily="34" charset="0"/>
              </a:rPr>
              <a:t>The first confocal which was commercially available. And for a long time the only one.</a:t>
            </a:r>
          </a:p>
        </p:txBody>
      </p:sp>
      <p:sp>
        <p:nvSpPr>
          <p:cNvPr id="991237" name="TextBox 4"/>
          <p:cNvSpPr txBox="1">
            <a:spLocks noChangeArrowheads="1"/>
          </p:cNvSpPr>
          <p:nvPr/>
        </p:nvSpPr>
        <p:spPr bwMode="auto">
          <a:xfrm>
            <a:off x="265113" y="5764213"/>
            <a:ext cx="44037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1800">
                <a:cs typeface="Arial" panose="020B0604020202020204" pitchFamily="34" charset="0"/>
              </a:rPr>
              <a:t>Figure from the patent application </a:t>
            </a:r>
          </a:p>
          <a:p>
            <a:r>
              <a:rPr lang="en-US" altLang="en-US" sz="1800">
                <a:cs typeface="Arial" panose="020B0604020202020204" pitchFamily="34" charset="0"/>
              </a:rPr>
              <a:t>(modified: red line added at place of disk)</a:t>
            </a:r>
          </a:p>
        </p:txBody>
      </p:sp>
    </p:spTree>
    <p:extLst>
      <p:ext uri="{BB962C8B-B14F-4D97-AF65-F5344CB8AC3E}">
        <p14:creationId xmlns:p14="http://schemas.microsoft.com/office/powerpoint/2010/main" val="1599479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5161</Words>
  <Application>Microsoft Office PowerPoint</Application>
  <PresentationFormat>Bildschirmpräsentation (4:3)</PresentationFormat>
  <Paragraphs>450</Paragraphs>
  <Slides>105</Slides>
  <Notes>26</Notes>
  <HiddenSlides>19</HiddenSlides>
  <MMClips>2</MMClips>
  <ScaleCrop>false</ScaleCrop>
  <HeadingPairs>
    <vt:vector size="8" baseType="variant">
      <vt:variant>
        <vt:lpstr>Verwendete Schriftarten</vt:lpstr>
      </vt:variant>
      <vt:variant>
        <vt:i4>5</vt:i4>
      </vt:variant>
      <vt:variant>
        <vt:lpstr>Design</vt:lpstr>
      </vt:variant>
      <vt:variant>
        <vt:i4>5</vt:i4>
      </vt:variant>
      <vt:variant>
        <vt:lpstr>Eingebettete OLE-Server</vt:lpstr>
      </vt:variant>
      <vt:variant>
        <vt:i4>0</vt:i4>
      </vt:variant>
      <vt:variant>
        <vt:lpstr>Folientitel</vt:lpstr>
      </vt:variant>
      <vt:variant>
        <vt:i4>105</vt:i4>
      </vt:variant>
    </vt:vector>
  </HeadingPairs>
  <TitlesOfParts>
    <vt:vector size="115" baseType="lpstr">
      <vt:lpstr>MS PGothic</vt:lpstr>
      <vt:lpstr>Arial</vt:lpstr>
      <vt:lpstr>Calibri</vt:lpstr>
      <vt:lpstr>Calibri Light</vt:lpstr>
      <vt:lpstr>Cambria Math</vt:lpstr>
      <vt:lpstr>1_Office Theme</vt:lpstr>
      <vt:lpstr>Office Theme</vt:lpstr>
      <vt:lpstr>2_Office Theme</vt:lpstr>
      <vt:lpstr>3_Office Theme</vt:lpstr>
      <vt:lpstr>4_Office Theme</vt:lpstr>
      <vt:lpstr>Confocal laser scanning microscopy </vt:lpstr>
      <vt:lpstr>Note 1</vt:lpstr>
      <vt:lpstr>Note 2</vt:lpstr>
      <vt:lpstr>Copyright notice</vt:lpstr>
      <vt:lpstr>PowerPoint-Präsentation</vt:lpstr>
      <vt:lpstr>confocal, adj. </vt:lpstr>
      <vt:lpstr>Confocal laser scanning microscopy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Clsm and 3D</vt:lpstr>
      <vt:lpstr>Gallery of optical, confocal sections  (every 4th section shown)</vt:lpstr>
      <vt:lpstr>PowerPoint-Präsentation</vt:lpstr>
      <vt:lpstr>Neues confocal Bild?</vt:lpstr>
      <vt:lpstr>PowerPoint-Präsentation</vt:lpstr>
      <vt:lpstr>The image of a point is not a point,  but an Airy pattern</vt:lpstr>
      <vt:lpstr>How the Airy patterns and intensity plots in this presentation were created</vt:lpstr>
      <vt:lpstr>The image of a point is not a point,  but an Airy pattern</vt:lpstr>
      <vt:lpstr>Intensity profile</vt:lpstr>
      <vt:lpstr>Example: Intensity distribution in the Airy pattern of a point with an NA 1.4 objective with λ=500 nm</vt:lpstr>
      <vt:lpstr>How close can two Airy patterns  be together and still be  resolved = recognized as two?</vt:lpstr>
      <vt:lpstr>Example: Intensity distribution in the Airy pattern of a point with an NA 1.4 objective with λ=500 nm</vt:lpstr>
      <vt:lpstr>PowerPoint-Präsentation</vt:lpstr>
      <vt:lpstr>But how do we measure that?</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But:</vt:lpstr>
      <vt:lpstr>Confocal resolution and intensity  vs Pinhole size</vt:lpstr>
      <vt:lpstr>All this was about imaging in the focal plane – what about z?</vt:lpstr>
      <vt:lpstr>The Airy pattern in z-direction</vt:lpstr>
      <vt:lpstr>The Airy pattern in z-direction</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Example: Intensity distribution in the Airy pattern of a point with an NA 1.4 objective with λ=500 nm</vt:lpstr>
      <vt:lpstr>PowerPoint-Präsentation</vt:lpstr>
      <vt:lpstr>Confocal Microscopy</vt:lpstr>
      <vt:lpstr>PowerPoint-Präsentation</vt:lpstr>
      <vt:lpstr>Photomultiplier Tube (PMT)</vt:lpstr>
      <vt:lpstr>PMT</vt:lpstr>
      <vt:lpstr>PMT</vt:lpstr>
      <vt:lpstr>Photomultiplier Tube</vt:lpstr>
      <vt:lpstr>How many photons do we really collect in one pixel?</vt:lpstr>
      <vt:lpstr>SiR-actin staining, recorded with PMT, no averaging Clipping size 629x548 = 344692 pixels</vt:lpstr>
      <vt:lpstr>SiR-actin staining, recorded with PMT, no averaging Clipping size 629x548 = 344692 pixels</vt:lpstr>
      <vt:lpstr>The same optical section recorded with Hybrid detector (and less laser power)</vt:lpstr>
      <vt:lpstr>The same optical section recorded with Hybrid detector (and less laser power)</vt:lpstr>
      <vt:lpstr>The same optical section recorded with Hybrid detector (and less laser power)</vt:lpstr>
      <vt:lpstr>How many photons do we collect per pixel?</vt:lpstr>
      <vt:lpstr>Hybrid detector</vt:lpstr>
      <vt:lpstr>Hybrid detector</vt:lpstr>
      <vt:lpstr>Direct comparison: Single scan of a fluorescent slide         PMT                     HybridDetector </vt:lpstr>
      <vt:lpstr>Histogram of a single 256x256 scan of a fluorescent slide</vt:lpstr>
      <vt:lpstr>Histogram of a single 256x256 scan of a fluorescent slide</vt:lpstr>
      <vt:lpstr>Histogram of a single 256x256 scan of a fluorescent slide</vt:lpstr>
      <vt:lpstr>Average Projection of 100 Scans (frame average)         PMT                          HyD </vt:lpstr>
      <vt:lpstr>Histogram of a 100x average 256x256 scan of a fluorescent slide</vt:lpstr>
      <vt:lpstr>Histogram of a 100x average 256x256 scan of a fluorescent slide</vt:lpstr>
      <vt:lpstr>PowerPoint-Präsentation</vt:lpstr>
      <vt:lpstr>How many photons do we collect per pixel?</vt:lpstr>
      <vt:lpstr>PMTs and hybrid detectors</vt:lpstr>
      <vt:lpstr>Hybrid vs PMT</vt:lpstr>
      <vt:lpstr>PMTs and hybrid detectors...</vt:lpstr>
      <vt:lpstr>Saturation of fluorochromes</vt:lpstr>
      <vt:lpstr>Special Effects in clsm</vt:lpstr>
      <vt:lpstr>PowerPoint-Präsentation</vt:lpstr>
      <vt:lpstr>Practical tasks:</vt:lpstr>
      <vt:lpstr>How to record a good image</vt:lpstr>
      <vt:lpstr>Before you begin:  Check your microscope! (or make sure that somebody else does)</vt:lpstr>
      <vt:lpstr>Rule # 1: Start with a good preparation!</vt:lpstr>
      <vt:lpstr>The Uncertainty Principle of fluorescence based microscopy:</vt:lpstr>
      <vt:lpstr>The eternal triangle of compromise</vt:lpstr>
      <vt:lpstr>Rule # 2: Find the best possible compromise between image quality and introducing artefacts</vt:lpstr>
      <vt:lpstr>And then: Check for bleaching!</vt:lpstr>
      <vt:lpstr>Opening the pinhole for brighter images?</vt:lpstr>
      <vt:lpstr>Example 1: Calcium ratio measurement in isolated blood vessels (t-series)</vt:lpstr>
      <vt:lpstr>Example 2:  Small dots (replication labeling) in cell nuclei </vt:lpstr>
      <vt:lpstr>In most cases, opening the pinhole decreases the signal-to-noise ratio:   Only the noise gets brighter.</vt:lpstr>
      <vt:lpstr>Rule # 3: Make sure the dynamic range covers all structures of interest in your sample</vt:lpstr>
      <vt:lpstr>Bleed through = cross talk</vt:lpstr>
      <vt:lpstr>Transmission image</vt:lpstr>
      <vt:lpstr>Reflection confocal image</vt:lpstr>
      <vt:lpstr>Confocal History</vt:lpstr>
      <vt:lpstr>References for ‚History‘</vt:lpstr>
      <vt:lpstr>1940: Hans Goldmann</vt:lpstr>
      <vt:lpstr>1943: Zyun Koana</vt:lpstr>
      <vt:lpstr>1951: Hiroto Naora</vt:lpstr>
      <vt:lpstr>1955, 1957: Marvin Minsky</vt:lpstr>
      <vt:lpstr>Minsky‘s design with epi-illumination and mirror</vt:lpstr>
      <vt:lpstr>1967: Mojmír Petráň  Tandem-Scanning-Microscope </vt:lpstr>
      <vt:lpstr>1969: The first confocal Laser-Scanning-Microscope</vt:lpstr>
      <vt:lpstr>1969: The first confocal Laser-Scanning-Microscope</vt:lpstr>
      <vt:lpstr>1977 – 1985: point scanners with laser  and stage scanning</vt:lpstr>
      <vt:lpstr>1977 – 1985: point scanner with laser  and stage scanning</vt:lpstr>
      <vt:lpstr>Starting 1985:  Laser point scanners with beam scanning</vt:lpstr>
      <vt:lpstr>Starting 1985:  Laser point scanners with beam scanning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Confocal laser scanning microscopy</dc:title>
  <dc:creator>Dietzel</dc:creator>
  <cp:lastModifiedBy>dietzel</cp:lastModifiedBy>
  <cp:revision>35</cp:revision>
  <dcterms:created xsi:type="dcterms:W3CDTF">2014-12-26T17:58:21Z</dcterms:created>
  <dcterms:modified xsi:type="dcterms:W3CDTF">2016-07-05T16:39:30Z</dcterms:modified>
</cp:coreProperties>
</file>